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8"/>
  </p:notesMasterIdLst>
  <p:sldIdLst>
    <p:sldId id="257" r:id="rId2"/>
    <p:sldId id="303" r:id="rId3"/>
    <p:sldId id="300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4" r:id="rId19"/>
    <p:sldId id="305" r:id="rId20"/>
    <p:sldId id="306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  <p:sldId id="286" r:id="rId30"/>
    <p:sldId id="287" r:id="rId31"/>
    <p:sldId id="289" r:id="rId32"/>
    <p:sldId id="301" r:id="rId33"/>
    <p:sldId id="290" r:id="rId34"/>
    <p:sldId id="291" r:id="rId35"/>
    <p:sldId id="307" r:id="rId36"/>
    <p:sldId id="308" r:id="rId37"/>
    <p:sldId id="309" r:id="rId38"/>
    <p:sldId id="313" r:id="rId39"/>
    <p:sldId id="311" r:id="rId40"/>
    <p:sldId id="312" r:id="rId41"/>
    <p:sldId id="294" r:id="rId42"/>
    <p:sldId id="295" r:id="rId43"/>
    <p:sldId id="296" r:id="rId44"/>
    <p:sldId id="298" r:id="rId45"/>
    <p:sldId id="299" r:id="rId46"/>
    <p:sldId id="302" r:id="rId47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887"/>
    <a:srgbClr val="FFC9C9"/>
    <a:srgbClr val="D3CDD9"/>
    <a:srgbClr val="C1B9CB"/>
    <a:srgbClr val="9284A4"/>
    <a:srgbClr val="CDDFE9"/>
    <a:srgbClr val="C3E7E6"/>
    <a:srgbClr val="8FB7CD"/>
    <a:srgbClr val="91B1BB"/>
    <a:srgbClr val="A7E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2945659" cy="49371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51" y="3"/>
            <a:ext cx="2945659" cy="49371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68F12A2E-FCF7-4C75-AC69-13C2FF96B47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8188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8" y="9378827"/>
            <a:ext cx="2945659" cy="49371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51" y="9378827"/>
            <a:ext cx="2945659" cy="49371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BB05813C-260D-4A61-A219-D9FA01698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25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>
              <a:latin typeface="Arial" charset="0"/>
            </a:endParaRPr>
          </a:p>
        </p:txBody>
      </p:sp>
      <p:sp>
        <p:nvSpPr>
          <p:cNvPr id="2324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3CBE6B-EA3B-426B-8214-E191BC3DFCCC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148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26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FD5D45-51C9-455E-B914-4C3F258FF9D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19404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20896-1AC3-4C3F-89E4-6B1B75E21C6C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68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2437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2BE469-8669-4472-B940-F8C2A51D55F4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91352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263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7B462-4CEB-48D4-A9C6-7E04DB1B61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14908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273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6BA35-EDBD-4B4D-A6F0-12CEC49C34B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9962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04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83D7A-0139-466F-B678-7E5F360F2026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55239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96D1B-2289-4807-81F3-D402A35BA401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72197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57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F8ECCD-D2E2-4E02-8818-B5E8F8809799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91319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6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7AA10-9D59-4FAB-9AAB-FACE323ECA6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5197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78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59634-0DF4-4E75-85F7-A7F85EC1648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0511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43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9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95436A-E0B0-497B-985D-E6C6ECBF784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65772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9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95436A-E0B0-497B-985D-E6C6ECBF784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170243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9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95436A-E0B0-497B-985D-E6C6ECBF784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17024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0AF5F-5147-4D2A-83E8-BF0131532A84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7912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55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491029-C045-4AF1-8CA3-FC9F658CB5E4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2259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 smtClean="0"/>
              <a:t>Yarıyıllık derslerin ve BS </a:t>
            </a:r>
            <a:r>
              <a:rPr lang="tr-TR" altLang="tr-TR" dirty="0" err="1" smtClean="0"/>
              <a:t>lerin</a:t>
            </a:r>
            <a:r>
              <a:rPr lang="tr-TR" altLang="tr-TR" dirty="0" smtClean="0"/>
              <a:t> vizesi</a:t>
            </a:r>
          </a:p>
        </p:txBody>
      </p:sp>
      <p:sp>
        <p:nvSpPr>
          <p:cNvPr id="2365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4484B6-30BA-4930-8E2C-6EC2282CAA10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9358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191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FDCDAE-81B9-4140-8EF2-476EA6E4130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51456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DDCFD8-8550-4FA8-93D3-A2890FCA018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01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93245A-1D45-4EE0-A83F-624C43CC6C7A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674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16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007624-F806-4EFC-9047-7B6470B792B0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9741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C3E7E6"/>
            </a:gs>
            <a:gs pos="100000">
              <a:schemeClr val="bg2">
                <a:shade val="45000"/>
                <a:satMod val="22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8099" y="2066559"/>
            <a:ext cx="796724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 smtClean="0"/>
              <a:t>2019-2020 </a:t>
            </a:r>
            <a:r>
              <a:rPr lang="tr-TR" sz="4400" b="1" dirty="0"/>
              <a:t>EĞİTİM ÖĞRETİM </a:t>
            </a:r>
            <a:r>
              <a:rPr lang="tr-TR" sz="4400" b="1" dirty="0" smtClean="0"/>
              <a:t>YILI</a:t>
            </a:r>
          </a:p>
          <a:p>
            <a:pPr algn="ctr"/>
            <a:r>
              <a:rPr lang="tr-TR" sz="4400" b="1" dirty="0" smtClean="0"/>
              <a:t>İNGİLİZCE PROGRAM</a:t>
            </a:r>
          </a:p>
          <a:p>
            <a:pPr algn="ctr"/>
            <a:r>
              <a:rPr lang="tr-TR" sz="4400" b="1" dirty="0" smtClean="0"/>
              <a:t>2. </a:t>
            </a:r>
            <a:r>
              <a:rPr lang="tr-TR" sz="4400" b="1" dirty="0"/>
              <a:t>SINIF DERS PROGRAMI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16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314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74954"/>
              </p:ext>
            </p:extLst>
          </p:nvPr>
        </p:nvGraphicFramePr>
        <p:xfrm>
          <a:off x="770314" y="692696"/>
          <a:ext cx="7776666" cy="5280978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28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29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30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31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01 KASIM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RESMİ TATİL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2BS6(A+B)28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2BS6(A+B)26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2BS6(A+B)29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2BS6(A+B)27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5377" name="2 Dikdörtgen"/>
          <p:cNvSpPr>
            <a:spLocks noChangeArrowheads="1"/>
          </p:cNvSpPr>
          <p:nvPr/>
        </p:nvSpPr>
        <p:spPr bwMode="auto">
          <a:xfrm>
            <a:off x="323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7</a:t>
            </a:r>
            <a:r>
              <a:rPr lang="tr-TR" altLang="tr-TR" dirty="0" smtClean="0">
                <a:latin typeface="Calibri" pitchFamily="34" charset="0"/>
              </a:rPr>
              <a:t>. hafta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33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82758"/>
              </p:ext>
            </p:extLst>
          </p:nvPr>
        </p:nvGraphicFramePr>
        <p:xfrm>
          <a:off x="539750" y="717550"/>
          <a:ext cx="7708015" cy="4872732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04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05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06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07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 KASIM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4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6401" name="2 Dikdörtgen"/>
          <p:cNvSpPr>
            <a:spLocks noChangeArrowheads="1"/>
          </p:cNvSpPr>
          <p:nvPr/>
        </p:nvSpPr>
        <p:spPr bwMode="auto">
          <a:xfrm>
            <a:off x="323850" y="188913"/>
            <a:ext cx="254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8.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 Ara Sınav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6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6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015"/>
              </p:ext>
            </p:extLst>
          </p:nvPr>
        </p:nvGraphicFramePr>
        <p:xfrm>
          <a:off x="539750" y="717550"/>
          <a:ext cx="8426578" cy="5338058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KASIM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2BS7-5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2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3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2BS7(A+B)4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7425" name="2 Dikdörtgen"/>
          <p:cNvSpPr>
            <a:spLocks noChangeArrowheads="1"/>
          </p:cNvSpPr>
          <p:nvPr/>
        </p:nvSpPr>
        <p:spPr bwMode="auto">
          <a:xfrm>
            <a:off x="323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9. hafta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5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13158"/>
              </p:ext>
            </p:extLst>
          </p:nvPr>
        </p:nvGraphicFramePr>
        <p:xfrm>
          <a:off x="539750" y="637449"/>
          <a:ext cx="7848675" cy="5704732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KASIM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6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2BS7-10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7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8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2BS7(A+B)9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8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8449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10.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75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00250"/>
              </p:ext>
            </p:extLst>
          </p:nvPr>
        </p:nvGraphicFramePr>
        <p:xfrm>
          <a:off x="395536" y="562878"/>
          <a:ext cx="8570990" cy="5430986"/>
        </p:xfrm>
        <a:graphic>
          <a:graphicData uri="http://schemas.openxmlformats.org/drawingml/2006/table">
            <a:tbl>
              <a:tblPr/>
              <a:tblGrid>
                <a:gridCol w="95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28 KASIM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29 KASIM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11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2BS7-15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12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13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14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9473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11.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5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8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04525"/>
              </p:ext>
            </p:extLst>
          </p:nvPr>
        </p:nvGraphicFramePr>
        <p:xfrm>
          <a:off x="539552" y="589739"/>
          <a:ext cx="8154009" cy="5623012"/>
        </p:xfrm>
        <a:graphic>
          <a:graphicData uri="http://schemas.openxmlformats.org/drawingml/2006/table">
            <a:tbl>
              <a:tblPr/>
              <a:tblGrid>
                <a:gridCol w="107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1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02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04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05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06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0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2BS7-18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10.00-11.00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16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3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17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8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8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8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3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0497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12.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7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0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07972"/>
              </p:ext>
            </p:extLst>
          </p:nvPr>
        </p:nvGraphicFramePr>
        <p:xfrm>
          <a:off x="539750" y="717550"/>
          <a:ext cx="8064500" cy="5436117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ARALIK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2BS7-21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4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19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20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Medical </a:t>
                      </a:r>
                      <a:r>
                        <a:rPr kumimoji="0" 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Biology</a:t>
                      </a: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1521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13.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01321"/>
              </p:ext>
            </p:extLst>
          </p:nvPr>
        </p:nvGraphicFramePr>
        <p:xfrm>
          <a:off x="467544" y="558245"/>
          <a:ext cx="8352730" cy="537083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ARALIK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22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2BS7(A+B) 23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2BS7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2545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14.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0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14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064500" cy="490855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ARALIK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85" name="2 Dikdörtgen"/>
          <p:cNvSpPr>
            <a:spLocks noChangeArrowheads="1"/>
          </p:cNvSpPr>
          <p:nvPr/>
        </p:nvSpPr>
        <p:spPr bwMode="auto">
          <a:xfrm>
            <a:off x="323850" y="188913"/>
            <a:ext cx="3311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 Sınav – Bitirme Sınavı Haftası 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3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62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216635" cy="4951414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30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31 ARALIK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01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02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RESMİ TATİL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0112" marR="50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0112" marR="50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2 Dikdörtgen"/>
          <p:cNvSpPr>
            <a:spLocks noChangeArrowheads="1"/>
          </p:cNvSpPr>
          <p:nvPr/>
        </p:nvSpPr>
        <p:spPr bwMode="auto">
          <a:xfrm>
            <a:off x="539552" y="260648"/>
            <a:ext cx="3311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 Sınav – Bitirme Sınavı Haftası 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0" smtClean="0">
                <a:solidFill>
                  <a:schemeClr val="tx1"/>
                </a:solidFill>
              </a:rPr>
              <a:t>AKADEMİK TAKVİM</a:t>
            </a:r>
            <a:endParaRPr lang="tr-TR" b="0" dirty="0">
              <a:solidFill>
                <a:schemeClr val="tx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-3358" y="8994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I.YARIYIL</a:t>
            </a:r>
            <a:endParaRPr lang="tr-TR" b="1" dirty="0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/>
          </p:nvPr>
        </p:nvGraphicFramePr>
        <p:xfrm>
          <a:off x="827584" y="1268760"/>
          <a:ext cx="7776865" cy="1844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16 EYLÜL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20 ARALIK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04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08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ARA- 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 ARALIK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03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2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YARIYIL TATİLİ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20 OCAK 2020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31 OCAK 2020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-13671" y="34817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II.YARIYIL</a:t>
            </a:r>
            <a:endParaRPr lang="tr-TR" b="1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827585" y="3899709"/>
          <a:ext cx="7848871" cy="1478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0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03 ŞUBAT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08 MAYIS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23 MART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 MART </a:t>
                      </a: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ARA- 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11 MAYIS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05 HAZİRAN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 HAZİRAN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 HAZİRAN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63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25" name="Group 97"/>
          <p:cNvGraphicFramePr>
            <a:graphicFrameLocks noGrp="1"/>
          </p:cNvGraphicFramePr>
          <p:nvPr>
            <p:extLst/>
          </p:nvPr>
        </p:nvGraphicFramePr>
        <p:xfrm>
          <a:off x="539552" y="558245"/>
          <a:ext cx="7993063" cy="5375276"/>
        </p:xfrm>
        <a:graphic>
          <a:graphicData uri="http://schemas.openxmlformats.org/drawingml/2006/table">
            <a:tbl>
              <a:tblPr/>
              <a:tblGrid>
                <a:gridCol w="106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OCAK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OCAK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8: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633" name="2 Dikdörtgen"/>
          <p:cNvSpPr>
            <a:spLocks noChangeArrowheads="1"/>
          </p:cNvSpPr>
          <p:nvPr/>
        </p:nvSpPr>
        <p:spPr bwMode="auto">
          <a:xfrm>
            <a:off x="323850" y="188913"/>
            <a:ext cx="2521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Bütünleme Sınavı Haftası</a:t>
            </a:r>
            <a:endParaRPr lang="tr-TR" altLang="tr-TR" dirty="0">
              <a:latin typeface="Calibri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584772" y="6118187"/>
            <a:ext cx="5389942" cy="36933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lvl="0" algn="ctr"/>
            <a:r>
              <a:rPr lang="tr-TR" altLang="tr-TR" b="1" dirty="0">
                <a:latin typeface="Calibri" pitchFamily="34" charset="0"/>
              </a:rPr>
              <a:t>YARIYIL </a:t>
            </a:r>
            <a:r>
              <a:rPr lang="tr-TR" altLang="tr-TR" b="1" dirty="0" smtClean="0">
                <a:latin typeface="Calibri" pitchFamily="34" charset="0"/>
              </a:rPr>
              <a:t>TATİLİ </a:t>
            </a:r>
            <a:r>
              <a:rPr lang="tr-TR" b="1" dirty="0" smtClean="0">
                <a:solidFill>
                  <a:prstClr val="black"/>
                </a:solidFill>
              </a:rPr>
              <a:t>20 </a:t>
            </a:r>
            <a:r>
              <a:rPr lang="tr-TR" b="1" dirty="0">
                <a:solidFill>
                  <a:prstClr val="black"/>
                </a:solidFill>
              </a:rPr>
              <a:t>OCAK </a:t>
            </a:r>
            <a:r>
              <a:rPr lang="tr-TR" b="1" dirty="0" smtClean="0">
                <a:solidFill>
                  <a:prstClr val="black"/>
                </a:solidFill>
              </a:rPr>
              <a:t>2020 </a:t>
            </a:r>
            <a:r>
              <a:rPr lang="tr-TR" b="1" dirty="0">
                <a:solidFill>
                  <a:prstClr val="black"/>
                </a:solidFill>
              </a:rPr>
              <a:t>- </a:t>
            </a:r>
            <a:r>
              <a:rPr lang="tr-TR" b="1" dirty="0" smtClean="0">
                <a:solidFill>
                  <a:prstClr val="black"/>
                </a:solidFill>
              </a:rPr>
              <a:t>31 </a:t>
            </a:r>
            <a:r>
              <a:rPr lang="tr-TR" b="1" dirty="0">
                <a:solidFill>
                  <a:prstClr val="black"/>
                </a:solidFill>
              </a:rPr>
              <a:t>OCAK </a:t>
            </a:r>
            <a:r>
              <a:rPr lang="tr-TR" b="1" dirty="0" smtClean="0">
                <a:solidFill>
                  <a:prstClr val="black"/>
                </a:solidFill>
              </a:rPr>
              <a:t>2020</a:t>
            </a:r>
            <a:endParaRPr lang="tr-TR" altLang="tr-T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7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15932"/>
              </p:ext>
            </p:extLst>
          </p:nvPr>
        </p:nvGraphicFramePr>
        <p:xfrm>
          <a:off x="323850" y="764704"/>
          <a:ext cx="8352730" cy="5462637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04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05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06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07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Anatomy  1  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9713" name="2 Dikdörtgen"/>
          <p:cNvSpPr>
            <a:spLocks noChangeArrowheads="1"/>
          </p:cNvSpPr>
          <p:nvPr/>
        </p:nvSpPr>
        <p:spPr bwMode="auto">
          <a:xfrm>
            <a:off x="323850" y="188913"/>
            <a:ext cx="28235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15. h</a:t>
            </a:r>
            <a:r>
              <a:rPr lang="tr-TR" altLang="tr-TR" dirty="0" smtClean="0">
                <a:latin typeface="Calibri" pitchFamily="34" charset="0"/>
              </a:rPr>
              <a:t>afta 2. </a:t>
            </a:r>
            <a:r>
              <a:rPr lang="tr-TR" altLang="tr-TR" dirty="0">
                <a:latin typeface="Calibri" pitchFamily="34" charset="0"/>
              </a:rPr>
              <a:t>yarıyıl başlangıcı</a:t>
            </a:r>
          </a:p>
        </p:txBody>
      </p:sp>
    </p:spTree>
    <p:extLst>
      <p:ext uri="{BB962C8B-B14F-4D97-AF65-F5344CB8AC3E}">
        <p14:creationId xmlns:p14="http://schemas.microsoft.com/office/powerpoint/2010/main" val="28238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06826"/>
              </p:ext>
            </p:extLst>
          </p:nvPr>
        </p:nvGraphicFramePr>
        <p:xfrm>
          <a:off x="539750" y="717550"/>
          <a:ext cx="8064500" cy="5607558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ŞUBAT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ŞUBAT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B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0737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16. </a:t>
            </a:r>
            <a:r>
              <a:rPr lang="tr-TR" altLang="tr-TR" dirty="0" smtClean="0">
                <a:latin typeface="Calibri" pitchFamily="34" charset="0"/>
              </a:rPr>
              <a:t>hafta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2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33880"/>
              </p:ext>
            </p:extLst>
          </p:nvPr>
        </p:nvGraphicFramePr>
        <p:xfrm>
          <a:off x="539750" y="717550"/>
          <a:ext cx="8064500" cy="5511133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1761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17. hafta</a:t>
            </a:r>
          </a:p>
        </p:txBody>
      </p:sp>
    </p:spTree>
    <p:extLst>
      <p:ext uri="{BB962C8B-B14F-4D97-AF65-F5344CB8AC3E}">
        <p14:creationId xmlns:p14="http://schemas.microsoft.com/office/powerpoint/2010/main" val="371371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25523"/>
              </p:ext>
            </p:extLst>
          </p:nvPr>
        </p:nvGraphicFramePr>
        <p:xfrm>
          <a:off x="539750" y="717550"/>
          <a:ext cx="8064500" cy="5662867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ŞUBAT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28 ŞUBAT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B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785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18. hafta</a:t>
            </a:r>
          </a:p>
        </p:txBody>
      </p:sp>
    </p:spTree>
    <p:extLst>
      <p:ext uri="{BB962C8B-B14F-4D97-AF65-F5344CB8AC3E}">
        <p14:creationId xmlns:p14="http://schemas.microsoft.com/office/powerpoint/2010/main" val="7868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64253"/>
              </p:ext>
            </p:extLst>
          </p:nvPr>
        </p:nvGraphicFramePr>
        <p:xfrm>
          <a:off x="539552" y="692696"/>
          <a:ext cx="8208912" cy="5666423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02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04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05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06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3809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19. hafta</a:t>
            </a:r>
          </a:p>
        </p:txBody>
      </p:sp>
    </p:spTree>
    <p:extLst>
      <p:ext uri="{BB962C8B-B14F-4D97-AF65-F5344CB8AC3E}">
        <p14:creationId xmlns:p14="http://schemas.microsoft.com/office/powerpoint/2010/main" val="287267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79515"/>
              </p:ext>
            </p:extLst>
          </p:nvPr>
        </p:nvGraphicFramePr>
        <p:xfrm>
          <a:off x="539750" y="717550"/>
          <a:ext cx="8208714" cy="558057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4833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20. hafta</a:t>
            </a:r>
          </a:p>
        </p:txBody>
      </p:sp>
    </p:spTree>
    <p:extLst>
      <p:ext uri="{BB962C8B-B14F-4D97-AF65-F5344CB8AC3E}">
        <p14:creationId xmlns:p14="http://schemas.microsoft.com/office/powerpoint/2010/main" val="393192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58386"/>
              </p:ext>
            </p:extLst>
          </p:nvPr>
        </p:nvGraphicFramePr>
        <p:xfrm>
          <a:off x="539750" y="717550"/>
          <a:ext cx="8064500" cy="550183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MART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5857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21. hafta</a:t>
            </a:r>
          </a:p>
        </p:txBody>
      </p:sp>
    </p:spTree>
    <p:extLst>
      <p:ext uri="{BB962C8B-B14F-4D97-AF65-F5344CB8AC3E}">
        <p14:creationId xmlns:p14="http://schemas.microsoft.com/office/powerpoint/2010/main" val="254183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66487"/>
              </p:ext>
            </p:extLst>
          </p:nvPr>
        </p:nvGraphicFramePr>
        <p:xfrm>
          <a:off x="539750" y="717550"/>
          <a:ext cx="8064500" cy="487362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8929" name="2 Dikdörtgen"/>
          <p:cNvSpPr>
            <a:spLocks noChangeArrowheads="1"/>
          </p:cNvSpPr>
          <p:nvPr/>
        </p:nvSpPr>
        <p:spPr bwMode="auto">
          <a:xfrm>
            <a:off x="323850" y="188913"/>
            <a:ext cx="2658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22. Hafta Ara Sınav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4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84244"/>
              </p:ext>
            </p:extLst>
          </p:nvPr>
        </p:nvGraphicFramePr>
        <p:xfrm>
          <a:off x="539750" y="717550"/>
          <a:ext cx="8208714" cy="5481193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30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31 MART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01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02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NİSAN2020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B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6881" name="2 Dikdörtgen"/>
          <p:cNvSpPr>
            <a:spLocks noChangeArrowheads="1"/>
          </p:cNvSpPr>
          <p:nvPr/>
        </p:nvSpPr>
        <p:spPr bwMode="auto">
          <a:xfrm>
            <a:off x="323850" y="1889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23.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31681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2551837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>
                <a:latin typeface="Arial" charset="0"/>
              </a:rPr>
              <a:t>-2. sınıf </a:t>
            </a:r>
            <a:r>
              <a:rPr lang="tr-TR" b="1" dirty="0" smtClean="0">
                <a:latin typeface="Arial" charset="0"/>
              </a:rPr>
              <a:t>Oral Simülasyon Pratikleri </a:t>
            </a:r>
            <a:r>
              <a:rPr lang="tr-TR" b="1" dirty="0" smtClean="0">
                <a:latin typeface="Arial" charset="0"/>
              </a:rPr>
              <a:t>Türkçe Lisans Programı A grubuyla alınacaktır.</a:t>
            </a:r>
          </a:p>
          <a:p>
            <a:pPr algn="just">
              <a:lnSpc>
                <a:spcPct val="150000"/>
              </a:lnSpc>
            </a:pPr>
            <a:endParaRPr lang="tr-TR" b="1" dirty="0" smtClean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Arial" charset="0"/>
              </a:rPr>
              <a:t>-Ara </a:t>
            </a:r>
            <a:r>
              <a:rPr lang="tr-TR" dirty="0">
                <a:latin typeface="Arial" charset="0"/>
              </a:rPr>
              <a:t>ve Bitirme sınavları ile ilgili dershane koşullarına göre değişiklikler olabilir, bu nedenle Dekanlık Öğrenci İşleri Bürosu tarafından ayrıca bilgilendirme yapılacaktır. </a:t>
            </a:r>
            <a:endParaRPr lang="tr-TR" dirty="0" smtClean="0">
              <a:latin typeface="Arial" charset="0"/>
            </a:endParaRPr>
          </a:p>
          <a:p>
            <a:pPr algn="just">
              <a:lnSpc>
                <a:spcPct val="150000"/>
              </a:lnSpc>
            </a:pPr>
            <a:endParaRPr lang="tr-T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2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01605"/>
              </p:ext>
            </p:extLst>
          </p:nvPr>
        </p:nvGraphicFramePr>
        <p:xfrm>
          <a:off x="539750" y="717550"/>
          <a:ext cx="8064499" cy="5663277"/>
        </p:xfrm>
        <a:graphic>
          <a:graphicData uri="http://schemas.openxmlformats.org/drawingml/2006/table">
            <a:tbl>
              <a:tblPr/>
              <a:tblGrid>
                <a:gridCol w="10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</a:t>
                      </a: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nİsan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</a:t>
                      </a: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nİsan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</a:t>
                      </a: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nİsan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</a:t>
                      </a: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nİsan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nİsan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7905" name="2 Dikdörtgen"/>
          <p:cNvSpPr>
            <a:spLocks noChangeArrowheads="1"/>
          </p:cNvSpPr>
          <p:nvPr/>
        </p:nvSpPr>
        <p:spPr bwMode="auto">
          <a:xfrm>
            <a:off x="323850" y="188913"/>
            <a:ext cx="1091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24. Hafta 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53105"/>
              </p:ext>
            </p:extLst>
          </p:nvPr>
        </p:nvGraphicFramePr>
        <p:xfrm>
          <a:off x="539750" y="692150"/>
          <a:ext cx="8064500" cy="5834357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NİSAN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NİSAN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B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47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9953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25.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28828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12964"/>
              </p:ext>
            </p:extLst>
          </p:nvPr>
        </p:nvGraphicFramePr>
        <p:xfrm>
          <a:off x="467544" y="588468"/>
          <a:ext cx="8064500" cy="5508943"/>
        </p:xfrm>
        <a:graphic>
          <a:graphicData uri="http://schemas.openxmlformats.org/drawingml/2006/table">
            <a:tbl>
              <a:tblPr/>
              <a:tblGrid>
                <a:gridCol w="935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NİSAN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NİSAN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RESMİ TATİL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025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26.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2616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32930"/>
              </p:ext>
            </p:extLst>
          </p:nvPr>
        </p:nvGraphicFramePr>
        <p:xfrm>
          <a:off x="539750" y="717550"/>
          <a:ext cx="8136706" cy="5725478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PazarteSİ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RESMİ TATİL</a:t>
                      </a:r>
                      <a:endParaRPr lang="tr-TR" b="1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Anatomy  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Konferans 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Clinic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Practice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0977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27.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12460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09915"/>
              </p:ext>
            </p:extLst>
          </p:nvPr>
        </p:nvGraphicFramePr>
        <p:xfrm>
          <a:off x="611560" y="593142"/>
          <a:ext cx="8064500" cy="5912631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05 MAYIS 2020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3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Inturoduction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Clinic 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2BS8(A+B)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B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Head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Neck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Anatomy 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Embriology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Theoric (A/B)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Immunology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001" name="2 Dikdörtgen"/>
          <p:cNvSpPr>
            <a:spLocks noChangeArrowheads="1"/>
          </p:cNvSpPr>
          <p:nvPr/>
        </p:nvSpPr>
        <p:spPr bwMode="auto">
          <a:xfrm>
            <a:off x="323850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28.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368154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064896" cy="490671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  11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0963" name="2 Dikdörtgen"/>
          <p:cNvSpPr>
            <a:spLocks noChangeArrowheads="1"/>
          </p:cNvSpPr>
          <p:nvPr/>
        </p:nvSpPr>
        <p:spPr bwMode="auto">
          <a:xfrm>
            <a:off x="323850" y="188913"/>
            <a:ext cx="3160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 Sınav -Bitirme 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064896" cy="490671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   18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RESMİ TATİL</a:t>
                      </a:r>
                      <a:endParaRPr lang="tr-TR" sz="12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0963" name="2 Dikdörtgen"/>
          <p:cNvSpPr>
            <a:spLocks noChangeArrowheads="1"/>
          </p:cNvSpPr>
          <p:nvPr/>
        </p:nvSpPr>
        <p:spPr bwMode="auto">
          <a:xfrm>
            <a:off x="323850" y="188913"/>
            <a:ext cx="3160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 Sınav -Bitirme 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810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064500" cy="490855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RESMİ TATİL</a:t>
                      </a:r>
                      <a:endParaRPr lang="tr-TR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RESMİ TATİL</a:t>
                      </a:r>
                      <a:endParaRPr kumimoji="0" lang="tr-TR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065" name="2 Dikdörtgen"/>
          <p:cNvSpPr>
            <a:spLocks noChangeArrowheads="1"/>
          </p:cNvSpPr>
          <p:nvPr/>
        </p:nvSpPr>
        <p:spPr bwMode="auto">
          <a:xfrm>
            <a:off x="323850" y="188913"/>
            <a:ext cx="3160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Ara Sınav -Bitirme Sınavı Haftası</a:t>
            </a:r>
          </a:p>
        </p:txBody>
      </p:sp>
    </p:spTree>
    <p:extLst>
      <p:ext uri="{BB962C8B-B14F-4D97-AF65-F5344CB8AC3E}">
        <p14:creationId xmlns:p14="http://schemas.microsoft.com/office/powerpoint/2010/main" val="73980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58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064500" cy="5069587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HAZİRAN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08" marR="50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089" name="2 Dikdörtgen"/>
          <p:cNvSpPr>
            <a:spLocks noChangeArrowheads="1"/>
          </p:cNvSpPr>
          <p:nvPr/>
        </p:nvSpPr>
        <p:spPr bwMode="auto">
          <a:xfrm>
            <a:off x="323850" y="188913"/>
            <a:ext cx="3160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Ara Sınav -Bitirme Sınavı Haftası</a:t>
            </a:r>
          </a:p>
        </p:txBody>
      </p:sp>
    </p:spTree>
    <p:extLst>
      <p:ext uri="{BB962C8B-B14F-4D97-AF65-F5344CB8AC3E}">
        <p14:creationId xmlns:p14="http://schemas.microsoft.com/office/powerpoint/2010/main" val="29205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2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353425" cy="490855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HAZİRAN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6161" name="2 Dikdörtgen"/>
          <p:cNvSpPr>
            <a:spLocks noChangeArrowheads="1"/>
          </p:cNvSpPr>
          <p:nvPr/>
        </p:nvSpPr>
        <p:spPr bwMode="auto">
          <a:xfrm>
            <a:off x="323850" y="188913"/>
            <a:ext cx="26276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 </a:t>
            </a:r>
            <a:r>
              <a:rPr lang="tr-TR" altLang="tr-TR" dirty="0" smtClean="0">
                <a:latin typeface="Calibri" pitchFamily="34" charset="0"/>
              </a:rPr>
              <a:t>Bütünleme  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7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9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5636"/>
              </p:ext>
            </p:extLst>
          </p:nvPr>
        </p:nvGraphicFramePr>
        <p:xfrm>
          <a:off x="539552" y="692696"/>
          <a:ext cx="7992888" cy="5459918"/>
        </p:xfrm>
        <a:graphic>
          <a:graphicData uri="http://schemas.openxmlformats.org/drawingml/2006/table">
            <a:tbl>
              <a:tblPr/>
              <a:tblGrid>
                <a:gridCol w="100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EYLÜL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EYLÜL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2BS6(A+B)3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2BS6(A+B)4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5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 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2BS6(A+B)5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9233" name="2 Dikdörtgen"/>
          <p:cNvSpPr>
            <a:spLocks noChangeArrowheads="1"/>
          </p:cNvSpPr>
          <p:nvPr/>
        </p:nvSpPr>
        <p:spPr bwMode="auto">
          <a:xfrm>
            <a:off x="323850" y="44450"/>
            <a:ext cx="954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1. hafta</a:t>
            </a:r>
          </a:p>
        </p:txBody>
      </p:sp>
    </p:spTree>
    <p:extLst>
      <p:ext uri="{BB962C8B-B14F-4D97-AF65-F5344CB8AC3E}">
        <p14:creationId xmlns:p14="http://schemas.microsoft.com/office/powerpoint/2010/main" val="353018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54" name="Group 82"/>
          <p:cNvGraphicFramePr>
            <a:graphicFrameLocks noGrp="1"/>
          </p:cNvGraphicFramePr>
          <p:nvPr>
            <p:extLst/>
          </p:nvPr>
        </p:nvGraphicFramePr>
        <p:xfrm>
          <a:off x="539750" y="717550"/>
          <a:ext cx="8208963" cy="4873626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HAZİRAN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HAZİRAN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5137" name="2 Dikdörtgen"/>
          <p:cNvSpPr>
            <a:spLocks noChangeArrowheads="1"/>
          </p:cNvSpPr>
          <p:nvPr/>
        </p:nvSpPr>
        <p:spPr bwMode="auto">
          <a:xfrm>
            <a:off x="323850" y="188913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61416" y="260648"/>
            <a:ext cx="257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Bütünleme  </a:t>
            </a:r>
            <a:r>
              <a:rPr lang="tr-TR" altLang="tr-TR" dirty="0" smtClean="0">
                <a:latin typeface="Calibri" pitchFamily="34" charset="0"/>
              </a:rPr>
              <a:t>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170086"/>
              </p:ext>
            </p:extLst>
          </p:nvPr>
        </p:nvGraphicFramePr>
        <p:xfrm>
          <a:off x="539750" y="717550"/>
          <a:ext cx="8188791" cy="5287964"/>
        </p:xfrm>
        <a:graphic>
          <a:graphicData uri="http://schemas.openxmlformats.org/drawingml/2006/table">
            <a:tbl>
              <a:tblPr/>
              <a:tblGrid>
                <a:gridCol w="10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01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MAYIS 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MAYIS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2 Dikdörtgen"/>
          <p:cNvSpPr>
            <a:spLocks noChangeArrowheads="1"/>
          </p:cNvSpPr>
          <p:nvPr/>
        </p:nvSpPr>
        <p:spPr bwMode="auto">
          <a:xfrm>
            <a:off x="323528" y="260550"/>
            <a:ext cx="2563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Ara-Bitirme 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5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71421"/>
              </p:ext>
            </p:extLst>
          </p:nvPr>
        </p:nvGraphicFramePr>
        <p:xfrm>
          <a:off x="539750" y="717550"/>
          <a:ext cx="8064500" cy="5365749"/>
        </p:xfrm>
        <a:graphic>
          <a:graphicData uri="http://schemas.openxmlformats.org/drawingml/2006/table">
            <a:tbl>
              <a:tblPr/>
              <a:tblGrid>
                <a:gridCol w="93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 MAYIS 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MAYIS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09" marR="5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2 Dikdörtgen"/>
          <p:cNvSpPr>
            <a:spLocks noChangeArrowheads="1"/>
          </p:cNvSpPr>
          <p:nvPr/>
        </p:nvSpPr>
        <p:spPr bwMode="auto">
          <a:xfrm>
            <a:off x="323528" y="116632"/>
            <a:ext cx="2563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Ara-Bitirme Sınavı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96166"/>
              </p:ext>
            </p:extLst>
          </p:nvPr>
        </p:nvGraphicFramePr>
        <p:xfrm>
          <a:off x="539750" y="717550"/>
          <a:ext cx="8260593" cy="5248888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28 MAYIS 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29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30 MAYIS 2020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31 MAYIS 2020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aseline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4" marR="511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51114" marR="51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7121" name="2 Dikdörtgen"/>
          <p:cNvSpPr>
            <a:spLocks noChangeArrowheads="1"/>
          </p:cNvSpPr>
          <p:nvPr/>
        </p:nvSpPr>
        <p:spPr bwMode="auto">
          <a:xfrm>
            <a:off x="323850" y="188913"/>
            <a:ext cx="2563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Ara-Bitirme Sınavı Haftası</a:t>
            </a:r>
          </a:p>
        </p:txBody>
      </p:sp>
    </p:spTree>
    <p:extLst>
      <p:ext uri="{BB962C8B-B14F-4D97-AF65-F5344CB8AC3E}">
        <p14:creationId xmlns:p14="http://schemas.microsoft.com/office/powerpoint/2010/main" val="335118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01841"/>
              </p:ext>
            </p:extLst>
          </p:nvPr>
        </p:nvGraphicFramePr>
        <p:xfrm>
          <a:off x="539750" y="717550"/>
          <a:ext cx="8424865" cy="5126040"/>
        </p:xfrm>
        <a:graphic>
          <a:graphicData uri="http://schemas.openxmlformats.org/drawingml/2006/table">
            <a:tbl>
              <a:tblPr/>
              <a:tblGrid>
                <a:gridCol w="108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Salı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HAZİRAN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9169" name="2 Dikdörtgen"/>
          <p:cNvSpPr>
            <a:spLocks noChangeArrowheads="1"/>
          </p:cNvSpPr>
          <p:nvPr/>
        </p:nvSpPr>
        <p:spPr bwMode="auto">
          <a:xfrm>
            <a:off x="323850" y="188913"/>
            <a:ext cx="1924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Bütünleme Haftası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3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56669"/>
              </p:ext>
            </p:extLst>
          </p:nvPr>
        </p:nvGraphicFramePr>
        <p:xfrm>
          <a:off x="395536" y="692696"/>
          <a:ext cx="8424865" cy="5126040"/>
        </p:xfrm>
        <a:graphic>
          <a:graphicData uri="http://schemas.openxmlformats.org/drawingml/2006/table">
            <a:tbl>
              <a:tblPr/>
              <a:tblGrid>
                <a:gridCol w="108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Salı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HAZİRAN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9169" name="2 Dikdörtgen"/>
          <p:cNvSpPr>
            <a:spLocks noChangeArrowheads="1"/>
          </p:cNvSpPr>
          <p:nvPr/>
        </p:nvSpPr>
        <p:spPr bwMode="auto">
          <a:xfrm>
            <a:off x="323850" y="188913"/>
            <a:ext cx="1924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Bütünleme Haftası</a:t>
            </a:r>
          </a:p>
        </p:txBody>
      </p:sp>
    </p:spTree>
    <p:extLst>
      <p:ext uri="{BB962C8B-B14F-4D97-AF65-F5344CB8AC3E}">
        <p14:creationId xmlns:p14="http://schemas.microsoft.com/office/powerpoint/2010/main" val="258141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39740"/>
              </p:ext>
            </p:extLst>
          </p:nvPr>
        </p:nvGraphicFramePr>
        <p:xfrm>
          <a:off x="395536" y="692696"/>
          <a:ext cx="8424865" cy="5126040"/>
        </p:xfrm>
        <a:graphic>
          <a:graphicData uri="http://schemas.openxmlformats.org/drawingml/2006/table">
            <a:tbl>
              <a:tblPr/>
              <a:tblGrid>
                <a:gridCol w="108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Salı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HAZİRAN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9169" name="2 Dikdörtgen"/>
          <p:cNvSpPr>
            <a:spLocks noChangeArrowheads="1"/>
          </p:cNvSpPr>
          <p:nvPr/>
        </p:nvSpPr>
        <p:spPr bwMode="auto">
          <a:xfrm>
            <a:off x="323850" y="188913"/>
            <a:ext cx="1924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Bütünleme Haftası</a:t>
            </a:r>
          </a:p>
        </p:txBody>
      </p:sp>
    </p:spTree>
    <p:extLst>
      <p:ext uri="{BB962C8B-B14F-4D97-AF65-F5344CB8AC3E}">
        <p14:creationId xmlns:p14="http://schemas.microsoft.com/office/powerpoint/2010/main" val="257039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4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55710"/>
              </p:ext>
            </p:extLst>
          </p:nvPr>
        </p:nvGraphicFramePr>
        <p:xfrm>
          <a:off x="467544" y="764704"/>
          <a:ext cx="8235602" cy="5422687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EYLÜL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 EYLÜL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 6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2BS6(A+B)9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2BS6(A+B)7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2BS6(A+B)8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257" name="2 Dikdörtgen"/>
          <p:cNvSpPr>
            <a:spLocks noChangeArrowheads="1"/>
          </p:cNvSpPr>
          <p:nvPr/>
        </p:nvSpPr>
        <p:spPr bwMode="auto">
          <a:xfrm>
            <a:off x="323850" y="188913"/>
            <a:ext cx="954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2. hafta</a:t>
            </a:r>
          </a:p>
        </p:txBody>
      </p:sp>
    </p:spTree>
    <p:extLst>
      <p:ext uri="{BB962C8B-B14F-4D97-AF65-F5344CB8AC3E}">
        <p14:creationId xmlns:p14="http://schemas.microsoft.com/office/powerpoint/2010/main" val="388179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7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25600"/>
              </p:ext>
            </p:extLst>
          </p:nvPr>
        </p:nvGraphicFramePr>
        <p:xfrm>
          <a:off x="611560" y="692696"/>
          <a:ext cx="8064896" cy="5308125"/>
        </p:xfrm>
        <a:graphic>
          <a:graphicData uri="http://schemas.openxmlformats.org/drawingml/2006/table">
            <a:tbl>
              <a:tblPr/>
              <a:tblGrid>
                <a:gridCol w="1017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30 EYLÜL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01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02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03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04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2BS6(A+B)9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2BS6(A+B)11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2BS6(A+B)10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2BS6(A+B)12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 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2BS6(A+B)13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281" name="2 Dikdörtgen"/>
          <p:cNvSpPr>
            <a:spLocks noChangeArrowheads="1"/>
          </p:cNvSpPr>
          <p:nvPr/>
        </p:nvSpPr>
        <p:spPr bwMode="auto">
          <a:xfrm>
            <a:off x="323850" y="188913"/>
            <a:ext cx="954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>
                <a:latin typeface="Calibri" pitchFamily="34" charset="0"/>
              </a:rPr>
              <a:t>3. hafta</a:t>
            </a:r>
          </a:p>
        </p:txBody>
      </p:sp>
    </p:spTree>
    <p:extLst>
      <p:ext uri="{BB962C8B-B14F-4D97-AF65-F5344CB8AC3E}">
        <p14:creationId xmlns:p14="http://schemas.microsoft.com/office/powerpoint/2010/main" val="12757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9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58742"/>
              </p:ext>
            </p:extLst>
          </p:nvPr>
        </p:nvGraphicFramePr>
        <p:xfrm>
          <a:off x="539750" y="717550"/>
          <a:ext cx="8064500" cy="5515933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07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 14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2BS6(A+B)15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2BS6(A+B)16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2BS6(A+B)17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2305" name="2 Dikdörtgen"/>
          <p:cNvSpPr>
            <a:spLocks noChangeArrowheads="1"/>
          </p:cNvSpPr>
          <p:nvPr/>
        </p:nvSpPr>
        <p:spPr bwMode="auto">
          <a:xfrm>
            <a:off x="323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 smtClean="0">
                <a:latin typeface="Calibri" pitchFamily="34" charset="0"/>
              </a:rPr>
              <a:t>4.hafta 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4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43230"/>
              </p:ext>
            </p:extLst>
          </p:nvPr>
        </p:nvGraphicFramePr>
        <p:xfrm>
          <a:off x="539750" y="717550"/>
          <a:ext cx="8064500" cy="5303362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2BS6(A+B)18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2BS6(A+B)19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2BS6(A+B)20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329" name="2 Dikdörtgen"/>
          <p:cNvSpPr>
            <a:spLocks noChangeArrowheads="1"/>
          </p:cNvSpPr>
          <p:nvPr/>
        </p:nvSpPr>
        <p:spPr bwMode="auto">
          <a:xfrm>
            <a:off x="323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5</a:t>
            </a:r>
            <a:r>
              <a:rPr lang="tr-TR" altLang="tr-TR" dirty="0" smtClean="0">
                <a:latin typeface="Calibri" pitchFamily="34" charset="0"/>
              </a:rPr>
              <a:t>. </a:t>
            </a:r>
            <a:r>
              <a:rPr lang="tr-TR" altLang="tr-TR" dirty="0">
                <a:latin typeface="Calibri" pitchFamily="34" charset="0"/>
              </a:rPr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275177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9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8614"/>
              </p:ext>
            </p:extLst>
          </p:nvPr>
        </p:nvGraphicFramePr>
        <p:xfrm>
          <a:off x="539750" y="717550"/>
          <a:ext cx="8064500" cy="555371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EKİM 2019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EKİM 2019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2BS6(A+B)22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Restorative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 21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Anatomy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2BS6(A+B)23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2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Endodontics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Histology-Embryology</a:t>
                      </a:r>
                      <a:r>
                        <a:rPr kumimoji="0" lang="tr-TR" alt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  Practice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2BS6(A+B)24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Medical English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2BS6(A+B)25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D2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(A+B)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 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 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             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Removable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Microbiology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Anatomy  Practice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Physiology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Oral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Simulation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1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Fixed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altLang="tr-T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Prost</a:t>
                      </a: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Theoric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2BS6Physiology  Practice </a:t>
                      </a:r>
                      <a:r>
                        <a:rPr kumimoji="0" lang="tr-TR" altLang="tr-T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Calibri" pitchFamily="34" charset="0"/>
                          <a:cs typeface="Arial" charset="0"/>
                        </a:rPr>
                        <a:t>C2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4353" name="2 Dikdörtgen"/>
          <p:cNvSpPr>
            <a:spLocks noChangeArrowheads="1"/>
          </p:cNvSpPr>
          <p:nvPr/>
        </p:nvSpPr>
        <p:spPr bwMode="auto">
          <a:xfrm>
            <a:off x="323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dirty="0">
                <a:latin typeface="Calibri" pitchFamily="34" charset="0"/>
              </a:rPr>
              <a:t>6</a:t>
            </a:r>
            <a:r>
              <a:rPr lang="tr-TR" altLang="tr-TR" dirty="0" smtClean="0">
                <a:latin typeface="Calibri" pitchFamily="34" charset="0"/>
              </a:rPr>
              <a:t>. </a:t>
            </a:r>
            <a:r>
              <a:rPr lang="tr-TR" altLang="tr-TR" dirty="0">
                <a:latin typeface="Calibri" pitchFamily="34" charset="0"/>
              </a:rPr>
              <a:t>h</a:t>
            </a:r>
            <a:r>
              <a:rPr lang="tr-TR" altLang="tr-TR" dirty="0" smtClean="0">
                <a:latin typeface="Calibri" pitchFamily="34" charset="0"/>
              </a:rPr>
              <a:t>afta</a:t>
            </a:r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ır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3402</TotalTime>
  <Words>3930</Words>
  <Application>Microsoft Office PowerPoint</Application>
  <PresentationFormat>Ekran Gösterisi (4:3)</PresentationFormat>
  <Paragraphs>1795</Paragraphs>
  <Slides>46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 New Roman</vt:lpstr>
      <vt:lpstr>Tw Cen MT</vt:lpstr>
      <vt:lpstr>Hasır</vt:lpstr>
      <vt:lpstr>PowerPoint Sunusu</vt:lpstr>
      <vt:lpstr>AKADEMİK TAKVİM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OGR</cp:lastModifiedBy>
  <cp:revision>330</cp:revision>
  <cp:lastPrinted>2019-08-26T06:56:09Z</cp:lastPrinted>
  <dcterms:created xsi:type="dcterms:W3CDTF">2017-07-19T05:38:30Z</dcterms:created>
  <dcterms:modified xsi:type="dcterms:W3CDTF">2019-08-27T08:16:52Z</dcterms:modified>
</cp:coreProperties>
</file>