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95" r:id="rId5"/>
    <p:sldId id="259" r:id="rId6"/>
    <p:sldId id="279" r:id="rId7"/>
    <p:sldId id="265" r:id="rId8"/>
    <p:sldId id="266" r:id="rId9"/>
    <p:sldId id="260" r:id="rId10"/>
    <p:sldId id="261" r:id="rId11"/>
    <p:sldId id="267" r:id="rId12"/>
    <p:sldId id="268" r:id="rId13"/>
    <p:sldId id="271" r:id="rId14"/>
    <p:sldId id="272" r:id="rId15"/>
    <p:sldId id="273" r:id="rId16"/>
    <p:sldId id="274" r:id="rId17"/>
    <p:sldId id="296" r:id="rId18"/>
    <p:sldId id="297" r:id="rId19"/>
    <p:sldId id="280" r:id="rId20"/>
    <p:sldId id="281" r:id="rId21"/>
    <p:sldId id="277" r:id="rId22"/>
    <p:sldId id="282" r:id="rId23"/>
    <p:sldId id="283" r:id="rId24"/>
    <p:sldId id="285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>
      <p:cViewPr varScale="1">
        <p:scale>
          <a:sx n="109" d="100"/>
          <a:sy n="109" d="100"/>
        </p:scale>
        <p:origin x="20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edek%2020.09.2017\22.11.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edek%2020.09.2017\22.11.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edek%2020.09.2017\22.11.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grafik!$F$45</c:f>
              <c:strCache>
                <c:ptCount val="1"/>
                <c:pt idx="0">
                  <c:v>Gelen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8777132211195095E-2"/>
                  <c:y val="-0.127101811977758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CB-4CDF-A502-E3D00FDB6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grafik!$E$46:$E$59</c:f>
              <c:strCache>
                <c:ptCount val="14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  <c:pt idx="8">
                  <c:v>2011-2012</c:v>
                </c:pt>
                <c:pt idx="9">
                  <c:v>2012-2013</c:v>
                </c:pt>
                <c:pt idx="10">
                  <c:v>2013-2014</c:v>
                </c:pt>
                <c:pt idx="11">
                  <c:v>2015-2016</c:v>
                </c:pt>
                <c:pt idx="12">
                  <c:v>2016-2017</c:v>
                </c:pt>
                <c:pt idx="13">
                  <c:v>2017-2018</c:v>
                </c:pt>
              </c:strCache>
            </c:strRef>
          </c:cat>
          <c:val>
            <c:numRef>
              <c:f>grafik!$F$46:$F$59</c:f>
              <c:numCache>
                <c:formatCode>General</c:formatCode>
                <c:ptCount val="14"/>
                <c:pt idx="0">
                  <c:v>0</c:v>
                </c:pt>
                <c:pt idx="1">
                  <c:v>34</c:v>
                </c:pt>
                <c:pt idx="2">
                  <c:v>58</c:v>
                </c:pt>
                <c:pt idx="3">
                  <c:v>68</c:v>
                </c:pt>
                <c:pt idx="4">
                  <c:v>137</c:v>
                </c:pt>
                <c:pt idx="5">
                  <c:v>108</c:v>
                </c:pt>
                <c:pt idx="6">
                  <c:v>157</c:v>
                </c:pt>
                <c:pt idx="7">
                  <c:v>256</c:v>
                </c:pt>
                <c:pt idx="8">
                  <c:v>331</c:v>
                </c:pt>
                <c:pt idx="9">
                  <c:v>349</c:v>
                </c:pt>
                <c:pt idx="10">
                  <c:v>435</c:v>
                </c:pt>
                <c:pt idx="11">
                  <c:v>409</c:v>
                </c:pt>
                <c:pt idx="12">
                  <c:v>166</c:v>
                </c:pt>
                <c:pt idx="13">
                  <c:v>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CB-4CDF-A502-E3D00FDB66CC}"/>
            </c:ext>
          </c:extLst>
        </c:ser>
        <c:ser>
          <c:idx val="1"/>
          <c:order val="1"/>
          <c:tx>
            <c:strRef>
              <c:f>grafik!$G$45</c:f>
              <c:strCache>
                <c:ptCount val="1"/>
                <c:pt idx="0">
                  <c:v>Giden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grafik!$E$46:$E$59</c:f>
              <c:strCache>
                <c:ptCount val="14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  <c:pt idx="8">
                  <c:v>2011-2012</c:v>
                </c:pt>
                <c:pt idx="9">
                  <c:v>2012-2013</c:v>
                </c:pt>
                <c:pt idx="10">
                  <c:v>2013-2014</c:v>
                </c:pt>
                <c:pt idx="11">
                  <c:v>2015-2016</c:v>
                </c:pt>
                <c:pt idx="12">
                  <c:v>2016-2017</c:v>
                </c:pt>
                <c:pt idx="13">
                  <c:v>2017-2018</c:v>
                </c:pt>
              </c:strCache>
            </c:strRef>
          </c:cat>
          <c:val>
            <c:numRef>
              <c:f>grafik!$G$46:$G$59</c:f>
              <c:numCache>
                <c:formatCode>General</c:formatCode>
                <c:ptCount val="14"/>
                <c:pt idx="0">
                  <c:v>8</c:v>
                </c:pt>
                <c:pt idx="1">
                  <c:v>57</c:v>
                </c:pt>
                <c:pt idx="2">
                  <c:v>133</c:v>
                </c:pt>
                <c:pt idx="3">
                  <c:v>144</c:v>
                </c:pt>
                <c:pt idx="4">
                  <c:v>220</c:v>
                </c:pt>
                <c:pt idx="5">
                  <c:v>189</c:v>
                </c:pt>
                <c:pt idx="6">
                  <c:v>230</c:v>
                </c:pt>
                <c:pt idx="7">
                  <c:v>277</c:v>
                </c:pt>
                <c:pt idx="8">
                  <c:v>272</c:v>
                </c:pt>
                <c:pt idx="9">
                  <c:v>338</c:v>
                </c:pt>
                <c:pt idx="10">
                  <c:v>394</c:v>
                </c:pt>
                <c:pt idx="11">
                  <c:v>429</c:v>
                </c:pt>
                <c:pt idx="12">
                  <c:v>476</c:v>
                </c:pt>
                <c:pt idx="13">
                  <c:v>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CB-4CDF-A502-E3D00FDB66C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3889696"/>
        <c:axId val="1503888032"/>
      </c:lineChart>
      <c:catAx>
        <c:axId val="150388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03888032"/>
        <c:crosses val="autoZero"/>
        <c:auto val="1"/>
        <c:lblAlgn val="ctr"/>
        <c:lblOffset val="100"/>
        <c:noMultiLvlLbl val="0"/>
      </c:catAx>
      <c:valAx>
        <c:axId val="15038880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0388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Giden Öğrenci 2017-2018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grafik!$I$3</c:f>
              <c:strCache>
                <c:ptCount val="1"/>
                <c:pt idx="0">
                  <c:v>SAYI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grafik!$H$4:$H$28</c:f>
              <c:strCache>
                <c:ptCount val="25"/>
                <c:pt idx="1">
                  <c:v>EDEBİYAT FAKÜLTESİ</c:v>
                </c:pt>
                <c:pt idx="2">
                  <c:v>HUKUK FAKÜLTESİ</c:v>
                </c:pt>
                <c:pt idx="3">
                  <c:v>SOSYAL BİLİMLER ENSTİTÜSÜ</c:v>
                </c:pt>
                <c:pt idx="4">
                  <c:v>İKTİSAT FAKÜLTESİ</c:v>
                </c:pt>
                <c:pt idx="5">
                  <c:v>İŞLETME FAKÜLTESİ</c:v>
                </c:pt>
                <c:pt idx="6">
                  <c:v>MÜHENDİSLİK FAKÜLTESİ</c:v>
                </c:pt>
                <c:pt idx="7">
                  <c:v>CERRAHPAŞA TIP FAKÜLTESİ</c:v>
                </c:pt>
                <c:pt idx="8">
                  <c:v>SİYASAL BİLGİLER FAKÜLTESİ</c:v>
                </c:pt>
                <c:pt idx="9">
                  <c:v>HASAN ALİ YÜCEL EĞİTİM FAKÜLTESİ</c:v>
                </c:pt>
                <c:pt idx="10">
                  <c:v>FEN FAKÜLTESİ</c:v>
                </c:pt>
                <c:pt idx="11">
                  <c:v>İLETİŞİM FAKÜLTESİ</c:v>
                </c:pt>
                <c:pt idx="12">
                  <c:v>İSTANBUL TIP FAKÜLTESİ</c:v>
                </c:pt>
                <c:pt idx="13">
                  <c:v>FEN BİLİMLERİ ENSTİTÜSÜ</c:v>
                </c:pt>
                <c:pt idx="14">
                  <c:v>DİŞ HEKİMLİĞİ FAKÜLTESİ</c:v>
                </c:pt>
                <c:pt idx="15">
                  <c:v>FLORENCE NIGHTINGALE HEMŞİRELİK FAKÜLTESİ</c:v>
                </c:pt>
                <c:pt idx="16">
                  <c:v>İLAHİYAT FAKÜLTESİ</c:v>
                </c:pt>
                <c:pt idx="17">
                  <c:v>ULAŞTIRMA VE LOJİSTİK FAKÜLTESİ</c:v>
                </c:pt>
                <c:pt idx="18">
                  <c:v>ULAŞTIRMA VE LOJİSTİK YÜKSEKOKULU</c:v>
                </c:pt>
                <c:pt idx="19">
                  <c:v>ORMAN FAKÜLTESİ</c:v>
                </c:pt>
                <c:pt idx="20">
                  <c:v>SAĞLIK BİLİMLERİ ENSTİTÜSÜ</c:v>
                </c:pt>
                <c:pt idx="21">
                  <c:v>DEVLET KONSERVATUVARI</c:v>
                </c:pt>
                <c:pt idx="22">
                  <c:v>EĞİTİM BİLİMLERİ ENSTİTÜSÜ</c:v>
                </c:pt>
                <c:pt idx="23">
                  <c:v>SAĞLIK BİLİMLERİ FAKÜLTESİ</c:v>
                </c:pt>
                <c:pt idx="24">
                  <c:v>VETERİNER FAKÜLTESİ</c:v>
                </c:pt>
              </c:strCache>
            </c:strRef>
          </c:cat>
          <c:val>
            <c:numRef>
              <c:f>grafik!$I$4:$I$28</c:f>
              <c:numCache>
                <c:formatCode>General</c:formatCode>
                <c:ptCount val="25"/>
                <c:pt idx="1">
                  <c:v>60</c:v>
                </c:pt>
                <c:pt idx="2">
                  <c:v>54</c:v>
                </c:pt>
                <c:pt idx="3">
                  <c:v>46</c:v>
                </c:pt>
                <c:pt idx="4">
                  <c:v>42</c:v>
                </c:pt>
                <c:pt idx="5">
                  <c:v>37</c:v>
                </c:pt>
                <c:pt idx="6">
                  <c:v>35</c:v>
                </c:pt>
                <c:pt idx="7">
                  <c:v>30</c:v>
                </c:pt>
                <c:pt idx="8">
                  <c:v>30</c:v>
                </c:pt>
                <c:pt idx="9">
                  <c:v>17</c:v>
                </c:pt>
                <c:pt idx="10">
                  <c:v>15</c:v>
                </c:pt>
                <c:pt idx="11">
                  <c:v>11</c:v>
                </c:pt>
                <c:pt idx="12">
                  <c:v>10</c:v>
                </c:pt>
                <c:pt idx="13">
                  <c:v>7</c:v>
                </c:pt>
                <c:pt idx="14">
                  <c:v>4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3-4F8A-9148-A346B63CCB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28932704"/>
        <c:axId val="2028916896"/>
      </c:barChart>
      <c:catAx>
        <c:axId val="20289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28916896"/>
        <c:crosses val="autoZero"/>
        <c:auto val="1"/>
        <c:lblAlgn val="ctr"/>
        <c:lblOffset val="100"/>
        <c:noMultiLvlLbl val="0"/>
      </c:catAx>
      <c:valAx>
        <c:axId val="2028916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6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893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accent6"/>
          </a:solidFill>
          <a:latin typeface="+mn-lt"/>
          <a:ea typeface="+mn-ea"/>
          <a:cs typeface="+mn-cs"/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Kontenjan</a:t>
            </a:r>
            <a:r>
              <a:rPr lang="tr-TR" dirty="0" smtClean="0"/>
              <a:t> 2019-2020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grafik!$I$30</c:f>
              <c:strCache>
                <c:ptCount val="1"/>
                <c:pt idx="0">
                  <c:v>Kontenjan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grafik!$H$31:$H$47</c:f>
              <c:strCache>
                <c:ptCount val="17"/>
                <c:pt idx="2">
                  <c:v>EDEBİYAT FAKÜLTESİ</c:v>
                </c:pt>
                <c:pt idx="3">
                  <c:v>İKTİSAT FAKÜLTESİ</c:v>
                </c:pt>
                <c:pt idx="4">
                  <c:v>İŞLETME FAKÜLTESİ</c:v>
                </c:pt>
                <c:pt idx="5">
                  <c:v>HUKUK FAKÜLTESİ</c:v>
                </c:pt>
                <c:pt idx="6">
                  <c:v>SİYASAL BİLGİLER FAKÜLTESİ</c:v>
                </c:pt>
                <c:pt idx="7">
                  <c:v>İSTANBUL TIP FAKÜLTESİ</c:v>
                </c:pt>
                <c:pt idx="8">
                  <c:v>FEN FAKÜLTESİ</c:v>
                </c:pt>
                <c:pt idx="9">
                  <c:v>İLETİŞİM FAKÜLTESİ</c:v>
                </c:pt>
                <c:pt idx="10">
                  <c:v>İLAHİYAT FAKÜLTESİ</c:v>
                </c:pt>
                <c:pt idx="11">
                  <c:v>SU BİLİMLERİ FAKÜLTESİ</c:v>
                </c:pt>
                <c:pt idx="12">
                  <c:v>DEVLET KONSERVATUVARI</c:v>
                </c:pt>
                <c:pt idx="13">
                  <c:v>DİŞ HEKİMLİĞİ FAKÜLTESİ</c:v>
                </c:pt>
                <c:pt idx="14">
                  <c:v>FEN BİLİMLERİ ENSTİTÜSÜ ( Eformatik)</c:v>
                </c:pt>
                <c:pt idx="15">
                  <c:v>SOSYAL BİLİMLER ENSTİTÜSÜ( Kadın Çalışmaları)</c:v>
                </c:pt>
                <c:pt idx="16">
                  <c:v>ULAŞTIRMA VE LOJİSTİK FAKÜLTESİ</c:v>
                </c:pt>
              </c:strCache>
            </c:strRef>
          </c:cat>
          <c:val>
            <c:numRef>
              <c:f>grafik!$I$31:$I$47</c:f>
              <c:numCache>
                <c:formatCode>General</c:formatCode>
                <c:ptCount val="17"/>
                <c:pt idx="2">
                  <c:v>76</c:v>
                </c:pt>
                <c:pt idx="3">
                  <c:v>46</c:v>
                </c:pt>
                <c:pt idx="4">
                  <c:v>36</c:v>
                </c:pt>
                <c:pt idx="5">
                  <c:v>33</c:v>
                </c:pt>
                <c:pt idx="6">
                  <c:v>31</c:v>
                </c:pt>
                <c:pt idx="7">
                  <c:v>25</c:v>
                </c:pt>
                <c:pt idx="8">
                  <c:v>18</c:v>
                </c:pt>
                <c:pt idx="9">
                  <c:v>18</c:v>
                </c:pt>
                <c:pt idx="10">
                  <c:v>12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0-4D0E-AEC4-A41CDD1AA1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1358448"/>
        <c:axId val="971359280"/>
      </c:barChart>
      <c:catAx>
        <c:axId val="971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1359280"/>
        <c:crosses val="autoZero"/>
        <c:auto val="1"/>
        <c:lblAlgn val="ctr"/>
        <c:lblOffset val="100"/>
        <c:noMultiLvlLbl val="0"/>
      </c:catAx>
      <c:valAx>
        <c:axId val="97135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713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5779-5788-4882-AC43-DF71F3C975D4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23E3C-E77B-4C7D-B076-B52B5C85B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58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Öğrencinin öğrenimini tamamlaması için gerekli olmayan araştırma çalışmaları veya tanınma sağlanamayacak faaliyetler kapsamında öğrenim hareketliliği gerçekleştirilmesi uygun değildir.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3E3C-E77B-4C7D-B076-B52B5C85BBA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97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3E3C-E77B-4C7D-B076-B52B5C85BBA4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20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3E3C-E77B-4C7D-B076-B52B5C85BBA4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20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3E3C-E77B-4C7D-B076-B52B5C85BBA4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20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5B39DBC-25A5-40C2-B8BC-14D5B055832C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41FC883-C118-40A3-A673-2EE49C29F42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erasmusraven.com/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hyperlink" Target="http://www.ua.gov.t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asmus.istanbul.edu.tr/" TargetMode="Externa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http://unibasin.istanbul.edu.tr/wp-content/uploads/2012/02/iu_kapi.jpg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7384"/>
            <a:ext cx="3528392" cy="2348879"/>
          </a:xfrm>
          <a:prstGeom prst="roundRect">
            <a:avLst>
              <a:gd name="adj" fmla="val 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Erasmus+Genel</a:t>
            </a:r>
            <a:r>
              <a:rPr lang="tr-TR" dirty="0" smtClean="0"/>
              <a:t> Bilgilendirme Toplantısı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753302" y="4941168"/>
            <a:ext cx="3309803" cy="592096"/>
          </a:xfrm>
        </p:spPr>
        <p:txBody>
          <a:bodyPr>
            <a:normAutofit/>
          </a:bodyPr>
          <a:lstStyle/>
          <a:p>
            <a:pPr algn="ctr"/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Engin Değirmenci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" y="5949280"/>
            <a:ext cx="4536504" cy="87240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94" y="404664"/>
            <a:ext cx="2590550" cy="2599186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38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852"/>
          <a:stretch/>
        </p:blipFill>
        <p:spPr>
          <a:xfrm>
            <a:off x="539552" y="747967"/>
            <a:ext cx="8064896" cy="570536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Comic Sans MS" panose="030F0702030302020204" pitchFamily="66" charset="0"/>
              </a:rPr>
              <a:t>       KA-1 Öğrenme Hareketliliği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2348880"/>
            <a:ext cx="719330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Ana Eylem 1: Bireylerin Öğrenme Hareketliliği</a:t>
            </a: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lnSpc>
                <a:spcPct val="7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42900" indent="-342900" fontAlgn="base">
              <a:lnSpc>
                <a:spcPct val="7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Öğrenci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Hareketliliği</a:t>
            </a:r>
          </a:p>
          <a:p>
            <a:pPr fontAlgn="base">
              <a:lnSpc>
                <a:spcPct val="70000"/>
              </a:lnSpc>
              <a:tabLst>
                <a:tab pos="354965" algn="l"/>
              </a:tabLst>
            </a:pPr>
            <a:endParaRPr lang="tr-TR" sz="2400" b="1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lvl="2" indent="-342900" fontAlgn="base">
              <a:lnSpc>
                <a:spcPct val="7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Ortak kurumlarda öğrenim görme</a:t>
            </a:r>
          </a:p>
          <a:p>
            <a:pPr indent="-342900" fontAlgn="base">
              <a:lnSpc>
                <a:spcPct val="7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lang="tr-TR" sz="24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lvl="2" indent="-342900" fontAlgn="base">
              <a:lnSpc>
                <a:spcPct val="7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İşletmelerde/iş yerlerinde 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staj</a:t>
            </a: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lnSpc>
                <a:spcPct val="7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lnSpc>
                <a:spcPct val="7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Personel Hareketliliği</a:t>
            </a:r>
          </a:p>
          <a:p>
            <a:endParaRPr 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3528392" cy="6785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43760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2160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1057300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540" algn="r">
              <a:lnSpc>
                <a:spcPct val="100000"/>
              </a:lnSpc>
            </a:pPr>
            <a:r>
              <a:rPr lang="tr-TR" sz="3200" b="1" dirty="0" smtClean="0">
                <a:latin typeface="Comic Sans MS" panose="030F0702030302020204" pitchFamily="66" charset="0"/>
                <a:cs typeface="Calibri"/>
              </a:rPr>
              <a:t>Ha</a:t>
            </a:r>
            <a:r>
              <a:rPr lang="tr-TR" sz="3200" b="1" spc="-40" dirty="0" smtClean="0">
                <a:latin typeface="Comic Sans MS" panose="030F0702030302020204" pitchFamily="66" charset="0"/>
                <a:cs typeface="Calibri"/>
              </a:rPr>
              <a:t>r</a:t>
            </a:r>
            <a:r>
              <a:rPr lang="tr-TR" sz="3200" b="1" dirty="0" smtClean="0">
                <a:latin typeface="Comic Sans MS" panose="030F0702030302020204" pitchFamily="66" charset="0"/>
                <a:cs typeface="Calibri"/>
              </a:rPr>
              <a:t>e</a:t>
            </a:r>
            <a:r>
              <a:rPr lang="tr-TR" sz="3200" b="1" spc="-95" dirty="0" smtClean="0">
                <a:latin typeface="Comic Sans MS" panose="030F0702030302020204" pitchFamily="66" charset="0"/>
                <a:cs typeface="Calibri"/>
              </a:rPr>
              <a:t>k</a:t>
            </a:r>
            <a:r>
              <a:rPr lang="tr-TR" sz="3200" b="1" spc="-25" dirty="0" smtClean="0">
                <a:latin typeface="Comic Sans MS" panose="030F0702030302020204" pitchFamily="66" charset="0"/>
                <a:cs typeface="Calibri"/>
              </a:rPr>
              <a:t>e</a:t>
            </a:r>
            <a:r>
              <a:rPr lang="tr-TR" sz="3200" b="1" dirty="0" smtClean="0">
                <a:latin typeface="Comic Sans MS" panose="030F0702030302020204" pitchFamily="66" charset="0"/>
                <a:cs typeface="Calibri"/>
              </a:rPr>
              <a:t>tlilik: Öğ</a:t>
            </a:r>
            <a:r>
              <a:rPr lang="tr-TR" sz="3200" b="1" spc="-40" dirty="0" smtClean="0">
                <a:latin typeface="Comic Sans MS" panose="030F0702030302020204" pitchFamily="66" charset="0"/>
                <a:cs typeface="Calibri"/>
              </a:rPr>
              <a:t>r</a:t>
            </a:r>
            <a:r>
              <a:rPr lang="tr-TR" sz="3200" b="1" dirty="0" smtClean="0">
                <a:latin typeface="Comic Sans MS" panose="030F0702030302020204" pitchFamily="66" charset="0"/>
                <a:cs typeface="Calibri"/>
              </a:rPr>
              <a:t>enim </a:t>
            </a:r>
            <a:r>
              <a:rPr lang="tr-TR" sz="3200" b="1" spc="-30" dirty="0" smtClean="0">
                <a:latin typeface="Comic Sans MS" panose="030F0702030302020204" pitchFamily="66" charset="0"/>
                <a:cs typeface="Calibri"/>
              </a:rPr>
              <a:t>v</a:t>
            </a:r>
            <a:r>
              <a:rPr lang="tr-TR" sz="3200" b="1" dirty="0" smtClean="0">
                <a:latin typeface="Comic Sans MS" panose="030F0702030302020204" pitchFamily="66" charset="0"/>
                <a:cs typeface="Calibri"/>
              </a:rPr>
              <a:t>e S</a:t>
            </a:r>
            <a:r>
              <a:rPr lang="tr-TR" sz="3200" b="1" spc="-35" dirty="0" smtClean="0">
                <a:latin typeface="Comic Sans MS" panose="030F0702030302020204" pitchFamily="66" charset="0"/>
                <a:cs typeface="Calibri"/>
              </a:rPr>
              <a:t>t</a:t>
            </a:r>
            <a:r>
              <a:rPr lang="tr-TR" sz="3200" b="1" dirty="0" smtClean="0">
                <a:latin typeface="Comic Sans MS" panose="030F0702030302020204" pitchFamily="66" charset="0"/>
                <a:cs typeface="Calibri"/>
              </a:rPr>
              <a:t>aj</a:t>
            </a:r>
            <a:r>
              <a:rPr lang="tr-TR" sz="3200" dirty="0">
                <a:latin typeface="Comic Sans MS" panose="030F0702030302020204" pitchFamily="66" charset="0"/>
                <a:cs typeface="Calibri"/>
              </a:rPr>
              <a:t/>
            </a:r>
            <a:br>
              <a:rPr lang="tr-TR" sz="3200" dirty="0">
                <a:latin typeface="Comic Sans MS" panose="030F0702030302020204" pitchFamily="66" charset="0"/>
                <a:cs typeface="Calibri"/>
              </a:rPr>
            </a:br>
            <a:r>
              <a:rPr lang="tr-TR" sz="3200" b="1" dirty="0" smtClean="0">
                <a:latin typeface="Comic Sans MS" panose="030F0702030302020204" pitchFamily="66" charset="0"/>
                <a:cs typeface="Calibri"/>
              </a:rPr>
              <a:t>Azami Süreler</a:t>
            </a:r>
            <a:endParaRPr lang="tr-TR" sz="3200" dirty="0">
              <a:latin typeface="Comic Sans MS" panose="030F0702030302020204" pitchFamily="66" charset="0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Dikdörtgen 7"/>
          <p:cNvSpPr/>
          <p:nvPr/>
        </p:nvSpPr>
        <p:spPr>
          <a:xfrm>
            <a:off x="1475656" y="2277236"/>
            <a:ext cx="6336704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2000" b="1" i="1" dirty="0" smtClean="0"/>
              <a:t>                    </a:t>
            </a:r>
          </a:p>
          <a:p>
            <a:pPr lvl="1" indent="-342900" fontAlgn="base">
              <a:lnSpc>
                <a:spcPct val="7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Tüm öğretim kademeleri + yeni mezunlar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  (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staj)</a:t>
            </a:r>
          </a:p>
          <a:p>
            <a:pPr indent="-342900" fontAlgn="base">
              <a:lnSpc>
                <a:spcPct val="70000"/>
              </a:lnSpc>
              <a:spcBef>
                <a:spcPts val="18"/>
              </a:spcBef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lvl="1" indent="-342900" fontAlgn="base">
              <a:lnSpc>
                <a:spcPct val="7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3 - 12 ay süre öğrenim</a:t>
            </a:r>
          </a:p>
          <a:p>
            <a:pPr indent="-342900" fontAlgn="base">
              <a:lnSpc>
                <a:spcPct val="70000"/>
              </a:lnSpc>
              <a:spcBef>
                <a:spcPts val="20"/>
              </a:spcBef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lvl="1" indent="-342900" fontAlgn="base">
              <a:lnSpc>
                <a:spcPct val="7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2 - 12 ay süre staj</a:t>
            </a:r>
          </a:p>
          <a:p>
            <a:pPr fontAlgn="base"/>
            <a:endParaRPr lang="tr-TR" sz="2000" b="1" i="1" dirty="0"/>
          </a:p>
          <a:p>
            <a:pPr marL="742950" lvl="1" indent="-285750" fontAlgn="base">
              <a:buFont typeface="Trebuchet MS" panose="020B0603020202020204" pitchFamily="34" charset="0"/>
              <a:buChar char="!"/>
            </a:pPr>
            <a:r>
              <a:rPr lang="tr-TR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Öğrenim süresi içerisinde her sınıfta ve öğrenim programlarının son sınıflarındaki öğrenciler mezun olduktan sonraki 12 ay içerisinde staj faaliyeti gerçekleştirilebilir</a:t>
            </a:r>
            <a:r>
              <a:rPr lang="tr-TR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. (Mezuniyet öncesi Başvurulmalı)</a:t>
            </a:r>
            <a:endParaRPr lang="tr-TR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02" y="1203952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42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44" b="51305"/>
          <a:stretch/>
        </p:blipFill>
        <p:spPr>
          <a:xfrm>
            <a:off x="611560" y="1124744"/>
            <a:ext cx="8064896" cy="525658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1057300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55" algn="r">
              <a:lnSpc>
                <a:spcPct val="100000"/>
              </a:lnSpc>
            </a:pPr>
            <a:r>
              <a:rPr lang="tr-TR" sz="2800" b="1" spc="-20" dirty="0" err="1" smtClean="0">
                <a:latin typeface="Comic Sans MS" panose="030F0702030302020204" pitchFamily="66" charset="0"/>
                <a:cs typeface="Calibri"/>
              </a:rPr>
              <a:t>E</a:t>
            </a:r>
            <a:r>
              <a:rPr lang="tr-TR" sz="2800" b="1" spc="-105" dirty="0" err="1" smtClean="0">
                <a:latin typeface="Comic Sans MS" panose="030F0702030302020204" pitchFamily="66" charset="0"/>
                <a:cs typeface="Calibri"/>
              </a:rPr>
              <a:t>r</a:t>
            </a:r>
            <a:r>
              <a:rPr lang="tr-TR" sz="2800" b="1" spc="-25" dirty="0" err="1" smtClean="0">
                <a:latin typeface="Comic Sans MS" panose="030F0702030302020204" pitchFamily="66" charset="0"/>
                <a:cs typeface="Calibri"/>
              </a:rPr>
              <a:t>asmus</a:t>
            </a:r>
            <a:r>
              <a:rPr lang="tr-TR" sz="2800" b="1" spc="-20" dirty="0" smtClean="0">
                <a:latin typeface="Comic Sans MS" panose="030F0702030302020204" pitchFamily="66" charset="0"/>
                <a:cs typeface="Calibri"/>
              </a:rPr>
              <a:t>+</a:t>
            </a:r>
            <a:r>
              <a:rPr lang="tr-TR" sz="2800" b="1" spc="-5" dirty="0" smtClean="0">
                <a:latin typeface="Comic Sans MS" panose="030F0702030302020204" pitchFamily="66" charset="0"/>
                <a:cs typeface="Calibri"/>
              </a:rPr>
              <a:t> </a:t>
            </a:r>
            <a:r>
              <a:rPr lang="tr-TR" sz="2800" b="1" spc="-25" dirty="0">
                <a:latin typeface="Comic Sans MS" panose="030F0702030302020204" pitchFamily="66" charset="0"/>
                <a:cs typeface="Calibri"/>
              </a:rPr>
              <a:t>P</a:t>
            </a:r>
            <a:r>
              <a:rPr lang="tr-TR" sz="2800" b="1" spc="-65" dirty="0">
                <a:latin typeface="Comic Sans MS" panose="030F0702030302020204" pitchFamily="66" charset="0"/>
                <a:cs typeface="Calibri"/>
              </a:rPr>
              <a:t>r</a:t>
            </a:r>
            <a:r>
              <a:rPr lang="tr-TR" sz="2800" b="1" spc="-25" dirty="0">
                <a:latin typeface="Comic Sans MS" panose="030F0702030302020204" pitchFamily="66" charset="0"/>
                <a:cs typeface="Calibri"/>
              </a:rPr>
              <a:t>og</a:t>
            </a:r>
            <a:r>
              <a:rPr lang="tr-TR" sz="2800" b="1" spc="-100" dirty="0">
                <a:latin typeface="Comic Sans MS" panose="030F0702030302020204" pitchFamily="66" charset="0"/>
                <a:cs typeface="Calibri"/>
              </a:rPr>
              <a:t>r</a:t>
            </a:r>
            <a:r>
              <a:rPr lang="tr-TR" sz="2800" b="1" spc="-25" dirty="0">
                <a:latin typeface="Comic Sans MS" panose="030F0702030302020204" pitchFamily="66" charset="0"/>
                <a:cs typeface="Calibri"/>
              </a:rPr>
              <a:t>amında</a:t>
            </a:r>
            <a:r>
              <a:rPr lang="tr-TR" sz="2800" b="1" spc="35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tr-TR" sz="2800" b="1" spc="-125" dirty="0">
                <a:latin typeface="Comic Sans MS" panose="030F0702030302020204" pitchFamily="66" charset="0"/>
                <a:cs typeface="Calibri"/>
              </a:rPr>
              <a:t>F</a:t>
            </a:r>
            <a:r>
              <a:rPr lang="tr-TR" sz="2800" b="1" spc="-15" dirty="0">
                <a:latin typeface="Comic Sans MS" panose="030F0702030302020204" pitchFamily="66" charset="0"/>
                <a:cs typeface="Calibri"/>
              </a:rPr>
              <a:t>aali</a:t>
            </a:r>
            <a:r>
              <a:rPr lang="tr-TR" sz="2800" b="1" spc="-70" dirty="0">
                <a:latin typeface="Comic Sans MS" panose="030F0702030302020204" pitchFamily="66" charset="0"/>
                <a:cs typeface="Calibri"/>
              </a:rPr>
              <a:t>y</a:t>
            </a:r>
            <a:r>
              <a:rPr lang="tr-TR" sz="2800" b="1" spc="-40" dirty="0">
                <a:latin typeface="Comic Sans MS" panose="030F0702030302020204" pitchFamily="66" charset="0"/>
                <a:cs typeface="Calibri"/>
              </a:rPr>
              <a:t>e</a:t>
            </a:r>
            <a:r>
              <a:rPr lang="tr-TR" sz="2800" b="1" spc="-15" dirty="0">
                <a:latin typeface="Comic Sans MS" panose="030F0702030302020204" pitchFamily="66" charset="0"/>
                <a:cs typeface="Calibri"/>
              </a:rPr>
              <a:t>t</a:t>
            </a:r>
            <a:r>
              <a:rPr lang="tr-TR" sz="2800" dirty="0">
                <a:latin typeface="Comic Sans MS" panose="030F0702030302020204" pitchFamily="66" charset="0"/>
                <a:cs typeface="Calibri"/>
              </a:rPr>
              <a:t/>
            </a:r>
            <a:br>
              <a:rPr lang="tr-TR" sz="2800" dirty="0">
                <a:latin typeface="Comic Sans MS" panose="030F0702030302020204" pitchFamily="66" charset="0"/>
                <a:cs typeface="Calibri"/>
              </a:rPr>
            </a:br>
            <a:r>
              <a:rPr lang="tr-TR" sz="2800" b="1" spc="-25" dirty="0">
                <a:latin typeface="Comic Sans MS" panose="030F0702030302020204" pitchFamily="66" charset="0"/>
                <a:cs typeface="Calibri"/>
              </a:rPr>
              <a:t>Sü</a:t>
            </a:r>
            <a:r>
              <a:rPr lang="tr-TR" sz="2800" b="1" spc="-65" dirty="0">
                <a:latin typeface="Comic Sans MS" panose="030F0702030302020204" pitchFamily="66" charset="0"/>
                <a:cs typeface="Calibri"/>
              </a:rPr>
              <a:t>r</a:t>
            </a:r>
            <a:r>
              <a:rPr lang="tr-TR" sz="2800" b="1" spc="-15" dirty="0">
                <a:latin typeface="Comic Sans MS" panose="030F0702030302020204" pitchFamily="66" charset="0"/>
                <a:cs typeface="Calibri"/>
              </a:rPr>
              <a:t>eleri</a:t>
            </a:r>
            <a:endParaRPr lang="tr-TR" sz="2800" dirty="0">
              <a:latin typeface="Comic Sans MS" panose="030F0702030302020204" pitchFamily="66" charset="0"/>
              <a:cs typeface="Calibri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03640" y="3823459"/>
            <a:ext cx="69847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900" b="1" i="1" dirty="0" smtClean="0"/>
              <a:t>                    </a:t>
            </a:r>
          </a:p>
          <a:p>
            <a:pPr marL="355600" marR="12700" indent="-342900" fontAlgn="base"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19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Öğrenim Hareketliliği Süresi: Bir öğrenci öğrenim hayatının her bir seviyesinde (ön lisans/lisans, yüksek lisans ve doktora) 12 ay olmak üzere toplam </a:t>
            </a:r>
            <a:r>
              <a:rPr lang="tr-TR" sz="1900" i="1" u="sng" dirty="0" smtClean="0">
                <a:ln>
                  <a:solidFill>
                    <a:schemeClr val="tx1"/>
                  </a:solidFill>
                </a:ln>
                <a:solidFill>
                  <a:srgbClr val="E11FD3"/>
                </a:solidFill>
                <a:latin typeface="Calibri" panose="020F0502020204030204" pitchFamily="34" charset="0"/>
                <a:ea typeface="+mj-ea"/>
                <a:cs typeface="+mj-cs"/>
              </a:rPr>
              <a:t>azami 36 </a:t>
            </a:r>
            <a:r>
              <a:rPr lang="tr-TR" sz="19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ay hibeli olarak </a:t>
            </a:r>
            <a:r>
              <a:rPr lang="tr-TR" sz="1900" b="1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Erasmus</a:t>
            </a:r>
            <a:r>
              <a:rPr lang="tr-TR" sz="19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Öğrenim ve Staj Hareketliliği Programından faydalanabilecektir.</a:t>
            </a:r>
          </a:p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4348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1259632" y="249289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Ön lisans/Lisans : 12 Ay</a:t>
            </a:r>
          </a:p>
          <a:p>
            <a:r>
              <a:rPr lang="tr-TR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Yüksek Lisans      :</a:t>
            </a:r>
            <a:r>
              <a:rPr lang="tr-TR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 12 </a:t>
            </a:r>
            <a:r>
              <a:rPr lang="tr-TR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Ay                   36 </a:t>
            </a:r>
            <a:r>
              <a:rPr lang="tr-TR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ay </a:t>
            </a:r>
            <a:endParaRPr lang="tr-TR" b="1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</a:endParaRPr>
          </a:p>
          <a:p>
            <a:r>
              <a:rPr lang="tr-TR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Doktora                :</a:t>
            </a:r>
            <a:r>
              <a:rPr lang="tr-TR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</a:rPr>
              <a:t> 12 Ay</a:t>
            </a:r>
            <a:endParaRPr lang="tr-TR" dirty="0"/>
          </a:p>
        </p:txBody>
      </p:sp>
      <p:sp>
        <p:nvSpPr>
          <p:cNvPr id="5" name="Sağ Ayraç 4"/>
          <p:cNvSpPr/>
          <p:nvPr/>
        </p:nvSpPr>
        <p:spPr>
          <a:xfrm>
            <a:off x="3707904" y="2492896"/>
            <a:ext cx="576064" cy="1008112"/>
          </a:xfrm>
          <a:prstGeom prst="rightBrace">
            <a:avLst>
              <a:gd name="adj1" fmla="val 1980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>
                <a:latin typeface="Calibri"/>
                <a:cs typeface="Calibri"/>
              </a:rPr>
              <a:t>Öğ</a:t>
            </a:r>
            <a:r>
              <a:rPr lang="tr-TR" sz="3200" b="1" spc="-50" dirty="0">
                <a:latin typeface="Calibri"/>
                <a:cs typeface="Calibri"/>
              </a:rPr>
              <a:t>r</a:t>
            </a:r>
            <a:r>
              <a:rPr lang="tr-TR" sz="3200" b="1" dirty="0">
                <a:latin typeface="Calibri"/>
                <a:cs typeface="Calibri"/>
              </a:rPr>
              <a:t>en</a:t>
            </a:r>
            <a:r>
              <a:rPr lang="tr-TR" sz="3200" b="1" spc="5" dirty="0">
                <a:latin typeface="Calibri"/>
                <a:cs typeface="Calibri"/>
              </a:rPr>
              <a:t>c</a:t>
            </a:r>
            <a:r>
              <a:rPr lang="tr-TR" sz="3200" b="1" dirty="0">
                <a:latin typeface="Calibri"/>
                <a:cs typeface="Calibri"/>
              </a:rPr>
              <a:t>i</a:t>
            </a:r>
            <a:r>
              <a:rPr lang="tr-TR" sz="3200" b="1" spc="-25" dirty="0">
                <a:latin typeface="Calibri"/>
                <a:cs typeface="Calibri"/>
              </a:rPr>
              <a:t> </a:t>
            </a:r>
            <a:r>
              <a:rPr lang="tr-TR" sz="3200" b="1" dirty="0">
                <a:latin typeface="Calibri"/>
                <a:cs typeface="Calibri"/>
              </a:rPr>
              <a:t>Değişim</a:t>
            </a:r>
            <a:r>
              <a:rPr lang="tr-TR" sz="3200" b="1" spc="-15" dirty="0">
                <a:latin typeface="Calibri"/>
                <a:cs typeface="Calibri"/>
              </a:rPr>
              <a:t> </a:t>
            </a:r>
            <a:r>
              <a:rPr lang="tr-TR" sz="3200" b="1" dirty="0">
                <a:latin typeface="Calibri"/>
                <a:cs typeface="Calibri"/>
              </a:rPr>
              <a:t>S</a:t>
            </a:r>
            <a:r>
              <a:rPr lang="tr-TR" sz="3200" b="1" spc="-95" dirty="0">
                <a:latin typeface="Calibri"/>
                <a:cs typeface="Calibri"/>
              </a:rPr>
              <a:t>a</a:t>
            </a:r>
            <a:r>
              <a:rPr lang="tr-TR" sz="3200" b="1" dirty="0">
                <a:latin typeface="Calibri"/>
                <a:cs typeface="Calibri"/>
              </a:rPr>
              <a:t>yıları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2" name="Grafi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03745"/>
              </p:ext>
            </p:extLst>
          </p:nvPr>
        </p:nvGraphicFramePr>
        <p:xfrm>
          <a:off x="1187624" y="2057400"/>
          <a:ext cx="6552728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69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>
                <a:latin typeface="Calibri"/>
                <a:cs typeface="Calibri"/>
              </a:rPr>
              <a:t>Öğ</a:t>
            </a:r>
            <a:r>
              <a:rPr lang="tr-TR" sz="3200" b="1" spc="-50" dirty="0">
                <a:latin typeface="Calibri"/>
                <a:cs typeface="Calibri"/>
              </a:rPr>
              <a:t>r</a:t>
            </a:r>
            <a:r>
              <a:rPr lang="tr-TR" sz="3200" b="1" dirty="0">
                <a:latin typeface="Calibri"/>
                <a:cs typeface="Calibri"/>
              </a:rPr>
              <a:t>en</a:t>
            </a:r>
            <a:r>
              <a:rPr lang="tr-TR" sz="3200" b="1" spc="5" dirty="0">
                <a:latin typeface="Calibri"/>
                <a:cs typeface="Calibri"/>
              </a:rPr>
              <a:t>c</a:t>
            </a:r>
            <a:r>
              <a:rPr lang="tr-TR" sz="3200" b="1" dirty="0">
                <a:latin typeface="Calibri"/>
                <a:cs typeface="Calibri"/>
              </a:rPr>
              <a:t>i</a:t>
            </a:r>
            <a:r>
              <a:rPr lang="tr-TR" sz="3200" b="1" spc="-25" dirty="0">
                <a:latin typeface="Calibri"/>
                <a:cs typeface="Calibri"/>
              </a:rPr>
              <a:t> </a:t>
            </a:r>
            <a:r>
              <a:rPr lang="tr-TR" sz="3200" b="1" dirty="0">
                <a:latin typeface="Calibri"/>
                <a:cs typeface="Calibri"/>
              </a:rPr>
              <a:t>Değişim</a:t>
            </a:r>
            <a:r>
              <a:rPr lang="tr-TR" sz="3200" b="1" spc="-15" dirty="0">
                <a:latin typeface="Calibri"/>
                <a:cs typeface="Calibri"/>
              </a:rPr>
              <a:t> </a:t>
            </a:r>
            <a:r>
              <a:rPr lang="tr-TR" sz="3200" b="1" dirty="0">
                <a:latin typeface="Calibri"/>
                <a:cs typeface="Calibri"/>
              </a:rPr>
              <a:t>S</a:t>
            </a:r>
            <a:r>
              <a:rPr lang="tr-TR" sz="3200" b="1" spc="-95" dirty="0">
                <a:latin typeface="Calibri"/>
                <a:cs typeface="Calibri"/>
              </a:rPr>
              <a:t>a</a:t>
            </a:r>
            <a:r>
              <a:rPr lang="tr-TR" sz="3200" b="1" dirty="0">
                <a:latin typeface="Calibri"/>
                <a:cs typeface="Calibri"/>
              </a:rPr>
              <a:t>yıları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4" b="51305"/>
          <a:stretch/>
        </p:blipFill>
        <p:spPr>
          <a:xfrm>
            <a:off x="991953" y="1979712"/>
            <a:ext cx="6912768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430613" cy="432048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1" name="Grafi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07807"/>
              </p:ext>
            </p:extLst>
          </p:nvPr>
        </p:nvGraphicFramePr>
        <p:xfrm>
          <a:off x="467544" y="1322957"/>
          <a:ext cx="4824536" cy="289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87606"/>
              </p:ext>
            </p:extLst>
          </p:nvPr>
        </p:nvGraphicFramePr>
        <p:xfrm>
          <a:off x="4211960" y="3212976"/>
          <a:ext cx="4446240" cy="32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883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1057300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 smtClean="0">
                <a:latin typeface="Calibri"/>
                <a:cs typeface="Calibri"/>
              </a:rPr>
              <a:t>Başvuru Koşulları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Dikdörtgen 7"/>
          <p:cNvSpPr/>
          <p:nvPr/>
        </p:nvSpPr>
        <p:spPr>
          <a:xfrm>
            <a:off x="467544" y="2383885"/>
            <a:ext cx="8136904" cy="249299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fontAlgn="base">
              <a:lnSpc>
                <a:spcPct val="60000"/>
              </a:lnSpc>
            </a:pPr>
            <a:r>
              <a:rPr lang="tr-TR" sz="2000" b="1" i="1" dirty="0" smtClean="0"/>
              <a:t>                    </a:t>
            </a: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0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Öğrenci olunan bölüme ait ikili </a:t>
            </a:r>
            <a:r>
              <a:rPr lang="tr-TR" sz="2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anlaşmanın bulunması</a:t>
            </a:r>
            <a:r>
              <a:rPr lang="tr-TR" sz="20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ts val="22"/>
              </a:spcBef>
              <a:buFont typeface="Courier New" panose="02070309020205020404" pitchFamily="49" charset="0"/>
              <a:buChar char="o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0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Lisans öğrencileri için AGNO (asgari) </a:t>
            </a:r>
            <a:r>
              <a:rPr lang="tr-TR" sz="2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2,20/4,00 </a:t>
            </a:r>
            <a:r>
              <a:rPr lang="tr-TR" sz="20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(1dönem tamamlanmalı)</a:t>
            </a:r>
            <a:endParaRPr lang="tr-TR" sz="20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42900" indent="-342900">
              <a:lnSpc>
                <a:spcPct val="60000"/>
              </a:lnSpc>
              <a:spcBef>
                <a:spcPts val="21"/>
              </a:spcBef>
              <a:buFont typeface="Courier New" panose="02070309020205020404" pitchFamily="49" charset="0"/>
              <a:buChar char="o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0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Yüksek lisans ve doktora öğrencileri için </a:t>
            </a:r>
            <a:r>
              <a:rPr lang="tr-TR" sz="2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AGNO(asgari</a:t>
            </a:r>
            <a:r>
              <a:rPr lang="tr-TR" sz="20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) </a:t>
            </a:r>
            <a:r>
              <a:rPr lang="tr-TR" sz="20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2,50/4,00</a:t>
            </a:r>
            <a:endParaRPr lang="tr-TR" sz="20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42900" indent="-342900">
              <a:lnSpc>
                <a:spcPct val="60000"/>
              </a:lnSpc>
              <a:spcBef>
                <a:spcPts val="24"/>
              </a:spcBef>
              <a:buFont typeface="Courier New" panose="02070309020205020404" pitchFamily="49" charset="0"/>
              <a:buChar char="o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0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Tam zamanlı öğrenci (en az 30 AKTS kredi yükü)</a:t>
            </a:r>
          </a:p>
          <a:p>
            <a:pPr marL="342900" indent="-342900">
              <a:lnSpc>
                <a:spcPct val="60000"/>
              </a:lnSpc>
              <a:spcBef>
                <a:spcPts val="21"/>
              </a:spcBef>
              <a:buFont typeface="Courier New" panose="02070309020205020404" pitchFamily="49" charset="0"/>
              <a:buChar char="o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Başka değişim programları öğrencisi olmamak</a:t>
            </a:r>
          </a:p>
          <a:p>
            <a:pPr fontAlgn="base">
              <a:lnSpc>
                <a:spcPct val="60000"/>
              </a:lnSpc>
            </a:pPr>
            <a:endParaRPr lang="tr-TR" sz="2000" b="1" i="1" dirty="0"/>
          </a:p>
          <a:p>
            <a:pPr fontAlgn="base">
              <a:lnSpc>
                <a:spcPct val="60000"/>
              </a:lnSpc>
            </a:pPr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03952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99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1057300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 smtClean="0">
                <a:latin typeface="Calibri"/>
                <a:cs typeface="Calibri"/>
              </a:rPr>
              <a:t>Seçim Kriterleri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Dikdörtgen 7"/>
          <p:cNvSpPr/>
          <p:nvPr/>
        </p:nvSpPr>
        <p:spPr>
          <a:xfrm>
            <a:off x="611560" y="2460881"/>
            <a:ext cx="7704856" cy="329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400" b="1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Not Ortalaması %50</a:t>
            </a: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spcBef>
                <a:spcPts val="50"/>
              </a:spcBef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Dil Sınavı %50</a:t>
            </a: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Engelli öğrencilere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(belgelenmesi 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kaydıyla)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     +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10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puan</a:t>
            </a:r>
          </a:p>
          <a:p>
            <a:pPr marL="12700">
              <a:lnSpc>
                <a:spcPct val="60000"/>
              </a:lnSpc>
              <a:tabLst>
                <a:tab pos="354965" algn="l"/>
              </a:tabLst>
            </a:pP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</a:t>
            </a: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Daha önce yararlanma (hibeli veya </a:t>
            </a:r>
            <a:r>
              <a:rPr lang="tr-TR" sz="2400" b="1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hibesiz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) :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  -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10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puan</a:t>
            </a: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12700">
              <a:lnSpc>
                <a:spcPct val="60000"/>
              </a:lnSpc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Vatandaşı olunan ülkede hareketliliğe katılma: -10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puan</a:t>
            </a: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Şehit ve Gazi eş ve çocuklarına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                           +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15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puan.  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(belgelenmesi kaydıyla) </a:t>
            </a:r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03952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92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01824"/>
            <a:ext cx="7024744" cy="710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dirty="0" smtClean="0">
                <a:latin typeface="Calibri"/>
                <a:cs typeface="Calibri"/>
              </a:rPr>
              <a:t>Başvuru Modülü</a:t>
            </a:r>
            <a:endParaRPr lang="tr-TR" sz="3200" dirty="0">
              <a:latin typeface="Calibri"/>
              <a:cs typeface="Calibri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11560" y="2460881"/>
            <a:ext cx="7704856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6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400" b="1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645919" cy="648072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Dikdörtgen 4"/>
          <p:cNvSpPr/>
          <p:nvPr/>
        </p:nvSpPr>
        <p:spPr>
          <a:xfrm>
            <a:off x="3107215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0000FF"/>
                </a:solidFill>
                <a:latin typeface="Times New Roman" panose="02020603050405020304" pitchFamily="18" charset="0"/>
              </a:rPr>
              <a:t>http://aksis.istanbul.edu.tr 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/>
          <a:srcRect l="4319" b="20000"/>
          <a:stretch/>
        </p:blipFill>
        <p:spPr>
          <a:xfrm>
            <a:off x="2231740" y="1549303"/>
            <a:ext cx="4464496" cy="201554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764248"/>
            <a:ext cx="5278150" cy="22444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444208" y="1484784"/>
            <a:ext cx="288032" cy="294439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228184" y="3947635"/>
            <a:ext cx="360040" cy="29886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4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01824"/>
            <a:ext cx="7024744" cy="7478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dirty="0" smtClean="0">
                <a:latin typeface="Calibri"/>
                <a:cs typeface="Calibri"/>
              </a:rPr>
              <a:t>Başvuru Modülü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576064" cy="57798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b="2900"/>
          <a:stretch/>
        </p:blipFill>
        <p:spPr>
          <a:xfrm>
            <a:off x="2339752" y="1449698"/>
            <a:ext cx="5384333" cy="4859622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 rot="3148679">
            <a:off x="6003011" y="2826192"/>
            <a:ext cx="243769" cy="1368152"/>
          </a:xfrm>
          <a:prstGeom prst="downArrow">
            <a:avLst>
              <a:gd name="adj1" fmla="val 37790"/>
              <a:gd name="adj2" fmla="val 12234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 rot="3148679">
            <a:off x="5410818" y="4986432"/>
            <a:ext cx="243769" cy="1368152"/>
          </a:xfrm>
          <a:prstGeom prst="downArrow">
            <a:avLst>
              <a:gd name="adj1" fmla="val 37790"/>
              <a:gd name="adj2" fmla="val 12234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4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1057300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 smtClean="0">
                <a:latin typeface="Comic Sans MS" panose="030F0702030302020204" pitchFamily="66" charset="0"/>
                <a:cs typeface="Calibri"/>
              </a:rPr>
              <a:t>Yabancı Dil Sınavı</a:t>
            </a:r>
            <a:endParaRPr lang="tr-TR" sz="3200" dirty="0">
              <a:latin typeface="Comic Sans MS" panose="030F0702030302020204" pitchFamily="66" charset="0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Dikdörtgen 7"/>
          <p:cNvSpPr/>
          <p:nvPr/>
        </p:nvSpPr>
        <p:spPr>
          <a:xfrm>
            <a:off x="1259632" y="2780928"/>
            <a:ext cx="6336704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Üniversitemiz Yabancı Diller Yüksekokulu tarafından yapılmaktadır</a:t>
            </a:r>
          </a:p>
          <a:p>
            <a:pPr marL="342900" indent="-342900">
              <a:lnSpc>
                <a:spcPts val="750"/>
              </a:lnSpc>
              <a:spcBef>
                <a:spcPts val="18"/>
              </a:spcBef>
              <a:buFont typeface="Courier New" panose="02070309020205020404" pitchFamily="49" charset="0"/>
              <a:buChar char="o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Geçme barajı: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+mj-cs"/>
              </a:rPr>
              <a:t>60</a:t>
            </a:r>
            <a:endParaRPr lang="tr-TR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342900" indent="-342900">
              <a:lnSpc>
                <a:spcPts val="750"/>
              </a:lnSpc>
              <a:spcBef>
                <a:spcPts val="18"/>
              </a:spcBef>
              <a:buFont typeface="Courier New" panose="02070309020205020404" pitchFamily="49" charset="0"/>
              <a:buChar char="o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80 soru</a:t>
            </a:r>
          </a:p>
          <a:p>
            <a:pPr marL="342900" indent="-342900">
              <a:lnSpc>
                <a:spcPts val="750"/>
              </a:lnSpc>
              <a:spcBef>
                <a:spcPts val="19"/>
              </a:spcBef>
              <a:buFont typeface="Courier New" panose="02070309020205020404" pitchFamily="49" charset="0"/>
              <a:buChar char="o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2,5 saat</a:t>
            </a:r>
          </a:p>
          <a:p>
            <a:pPr marL="342900" indent="-342900">
              <a:lnSpc>
                <a:spcPts val="750"/>
              </a:lnSpc>
              <a:spcBef>
                <a:spcPts val="18"/>
              </a:spcBef>
              <a:buFont typeface="Courier New" panose="02070309020205020404" pitchFamily="49" charset="0"/>
              <a:buChar char="o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Sınav Tarihi: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17 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Mart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2019 </a:t>
            </a: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3074" name="Picture 2" descr="C:\Users\engin\AppData\Local\Microsoft\Windows\Temporary Internet Files\Content.IE5\QLDKSG6S\yabanci-dil-ogrenm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2032244" cy="1373138"/>
          </a:xfrm>
          <a:prstGeom prst="round2DiagRect">
            <a:avLst>
              <a:gd name="adj1" fmla="val 27803"/>
              <a:gd name="adj2" fmla="val 0"/>
            </a:avLst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extLst/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39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9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76672"/>
            <a:ext cx="813690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8248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     Kimdir </a:t>
            </a:r>
            <a:r>
              <a:rPr lang="tr-TR" dirty="0" err="1" smtClean="0">
                <a:latin typeface="Comic Sans MS" panose="030F0702030302020204" pitchFamily="66" charset="0"/>
              </a:rPr>
              <a:t>Erasmus</a:t>
            </a:r>
            <a:r>
              <a:rPr lang="tr-TR" dirty="0" smtClean="0">
                <a:latin typeface="Comic Sans MS" panose="030F0702030302020204" pitchFamily="66" charset="0"/>
              </a:rPr>
              <a:t> ?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2492896"/>
            <a:ext cx="7776864" cy="298543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tr-TR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Desiderius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2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Erasmus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2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(d. 28Ekim 1466, Rotterdam - ö. 12Temmus 1536, Basel), Kuzey Avrupa </a:t>
            </a:r>
            <a:r>
              <a:rPr lang="tr-TR" sz="22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Rönesansı'nın</a:t>
            </a:r>
            <a:r>
              <a:rPr lang="tr-TR" sz="2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önemli ustası ve klasik edebiyat araştırmacısı, hümanist bilgin ve ilahiyatçı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tr-TR" sz="2400" b="1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Erasmus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tr-TR" sz="2400" b="1" u="sng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Avrupa’nın ortak bir sanat ve bilim çatısı altında birleşmesine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yaptığı katkılardan dolayı ve çağının eğitim felsefesine olan etkisinden dolayı programa uygun bir isim olarak düşünülmüştür.</a:t>
            </a:r>
            <a:endParaRPr lang="tr-TR" sz="2400" b="1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99392"/>
            <a:ext cx="3456384" cy="792088"/>
          </a:xfrm>
          <a:prstGeom prst="rect">
            <a:avLst/>
          </a:prstGeom>
        </p:spPr>
      </p:pic>
      <p:pic>
        <p:nvPicPr>
          <p:cNvPr id="1026" name="Picture 2" descr="C:\Users\engin\AppData\Local\Microsoft\Windows\Temporary Internet Files\Content.IE5\0NJ1TU7F\Portret_van_Desiderius_Erasmus,_ca_1530,_bijgesneden53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80550"/>
            <a:ext cx="1160094" cy="1568330"/>
          </a:xfrm>
          <a:prstGeom prst="roundRect">
            <a:avLst>
              <a:gd name="adj" fmla="val 44135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34712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92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1057300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 smtClean="0">
                <a:latin typeface="Comic Sans MS" panose="030F0702030302020204" pitchFamily="66" charset="0"/>
                <a:cs typeface="Calibri"/>
              </a:rPr>
              <a:t>Yabancı Dil Sınavı</a:t>
            </a:r>
            <a:endParaRPr lang="tr-TR" sz="3200" dirty="0">
              <a:latin typeface="Comic Sans MS" panose="030F0702030302020204" pitchFamily="66" charset="0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Köşeleri Yuvarlanmış Dikdörtgen Belirtme Çizgisi 2"/>
          <p:cNvSpPr/>
          <p:nvPr/>
        </p:nvSpPr>
        <p:spPr>
          <a:xfrm>
            <a:off x="562697" y="2307583"/>
            <a:ext cx="2052228" cy="473344"/>
          </a:xfrm>
          <a:prstGeom prst="wedgeRoundRectCallout">
            <a:avLst>
              <a:gd name="adj1" fmla="val 37482"/>
              <a:gd name="adj2" fmla="val 249753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 sahibi(Karşı)kurum</a:t>
            </a:r>
            <a:endParaRPr lang="tr-TR" sz="1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79712" y="2780927"/>
            <a:ext cx="63367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2700" indent="-342900">
              <a:lnSpc>
                <a:spcPct val="100000"/>
              </a:lnSpc>
              <a:buFontTx/>
              <a:buChar char="!"/>
              <a:tabLst>
                <a:tab pos="354965" algn="l"/>
              </a:tabLst>
            </a:pPr>
            <a:r>
              <a:rPr lang="tr-TR" sz="2400" b="1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Erasmus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Yabancı Dil Sınavı, «</a:t>
            </a:r>
            <a:r>
              <a:rPr lang="tr-TR" sz="2400" b="1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intermediate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» seviyede düzenleneceği için, ilgili </a:t>
            </a:r>
            <a:r>
              <a:rPr lang="tr-TR" sz="2400" b="1" i="1" u="sng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libri" panose="020F0502020204030204" pitchFamily="34" charset="0"/>
                <a:ea typeface="+mj-ea"/>
                <a:cs typeface="+mj-cs"/>
              </a:rPr>
              <a:t>üniversitelerin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talep ettikleri dil yeterliliğini sağlayamayabilir. Bu durumda öğrencilerin istenen dil yeterlilik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belgesini(TOEFL, IELTS </a:t>
            </a:r>
            <a:r>
              <a:rPr lang="tr-TR" sz="2400" b="1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v.b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.) 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başvuru öncesinde temin edip, başvuru belgeleri arasına iliştirmesi gerekmektedir</a:t>
            </a:r>
            <a:r>
              <a:rPr lang="tr-TR" sz="2000" dirty="0" smtClean="0">
                <a:latin typeface="Calibri"/>
                <a:cs typeface="Calibri"/>
              </a:rPr>
              <a:t>.</a:t>
            </a:r>
            <a:endParaRPr lang="tr-TR" sz="2000" dirty="0">
              <a:latin typeface="Calibri"/>
              <a:cs typeface="Calibri"/>
            </a:endParaRPr>
          </a:p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02" y="1203952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05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8595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spc="-300" dirty="0">
                <a:latin typeface="Comic Sans MS" panose="030F0702030302020204" pitchFamily="66" charset="0"/>
                <a:cs typeface="Calibri"/>
              </a:rPr>
              <a:t>Y</a:t>
            </a:r>
            <a:r>
              <a:rPr lang="tr-TR" sz="3200" b="1" dirty="0">
                <a:latin typeface="Comic Sans MS" panose="030F0702030302020204" pitchFamily="66" charset="0"/>
                <a:cs typeface="Calibri"/>
              </a:rPr>
              <a:t>abancı Dil </a:t>
            </a:r>
            <a:r>
              <a:rPr lang="tr-TR" sz="3200" b="1" spc="-355" dirty="0">
                <a:latin typeface="Comic Sans MS" panose="030F0702030302020204" pitchFamily="66" charset="0"/>
                <a:cs typeface="Calibri"/>
              </a:rPr>
              <a:t>Y</a:t>
            </a:r>
            <a:r>
              <a:rPr lang="tr-TR" sz="3200" b="1" spc="-20" dirty="0">
                <a:latin typeface="Comic Sans MS" panose="030F0702030302020204" pitchFamily="66" charset="0"/>
                <a:cs typeface="Calibri"/>
              </a:rPr>
              <a:t>e</a:t>
            </a:r>
            <a:r>
              <a:rPr lang="tr-TR" sz="3200" b="1" spc="-50" dirty="0">
                <a:latin typeface="Comic Sans MS" panose="030F0702030302020204" pitchFamily="66" charset="0"/>
                <a:cs typeface="Calibri"/>
              </a:rPr>
              <a:t>t</a:t>
            </a:r>
            <a:r>
              <a:rPr lang="tr-TR" sz="3200" b="1" dirty="0">
                <a:latin typeface="Comic Sans MS" panose="030F0702030302020204" pitchFamily="66" charset="0"/>
                <a:cs typeface="Calibri"/>
              </a:rPr>
              <a:t>erlil</a:t>
            </a:r>
            <a:r>
              <a:rPr lang="tr-TR" sz="3200" b="1" spc="-30" dirty="0">
                <a:latin typeface="Comic Sans MS" panose="030F0702030302020204" pitchFamily="66" charset="0"/>
                <a:cs typeface="Calibri"/>
              </a:rPr>
              <a:t>i</a:t>
            </a:r>
            <a:r>
              <a:rPr lang="tr-TR" sz="3200" b="1" dirty="0">
                <a:latin typeface="Comic Sans MS" panose="030F0702030302020204" pitchFamily="66" charset="0"/>
                <a:cs typeface="Calibri"/>
              </a:rPr>
              <a:t>ği</a:t>
            </a:r>
            <a:endParaRPr lang="tr-TR" sz="3200" dirty="0">
              <a:latin typeface="Comic Sans MS" panose="030F0702030302020204" pitchFamily="66" charset="0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624236"/>
            <a:ext cx="7416824" cy="501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2030">
              <a:lnSpc>
                <a:spcPct val="100000"/>
              </a:lnSpc>
            </a:pPr>
            <a:r>
              <a:rPr lang="tr-TR" sz="4000" spc="-5" dirty="0">
                <a:solidFill>
                  <a:srgbClr val="C00000"/>
                </a:solidFill>
                <a:latin typeface="Century Gothic"/>
                <a:cs typeface="Century Gothic"/>
              </a:rPr>
              <a:t>O</a:t>
            </a:r>
            <a:r>
              <a:rPr lang="tr-TR" sz="2400" dirty="0">
                <a:solidFill>
                  <a:srgbClr val="252525"/>
                </a:solidFill>
                <a:latin typeface="Century Gothic"/>
                <a:cs typeface="Century Gothic"/>
              </a:rPr>
              <a:t>nline</a:t>
            </a:r>
            <a:r>
              <a:rPr lang="tr-TR" sz="2400" spc="10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lang="tr-TR" sz="4000" spc="-25" dirty="0" err="1">
                <a:solidFill>
                  <a:srgbClr val="C00000"/>
                </a:solidFill>
                <a:latin typeface="Century Gothic"/>
                <a:cs typeface="Century Gothic"/>
              </a:rPr>
              <a:t>L</a:t>
            </a:r>
            <a:r>
              <a:rPr lang="tr-TR" sz="2400" spc="-25" dirty="0" err="1">
                <a:solidFill>
                  <a:srgbClr val="252525"/>
                </a:solidFill>
                <a:latin typeface="Century Gothic"/>
                <a:cs typeface="Century Gothic"/>
              </a:rPr>
              <a:t>inguistic</a:t>
            </a:r>
            <a:r>
              <a:rPr lang="tr-TR" sz="2400" spc="2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lang="tr-TR" sz="4000" dirty="0" err="1">
                <a:solidFill>
                  <a:srgbClr val="C00000"/>
                </a:solidFill>
                <a:latin typeface="Century Gothic"/>
                <a:cs typeface="Century Gothic"/>
              </a:rPr>
              <a:t>S</a:t>
            </a:r>
            <a:r>
              <a:rPr lang="tr-TR" sz="2400" spc="-20" dirty="0" err="1">
                <a:solidFill>
                  <a:srgbClr val="252525"/>
                </a:solidFill>
                <a:latin typeface="Century Gothic"/>
                <a:cs typeface="Century Gothic"/>
              </a:rPr>
              <a:t>upport</a:t>
            </a:r>
            <a:endParaRPr lang="tr-TR" sz="2400" dirty="0">
              <a:latin typeface="Century Gothic"/>
              <a:cs typeface="Century Gothic"/>
            </a:endParaRPr>
          </a:p>
          <a:p>
            <a:pPr>
              <a:lnSpc>
                <a:spcPts val="550"/>
              </a:lnSpc>
              <a:spcBef>
                <a:spcPts val="14"/>
              </a:spcBef>
            </a:pPr>
            <a:endParaRPr lang="tr-TR" sz="400" dirty="0"/>
          </a:p>
          <a:p>
            <a:pPr marL="199390" marR="12700">
              <a:lnSpc>
                <a:spcPct val="98100"/>
              </a:lnSpc>
            </a:pPr>
            <a:r>
              <a:rPr lang="tr-TR" spc="-10" dirty="0" smtClean="0">
                <a:latin typeface="Times New Roman"/>
                <a:cs typeface="Times New Roman"/>
              </a:rPr>
              <a:t>Lütfen</a:t>
            </a:r>
            <a:r>
              <a:rPr lang="tr-TR" spc="-55" dirty="0" smtClean="0">
                <a:latin typeface="Times New Roman"/>
                <a:cs typeface="Times New Roman"/>
              </a:rPr>
              <a:t> </a:t>
            </a:r>
            <a:r>
              <a:rPr lang="tr-TR" spc="5" dirty="0">
                <a:latin typeface="Times New Roman"/>
                <a:cs typeface="Times New Roman"/>
              </a:rPr>
              <a:t>başvuru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aşamasında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sisteme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girmiş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20" dirty="0">
                <a:latin typeface="Times New Roman"/>
                <a:cs typeface="Times New Roman"/>
              </a:rPr>
              <a:t>olduğunuz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i="1" spc="-135" dirty="0">
                <a:latin typeface="Times New Roman"/>
                <a:cs typeface="Times New Roman"/>
              </a:rPr>
              <a:t>“kişisel”</a:t>
            </a:r>
            <a:r>
              <a:rPr lang="tr-TR" i="1" spc="-50" dirty="0">
                <a:latin typeface="Times New Roman"/>
                <a:cs typeface="Times New Roman"/>
              </a:rPr>
              <a:t> </a:t>
            </a:r>
            <a:r>
              <a:rPr lang="tr-TR" spc="5" dirty="0">
                <a:latin typeface="Times New Roman"/>
                <a:cs typeface="Times New Roman"/>
              </a:rPr>
              <a:t>e-posta hesaplarınızı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25" dirty="0">
                <a:latin typeface="Times New Roman"/>
                <a:cs typeface="Times New Roman"/>
              </a:rPr>
              <a:t>kontrol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ediniz.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80" dirty="0">
                <a:latin typeface="Times New Roman"/>
                <a:cs typeface="Times New Roman"/>
              </a:rPr>
              <a:t>Size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30" dirty="0">
                <a:latin typeface="Times New Roman"/>
                <a:cs typeface="Times New Roman"/>
              </a:rPr>
              <a:t>gelen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25" dirty="0">
                <a:latin typeface="Times New Roman"/>
                <a:cs typeface="Times New Roman"/>
              </a:rPr>
              <a:t>sınavı,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5" dirty="0">
                <a:latin typeface="Times New Roman"/>
                <a:cs typeface="Times New Roman"/>
              </a:rPr>
              <a:t>e-posta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10" dirty="0">
                <a:latin typeface="Times New Roman"/>
                <a:cs typeface="Times New Roman"/>
              </a:rPr>
              <a:t>gönderilme</a:t>
            </a:r>
            <a:r>
              <a:rPr lang="tr-TR" spc="5" dirty="0">
                <a:latin typeface="Times New Roman"/>
                <a:cs typeface="Times New Roman"/>
              </a:rPr>
              <a:t> </a:t>
            </a:r>
            <a:r>
              <a:rPr lang="tr-TR" spc="35" dirty="0">
                <a:latin typeface="Times New Roman"/>
                <a:cs typeface="Times New Roman"/>
              </a:rPr>
              <a:t>tarihinden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15" dirty="0">
                <a:latin typeface="Times New Roman"/>
                <a:cs typeface="Times New Roman"/>
              </a:rPr>
              <a:t>itibaren</a:t>
            </a:r>
            <a:r>
              <a:rPr lang="tr-TR" spc="-50" dirty="0">
                <a:latin typeface="Times New Roman"/>
                <a:cs typeface="Times New Roman"/>
              </a:rPr>
              <a:t> </a:t>
            </a:r>
            <a:r>
              <a:rPr lang="tr-TR" i="1" spc="-125" dirty="0">
                <a:latin typeface="Times New Roman"/>
                <a:cs typeface="Times New Roman"/>
              </a:rPr>
              <a:t>“bir</a:t>
            </a:r>
            <a:r>
              <a:rPr lang="tr-TR" i="1" spc="-50" dirty="0">
                <a:latin typeface="Times New Roman"/>
                <a:cs typeface="Times New Roman"/>
              </a:rPr>
              <a:t> </a:t>
            </a:r>
            <a:r>
              <a:rPr lang="tr-TR" i="1" spc="-25" dirty="0">
                <a:latin typeface="Times New Roman"/>
                <a:cs typeface="Times New Roman"/>
              </a:rPr>
              <a:t>ay</a:t>
            </a:r>
            <a:r>
              <a:rPr lang="tr-TR" i="1" spc="-50" dirty="0">
                <a:latin typeface="Times New Roman"/>
                <a:cs typeface="Times New Roman"/>
              </a:rPr>
              <a:t> </a:t>
            </a:r>
            <a:r>
              <a:rPr lang="tr-TR" i="1" spc="-85" dirty="0">
                <a:latin typeface="Times New Roman"/>
                <a:cs typeface="Times New Roman"/>
              </a:rPr>
              <a:t>içerisinde”</a:t>
            </a:r>
            <a:r>
              <a:rPr lang="tr-TR" i="1" spc="-50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tamamlamalısınız.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30" dirty="0">
                <a:latin typeface="Times New Roman"/>
                <a:cs typeface="Times New Roman"/>
              </a:rPr>
              <a:t>Ayrıca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5" dirty="0">
                <a:latin typeface="Times New Roman"/>
                <a:cs typeface="Times New Roman"/>
              </a:rPr>
              <a:t>benzer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20" dirty="0">
                <a:latin typeface="Times New Roman"/>
                <a:cs typeface="Times New Roman"/>
              </a:rPr>
              <a:t>bir</a:t>
            </a:r>
            <a:r>
              <a:rPr lang="tr-TR" spc="15" dirty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sınav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45" dirty="0">
                <a:latin typeface="Times New Roman"/>
                <a:cs typeface="Times New Roman"/>
              </a:rPr>
              <a:t>size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35" dirty="0">
                <a:latin typeface="Times New Roman"/>
                <a:cs typeface="Times New Roman"/>
              </a:rPr>
              <a:t>faaliyet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30" dirty="0">
                <a:latin typeface="Times New Roman"/>
                <a:cs typeface="Times New Roman"/>
              </a:rPr>
              <a:t>dönemi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40" dirty="0">
                <a:latin typeface="Times New Roman"/>
                <a:cs typeface="Times New Roman"/>
              </a:rPr>
              <a:t>sonunda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20" dirty="0">
                <a:latin typeface="Times New Roman"/>
                <a:cs typeface="Times New Roman"/>
              </a:rPr>
              <a:t>da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5" dirty="0">
                <a:latin typeface="Times New Roman"/>
                <a:cs typeface="Times New Roman"/>
              </a:rPr>
              <a:t>iletilecektir.</a:t>
            </a:r>
            <a:endParaRPr lang="tr-TR" dirty="0">
              <a:latin typeface="Times New Roman"/>
              <a:cs typeface="Times New Roman"/>
            </a:endParaRPr>
          </a:p>
          <a:p>
            <a:pPr marL="199390" marR="34925" indent="0">
              <a:lnSpc>
                <a:spcPct val="100000"/>
              </a:lnSpc>
            </a:pPr>
            <a:r>
              <a:rPr lang="tr-TR" spc="-20" dirty="0">
                <a:latin typeface="Times New Roman"/>
                <a:cs typeface="Times New Roman"/>
              </a:rPr>
              <a:t>Dil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Sınavına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girilmesi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(hibeli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öğrenci)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65" dirty="0">
                <a:latin typeface="Times New Roman"/>
                <a:cs typeface="Times New Roman"/>
              </a:rPr>
              <a:t>tüm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yararlanıcılar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için</a:t>
            </a:r>
            <a:r>
              <a:rPr lang="tr-TR" spc="-75" dirty="0">
                <a:latin typeface="Times New Roman"/>
                <a:cs typeface="Times New Roman"/>
              </a:rPr>
              <a:t> </a:t>
            </a:r>
            <a:r>
              <a:rPr lang="tr-TR" b="1" spc="-25" dirty="0">
                <a:latin typeface="Times New Roman"/>
                <a:cs typeface="Times New Roman"/>
              </a:rPr>
              <a:t>zorunludur.</a:t>
            </a:r>
            <a:r>
              <a:rPr lang="tr-TR" b="1" spc="-15" dirty="0">
                <a:latin typeface="Times New Roman"/>
                <a:cs typeface="Times New Roman"/>
              </a:rPr>
              <a:t> </a:t>
            </a:r>
            <a:r>
              <a:rPr lang="tr-TR" spc="10" dirty="0">
                <a:latin typeface="Times New Roman"/>
                <a:cs typeface="Times New Roman"/>
              </a:rPr>
              <a:t>Bununla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birlikte,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sınavın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u="sng" spc="20" dirty="0">
                <a:latin typeface="Times New Roman"/>
                <a:cs typeface="Times New Roman"/>
              </a:rPr>
              <a:t>sonucu</a:t>
            </a:r>
            <a:r>
              <a:rPr lang="tr-TR" u="sng" spc="-55" dirty="0">
                <a:latin typeface="Times New Roman"/>
                <a:cs typeface="Times New Roman"/>
              </a:rPr>
              <a:t> </a:t>
            </a:r>
            <a:r>
              <a:rPr lang="tr-TR" u="sng" spc="-35" dirty="0">
                <a:latin typeface="Times New Roman"/>
                <a:cs typeface="Times New Roman"/>
              </a:rPr>
              <a:t>faaliyete</a:t>
            </a:r>
            <a:r>
              <a:rPr lang="tr-TR" u="sng" spc="-55" dirty="0">
                <a:latin typeface="Times New Roman"/>
                <a:cs typeface="Times New Roman"/>
              </a:rPr>
              <a:t> </a:t>
            </a:r>
            <a:r>
              <a:rPr lang="tr-TR" u="sng" spc="-10" dirty="0">
                <a:latin typeface="Times New Roman"/>
                <a:cs typeface="Times New Roman"/>
              </a:rPr>
              <a:t>katılmaya</a:t>
            </a:r>
            <a:r>
              <a:rPr lang="tr-TR" u="sng" spc="-55" dirty="0">
                <a:latin typeface="Times New Roman"/>
                <a:cs typeface="Times New Roman"/>
              </a:rPr>
              <a:t> </a:t>
            </a:r>
            <a:r>
              <a:rPr lang="tr-TR" b="1" u="sng" spc="-10" dirty="0">
                <a:latin typeface="Times New Roman"/>
                <a:cs typeface="Times New Roman"/>
              </a:rPr>
              <a:t>engel</a:t>
            </a:r>
            <a:r>
              <a:rPr lang="tr-TR" b="1" u="sng" spc="-75" dirty="0">
                <a:latin typeface="Times New Roman"/>
                <a:cs typeface="Times New Roman"/>
              </a:rPr>
              <a:t> </a:t>
            </a:r>
            <a:r>
              <a:rPr lang="tr-TR" b="1" u="sng" spc="-20" dirty="0">
                <a:latin typeface="Times New Roman"/>
                <a:cs typeface="Times New Roman"/>
              </a:rPr>
              <a:t>teşkil</a:t>
            </a:r>
            <a:r>
              <a:rPr lang="tr-TR" b="1" u="sng" spc="-75" dirty="0">
                <a:latin typeface="Times New Roman"/>
                <a:cs typeface="Times New Roman"/>
              </a:rPr>
              <a:t> </a:t>
            </a:r>
            <a:r>
              <a:rPr lang="tr-TR" b="1" u="sng" dirty="0">
                <a:latin typeface="Times New Roman"/>
                <a:cs typeface="Times New Roman"/>
              </a:rPr>
              <a:t>etmez. </a:t>
            </a:r>
            <a:r>
              <a:rPr lang="tr-TR" spc="-100" dirty="0">
                <a:latin typeface="Times New Roman"/>
                <a:cs typeface="Times New Roman"/>
              </a:rPr>
              <a:t>OLS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Dil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Kursları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b="1" spc="-55" dirty="0" smtClean="0">
                <a:latin typeface="Times New Roman"/>
                <a:cs typeface="Times New Roman"/>
              </a:rPr>
              <a:t>24</a:t>
            </a:r>
            <a:r>
              <a:rPr lang="tr-TR" b="1" spc="-75" dirty="0" smtClean="0">
                <a:latin typeface="Times New Roman"/>
                <a:cs typeface="Times New Roman"/>
              </a:rPr>
              <a:t> </a:t>
            </a:r>
            <a:r>
              <a:rPr lang="tr-TR" b="1" spc="-10" dirty="0">
                <a:latin typeface="Times New Roman"/>
                <a:cs typeface="Times New Roman"/>
              </a:rPr>
              <a:t>dilde</a:t>
            </a:r>
            <a:r>
              <a:rPr lang="tr-TR" b="1" spc="-7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verilmektedir.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25" dirty="0" smtClean="0">
                <a:latin typeface="Times New Roman"/>
                <a:cs typeface="Times New Roman"/>
              </a:rPr>
              <a:t>(</a:t>
            </a:r>
            <a:r>
              <a:rPr lang="tr-TR" sz="1600" i="1" dirty="0"/>
              <a:t>Almanca, Fransızca, Hollandaca, İtalyanca, İngilizce, İspanyolca Çekçe, Danca (Danimarka dili), Yunanca, Lehçe (Polonya dili), Portekizce,  İsveççe, Bulgarca, Fince, Hırvatça, Macarca, Romence, Slovakça, İrlandaca, Estonca, Letonca, Litvanyaca, Slovence ve Maltaca </a:t>
            </a:r>
            <a:r>
              <a:rPr lang="tr-TR" spc="-45" dirty="0" smtClean="0">
                <a:latin typeface="Times New Roman"/>
                <a:cs typeface="Times New Roman"/>
              </a:rPr>
              <a:t>).</a:t>
            </a:r>
            <a:r>
              <a:rPr lang="tr-TR" spc="-55" dirty="0" smtClean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Dil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15" dirty="0">
                <a:latin typeface="Times New Roman"/>
                <a:cs typeface="Times New Roman"/>
              </a:rPr>
              <a:t>kurslarına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katılım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25" dirty="0">
                <a:latin typeface="Times New Roman"/>
                <a:cs typeface="Times New Roman"/>
              </a:rPr>
              <a:t>zorunlu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değildir.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00" dirty="0">
                <a:latin typeface="Times New Roman"/>
                <a:cs typeface="Times New Roman"/>
              </a:rPr>
              <a:t>OLS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20" dirty="0">
                <a:latin typeface="Times New Roman"/>
                <a:cs typeface="Times New Roman"/>
              </a:rPr>
              <a:t>sınav</a:t>
            </a:r>
            <a:r>
              <a:rPr lang="tr-TR" spc="-15" dirty="0">
                <a:latin typeface="Times New Roman"/>
                <a:cs typeface="Times New Roman"/>
              </a:rPr>
              <a:t> </a:t>
            </a:r>
            <a:r>
              <a:rPr lang="tr-TR" spc="30" dirty="0">
                <a:latin typeface="Times New Roman"/>
                <a:cs typeface="Times New Roman"/>
              </a:rPr>
              <a:t>sonucuna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göre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40" dirty="0">
                <a:latin typeface="Times New Roman"/>
                <a:cs typeface="Times New Roman"/>
              </a:rPr>
              <a:t>İlgili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dilde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35" dirty="0">
                <a:latin typeface="Times New Roman"/>
                <a:cs typeface="Times New Roman"/>
              </a:rPr>
              <a:t>yeterliliğe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sahip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10" dirty="0">
                <a:latin typeface="Times New Roman"/>
                <a:cs typeface="Times New Roman"/>
              </a:rPr>
              <a:t>olduğu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5" dirty="0">
                <a:latin typeface="Times New Roman"/>
                <a:cs typeface="Times New Roman"/>
              </a:rPr>
              <a:t>görülen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70" dirty="0">
                <a:latin typeface="Times New Roman"/>
                <a:cs typeface="Times New Roman"/>
              </a:rPr>
              <a:t>(</a:t>
            </a:r>
            <a:r>
              <a:rPr lang="tr-TR" spc="-70" dirty="0" smtClean="0">
                <a:latin typeface="Times New Roman"/>
                <a:cs typeface="Times New Roman"/>
              </a:rPr>
              <a:t>B1,B2</a:t>
            </a:r>
            <a:r>
              <a:rPr lang="tr-TR" spc="-55" dirty="0" smtClean="0">
                <a:latin typeface="Times New Roman"/>
                <a:cs typeface="Times New Roman"/>
              </a:rPr>
              <a:t> </a:t>
            </a:r>
            <a:r>
              <a:rPr lang="tr-TR" spc="-65" dirty="0">
                <a:latin typeface="Times New Roman"/>
                <a:cs typeface="Times New Roman"/>
              </a:rPr>
              <a:t>ve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5" dirty="0">
                <a:latin typeface="Times New Roman"/>
                <a:cs typeface="Times New Roman"/>
              </a:rPr>
              <a:t>üzeri) öğrenciler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5" dirty="0">
                <a:latin typeface="Times New Roman"/>
                <a:cs typeface="Times New Roman"/>
              </a:rPr>
              <a:t>kursa</a:t>
            </a:r>
            <a:r>
              <a:rPr lang="tr-TR" spc="-55" dirty="0">
                <a:latin typeface="Times New Roman"/>
                <a:cs typeface="Times New Roman"/>
              </a:rPr>
              <a:t> </a:t>
            </a:r>
            <a:r>
              <a:rPr lang="tr-TR" spc="-10" dirty="0">
                <a:latin typeface="Times New Roman"/>
                <a:cs typeface="Times New Roman"/>
              </a:rPr>
              <a:t>katılmayabilir.</a:t>
            </a:r>
          </a:p>
          <a:p>
            <a:pPr marL="199390" marR="34925" indent="0">
              <a:lnSpc>
                <a:spcPct val="100000"/>
              </a:lnSpc>
            </a:pPr>
            <a:endParaRPr lang="tr-TR" sz="800" dirty="0"/>
          </a:p>
          <a:p>
            <a:pPr marL="12700" marR="521970" indent="69850">
              <a:lnSpc>
                <a:spcPct val="100000"/>
              </a:lnSpc>
            </a:pPr>
            <a:r>
              <a:rPr lang="tr-TR" sz="1600" dirty="0">
                <a:solidFill>
                  <a:srgbClr val="FF0000"/>
                </a:solidFill>
                <a:latin typeface="Century Gothic"/>
                <a:cs typeface="Century Gothic"/>
              </a:rPr>
              <a:t>Döndüğünde OLS</a:t>
            </a:r>
            <a:r>
              <a:rPr lang="tr-TR" sz="16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entury Gothic"/>
                <a:cs typeface="Century Gothic"/>
              </a:rPr>
              <a:t>sınavını almayan ve Nihai rapor formunu doldurmayan öğrencilere kalan hibe</a:t>
            </a:r>
            <a:r>
              <a:rPr lang="tr-TR" sz="1600" spc="-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tr-TR" sz="1600" dirty="0">
                <a:solidFill>
                  <a:srgbClr val="FF0000"/>
                </a:solidFill>
                <a:latin typeface="Century Gothic"/>
                <a:cs typeface="Century Gothic"/>
              </a:rPr>
              <a:t>ödemeleri </a:t>
            </a:r>
            <a:r>
              <a:rPr lang="tr-TR" dirty="0">
                <a:solidFill>
                  <a:srgbClr val="FF0000"/>
                </a:solidFill>
                <a:latin typeface="Century Gothic"/>
                <a:cs typeface="Century Gothic"/>
              </a:rPr>
              <a:t>yapılmayacaktır</a:t>
            </a:r>
            <a:r>
              <a:rPr lang="tr-TR" dirty="0">
                <a:solidFill>
                  <a:srgbClr val="404040"/>
                </a:solidFill>
                <a:latin typeface="Century Gothic"/>
                <a:cs typeface="Century Gothic"/>
              </a:rPr>
              <a:t>.</a:t>
            </a:r>
            <a:endParaRPr lang="tr-TR" dirty="0">
              <a:latin typeface="Century Gothic"/>
              <a:cs typeface="Century Gothic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4312"/>
            <a:ext cx="720080" cy="722480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60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692696"/>
            <a:ext cx="7024744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810" algn="ctr">
              <a:lnSpc>
                <a:spcPct val="100000"/>
              </a:lnSpc>
            </a:pPr>
            <a:r>
              <a:rPr lang="tr-TR" sz="3200" b="1" dirty="0" err="1" smtClean="0">
                <a:latin typeface="Calibri"/>
                <a:cs typeface="Calibri"/>
              </a:rPr>
              <a:t>HiBELER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539552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Dikdörtgen 7"/>
          <p:cNvSpPr/>
          <p:nvPr/>
        </p:nvSpPr>
        <p:spPr>
          <a:xfrm>
            <a:off x="1115616" y="20608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20479" y="1628800"/>
            <a:ext cx="6840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700" indent="-342900"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2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  <a:hlinkClick r:id="rId5"/>
              </a:rPr>
              <a:t>Erasmus</a:t>
            </a:r>
            <a:r>
              <a:rPr lang="tr-TR" sz="2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  <a:hlinkClick r:id="rId5"/>
              </a:rPr>
              <a:t> Hibesi</a:t>
            </a:r>
            <a:r>
              <a:rPr lang="tr-TR" sz="2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  </a:t>
            </a:r>
            <a:r>
              <a:rPr lang="tr-TR" sz="22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Erasmus</a:t>
            </a:r>
            <a:r>
              <a:rPr lang="tr-TR" sz="2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+ programı ile yurt dışına giden öğrencilere  </a:t>
            </a:r>
            <a:r>
              <a:rPr lang="tr-TR" sz="2200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Erasmus</a:t>
            </a:r>
            <a:r>
              <a:rPr lang="tr-TR" sz="2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+ yükümlülüklerini yerine getirdikleri sürece geri istenmeyecek şekilde verilen </a:t>
            </a:r>
            <a:r>
              <a:rPr lang="tr-TR" sz="22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finans desteğidir.</a:t>
            </a:r>
          </a:p>
          <a:p>
            <a:pPr marL="12700" marR="12700" indent="-342900"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2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Ulusal Ajans tarafından aylık olarak </a:t>
            </a:r>
            <a:r>
              <a:rPr lang="tr-TR" sz="22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Erasmus</a:t>
            </a:r>
            <a:r>
              <a:rPr lang="tr-TR" sz="22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hibe  </a:t>
            </a:r>
            <a:r>
              <a:rPr lang="tr-TR" sz="2200" b="1" i="1" u="sng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miktarları</a:t>
            </a:r>
            <a:r>
              <a:rPr lang="tr-TR" sz="22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 yaşam standartlarına göre her ülke grubu için ayrı ayrı belirlenmiştir.</a:t>
            </a:r>
          </a:p>
          <a:p>
            <a:pPr marL="355600" marR="12700" indent="-342900"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2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marR="12700" indent="-342900">
              <a:buFont typeface="Calibri" panose="020F0502020204030204" pitchFamily="34" charset="0"/>
              <a:buChar char="!"/>
              <a:tabLst>
                <a:tab pos="354965" algn="l"/>
              </a:tabLst>
            </a:pPr>
            <a:r>
              <a:rPr lang="tr-TR" sz="2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Hibe gerçekleştirilen eğitim faaliyetine destek amaçlı olup </a:t>
            </a:r>
            <a:r>
              <a:rPr lang="tr-TR" sz="22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öğrencinin </a:t>
            </a:r>
            <a:r>
              <a:rPr lang="tr-TR" sz="2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tüm masraflarını </a:t>
            </a:r>
            <a:r>
              <a:rPr lang="tr-TR" sz="22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karşılamaz.</a:t>
            </a:r>
            <a:br>
              <a:rPr lang="tr-TR" sz="22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</a:br>
            <a:endParaRPr lang="tr-TR" sz="2200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marR="12700" indent="-342900">
              <a:buFont typeface="Calibri" panose="020F0502020204030204" pitchFamily="34" charset="0"/>
              <a:buChar char="!"/>
              <a:tabLst>
                <a:tab pos="354965" algn="l"/>
              </a:tabLst>
            </a:pPr>
            <a:r>
              <a:rPr lang="tr-TR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Azami bir dönem(6ay) için Hibe ödenir.(Hukuk </a:t>
            </a:r>
            <a:r>
              <a:rPr lang="tr-TR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Fk</a:t>
            </a:r>
            <a:r>
              <a:rPr lang="tr-TR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. İstisna.)</a:t>
            </a:r>
            <a:endParaRPr lang="tr-TR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20080" cy="722480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15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810" algn="ctr">
              <a:lnSpc>
                <a:spcPct val="100000"/>
              </a:lnSpc>
            </a:pPr>
            <a:r>
              <a:rPr lang="tr-TR" sz="3200" b="1" dirty="0" err="1" smtClean="0">
                <a:latin typeface="Calibri"/>
                <a:cs typeface="Calibri"/>
              </a:rPr>
              <a:t>HiBELER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45461"/>
              </p:ext>
            </p:extLst>
          </p:nvPr>
        </p:nvGraphicFramePr>
        <p:xfrm>
          <a:off x="1003640" y="2348880"/>
          <a:ext cx="7312775" cy="381642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584744">
                  <a:extLst>
                    <a:ext uri="{9D8B030D-6E8A-4147-A177-3AD203B41FA5}">
                      <a16:colId xmlns:a16="http://schemas.microsoft.com/office/drawing/2014/main" val="1129539585"/>
                    </a:ext>
                  </a:extLst>
                </a:gridCol>
                <a:gridCol w="3345661">
                  <a:extLst>
                    <a:ext uri="{9D8B030D-6E8A-4147-A177-3AD203B41FA5}">
                      <a16:colId xmlns:a16="http://schemas.microsoft.com/office/drawing/2014/main" val="3753698748"/>
                    </a:ext>
                  </a:extLst>
                </a:gridCol>
                <a:gridCol w="1145122">
                  <a:extLst>
                    <a:ext uri="{9D8B030D-6E8A-4147-A177-3AD203B41FA5}">
                      <a16:colId xmlns:a16="http://schemas.microsoft.com/office/drawing/2014/main" val="4189429895"/>
                    </a:ext>
                  </a:extLst>
                </a:gridCol>
                <a:gridCol w="1237248">
                  <a:extLst>
                    <a:ext uri="{9D8B030D-6E8A-4147-A177-3AD203B41FA5}">
                      <a16:colId xmlns:a16="http://schemas.microsoft.com/office/drawing/2014/main" val="3382869979"/>
                    </a:ext>
                  </a:extLst>
                </a:gridCol>
              </a:tblGrid>
              <a:tr h="754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Ülke Grupları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Hareketlilikte Misafir Olunan Ülkeler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Aylık Hibe Öğrenim (Avro)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Aylık Hibe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Staj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(Avro)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496083"/>
                  </a:ext>
                </a:extLst>
              </a:tr>
              <a:tr h="1789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1. ve 2. Grup Program Ülkeleri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Birleşik Krallık, Danimarka, Finlandiya, İrlanda, İsveç, İzlanda, Lihtenştayn, Lüksemburg, Norveç, Almanya, Avusturya, Belçika, Fransa, Güney Kıbrıs, Hollanda, İspanya, İtalya, Malta, Portekiz, Yunanistan,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500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600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9117067"/>
                  </a:ext>
                </a:extLst>
              </a:tr>
              <a:tr h="1272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3. Grup Program Ülkeleri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Bulgaristan, Çek Cumhuriyeti, Estonya, Hırvatistan, Letonya, Litvanya, Macaristan, Makedonya, Polonya, Romanya, Slovakya, Slovenya, Türkiye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300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400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0087826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clrChange>
              <a:clrFrom>
                <a:srgbClr val="E3E3E9"/>
              </a:clrFrom>
              <a:clrTo>
                <a:srgbClr val="E3E3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12304">
            <a:off x="6440180" y="932989"/>
            <a:ext cx="1458927" cy="80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08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810" algn="r">
              <a:lnSpc>
                <a:spcPct val="100000"/>
              </a:lnSpc>
            </a:pPr>
            <a:r>
              <a:rPr lang="tr-TR" sz="3200" b="1" dirty="0">
                <a:latin typeface="Calibri"/>
                <a:cs typeface="Calibri"/>
              </a:rPr>
              <a:t>Hibe </a:t>
            </a:r>
            <a:r>
              <a:rPr lang="tr-TR" sz="3200" b="1" dirty="0" smtClean="0">
                <a:latin typeface="Calibri"/>
                <a:cs typeface="Calibri"/>
              </a:rPr>
              <a:t>Hesaplanması </a:t>
            </a:r>
            <a:r>
              <a:rPr lang="tr-TR" sz="3200" b="1" dirty="0">
                <a:latin typeface="Calibri"/>
                <a:cs typeface="Calibri"/>
              </a:rPr>
              <a:t>ve Ödemesi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539552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Dikdörtgen 7"/>
          <p:cNvSpPr/>
          <p:nvPr/>
        </p:nvSpPr>
        <p:spPr>
          <a:xfrm>
            <a:off x="1115616" y="20608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39552" y="2072527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Gitmeden önce  </a:t>
            </a:r>
          </a:p>
          <a:p>
            <a:pPr marL="812800" lvl="1" indent="-342900">
              <a:buFont typeface="Calibri"/>
              <a:buChar char="•"/>
              <a:tabLst>
                <a:tab pos="354965" algn="l"/>
              </a:tabLst>
            </a:pPr>
            <a:r>
              <a:rPr lang="tr-TR" sz="2200" b="1" dirty="0" smtClean="0">
                <a:latin typeface="Calibri" panose="020F0502020204030204" pitchFamily="34" charset="0"/>
                <a:cs typeface="Calibri"/>
              </a:rPr>
              <a:t>Hibe Sözleşmesi(Öğrenim hareketliliği sözleşmesi)</a:t>
            </a:r>
            <a:r>
              <a:rPr lang="tr-TR" sz="2200" b="1" dirty="0">
                <a:latin typeface="Calibri" panose="020F0502020204030204" pitchFamily="34" charset="0"/>
              </a:rPr>
              <a:t> </a:t>
            </a:r>
            <a:r>
              <a:rPr lang="tr-TR" sz="2200" b="1" dirty="0" smtClean="0">
                <a:latin typeface="Calibri" panose="020F0502020204030204" pitchFamily="34" charset="0"/>
                <a:cs typeface="Calibri"/>
              </a:rPr>
              <a:t>Davet(Kabul) mektubu/Akademik Takvime uygun hareketlilik tarihleri belirlenip doldurulur. Vize fotokopisi, Taahhütname, Learning </a:t>
            </a:r>
            <a:r>
              <a:rPr lang="tr-TR" sz="2200" b="1" dirty="0" err="1" smtClean="0">
                <a:latin typeface="Calibri" panose="020F0502020204030204" pitchFamily="34" charset="0"/>
                <a:cs typeface="Calibri"/>
              </a:rPr>
              <a:t>Agreement</a:t>
            </a:r>
            <a:r>
              <a:rPr lang="tr-TR" sz="2200" b="1" dirty="0" smtClean="0">
                <a:latin typeface="Calibri" panose="020F0502020204030204" pitchFamily="34" charset="0"/>
                <a:cs typeface="Calibri"/>
              </a:rPr>
              <a:t>, Bilgi Formu</a:t>
            </a:r>
            <a:endParaRPr lang="tr-TR" sz="2200" dirty="0">
              <a:latin typeface="Calibri" panose="020F0502020204030204" pitchFamily="34" charset="0"/>
            </a:endParaRPr>
          </a:p>
          <a:p>
            <a:pPr marL="469900" lvl="1" indent="-457200"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2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Döndükten sonra</a:t>
            </a:r>
          </a:p>
          <a:p>
            <a:pPr marL="982345" lvl="2" indent="-342900"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lang="tr-TR" sz="2200" b="1" dirty="0">
                <a:latin typeface="Calibri"/>
                <a:cs typeface="Calibri"/>
              </a:rPr>
              <a:t>Katılım Sertifikası, </a:t>
            </a:r>
            <a:r>
              <a:rPr lang="tr-TR" sz="2200" b="1" dirty="0" smtClean="0">
                <a:latin typeface="Calibri"/>
                <a:cs typeface="Calibri"/>
              </a:rPr>
              <a:t>Transkript, Akademik </a:t>
            </a:r>
            <a:r>
              <a:rPr lang="tr-TR" sz="2200" b="1" dirty="0">
                <a:latin typeface="Calibri"/>
                <a:cs typeface="Calibri"/>
              </a:rPr>
              <a:t>takvim, Seyahat biletleri, Pasaport  </a:t>
            </a:r>
            <a:r>
              <a:rPr lang="tr-TR" sz="2200" b="1" dirty="0" smtClean="0">
                <a:latin typeface="Calibri"/>
                <a:cs typeface="Calibri"/>
              </a:rPr>
              <a:t>fotokopisi</a:t>
            </a:r>
            <a:endParaRPr lang="tr-TR" sz="2200" b="1" dirty="0">
              <a:latin typeface="Calibri"/>
              <a:cs typeface="Calibri"/>
            </a:endParaRPr>
          </a:p>
          <a:p>
            <a:pPr marL="926465" lvl="2">
              <a:tabLst>
                <a:tab pos="756285" algn="l"/>
              </a:tabLst>
            </a:pPr>
            <a:r>
              <a:rPr lang="tr-TR" sz="2200" b="1" dirty="0">
                <a:latin typeface="Calibri"/>
                <a:cs typeface="Calibri"/>
              </a:rPr>
              <a:t>(başarılı olunduğu takdirde)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8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810" algn="r">
              <a:lnSpc>
                <a:spcPct val="100000"/>
              </a:lnSpc>
            </a:pPr>
            <a:r>
              <a:rPr lang="tr-TR" sz="3000" b="1" dirty="0" smtClean="0">
                <a:latin typeface="Comic Sans MS" panose="030F0702030302020204" pitchFamily="66" charset="0"/>
                <a:cs typeface="Calibri"/>
              </a:rPr>
              <a:t>Hibe Hesaplanması ve </a:t>
            </a:r>
            <a:r>
              <a:rPr lang="tr-TR" sz="3000" b="1" dirty="0">
                <a:latin typeface="Comic Sans MS" panose="030F0702030302020204" pitchFamily="66" charset="0"/>
                <a:cs typeface="Calibri"/>
              </a:rPr>
              <a:t>Ödemesi</a:t>
            </a:r>
            <a:endParaRPr lang="tr-TR" sz="3000" dirty="0">
              <a:latin typeface="Comic Sans MS" panose="030F0702030302020204" pitchFamily="66" charset="0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539552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Dikdörtgen 7"/>
          <p:cNvSpPr/>
          <p:nvPr/>
        </p:nvSpPr>
        <p:spPr>
          <a:xfrm>
            <a:off x="1115616" y="20608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18991" y="2204864"/>
            <a:ext cx="6840760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spcBef>
                <a:spcPts val="37"/>
              </a:spcBef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Gitmeden önce </a:t>
            </a:r>
          </a:p>
          <a:p>
            <a:pPr marL="469900" lvl="1">
              <a:spcBef>
                <a:spcPts val="37"/>
              </a:spcBef>
              <a:tabLst>
                <a:tab pos="354965" algn="l"/>
              </a:tabLst>
            </a:pP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Hesaplanan</a:t>
            </a: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 hibe miktarının %70’i yararlanıcı yurtdışına çıkmadan önce veya çıktıktan kısa süre sonra hesabına yatırılır.</a:t>
            </a:r>
          </a:p>
          <a:p>
            <a:pPr lvl="1">
              <a:lnSpc>
                <a:spcPts val="1000"/>
              </a:lnSpc>
            </a:pPr>
            <a:endParaRPr lang="tr-TR" sz="800" dirty="0"/>
          </a:p>
          <a:p>
            <a:pPr lvl="1">
              <a:lnSpc>
                <a:spcPts val="1000"/>
              </a:lnSpc>
            </a:pPr>
            <a:endParaRPr lang="tr-TR" sz="800" dirty="0"/>
          </a:p>
          <a:p>
            <a:pPr lvl="1">
              <a:lnSpc>
                <a:spcPts val="1000"/>
              </a:lnSpc>
            </a:pPr>
            <a:endParaRPr lang="tr-TR" sz="800" dirty="0"/>
          </a:p>
          <a:p>
            <a:pPr lvl="1">
              <a:lnSpc>
                <a:spcPts val="1300"/>
              </a:lnSpc>
              <a:spcBef>
                <a:spcPts val="61"/>
              </a:spcBef>
            </a:pPr>
            <a:endParaRPr lang="tr-TR" sz="1100" dirty="0"/>
          </a:p>
          <a:p>
            <a:pPr marL="469900" indent="-457200">
              <a:lnSpc>
                <a:spcPct val="100000"/>
              </a:lnSpc>
              <a:spcBef>
                <a:spcPts val="37"/>
              </a:spcBef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Döndükten sonra %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30</a:t>
            </a:r>
            <a:endParaRPr lang="tr-TR" sz="24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469900" lvl="1">
              <a:spcBef>
                <a:spcPts val="37"/>
              </a:spcBef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Yararlanıcı ülkeye dönüş yaptıktan sonra tekrar hesaplanır</a:t>
            </a:r>
            <a:r>
              <a:rPr lang="tr-TR" sz="2400" u="sng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. Yükümlükler yerine getirilmiş ise aynı şekilde ödemesi yapılır.</a:t>
            </a:r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24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tr-TR" sz="3200" b="1" spc="-20" dirty="0" smtClean="0">
                <a:latin typeface="Calibri"/>
                <a:cs typeface="Calibri"/>
              </a:rPr>
              <a:t> Hibe</a:t>
            </a:r>
            <a:r>
              <a:rPr lang="tr-TR" sz="3200" b="1" spc="5" dirty="0" smtClean="0">
                <a:latin typeface="Calibri"/>
                <a:cs typeface="Calibri"/>
              </a:rPr>
              <a:t> </a:t>
            </a:r>
            <a:r>
              <a:rPr lang="tr-TR" sz="3200" b="1" spc="-30" dirty="0" smtClean="0">
                <a:latin typeface="Calibri"/>
                <a:cs typeface="Calibri"/>
              </a:rPr>
              <a:t>Ö</a:t>
            </a:r>
            <a:r>
              <a:rPr lang="tr-TR" sz="3200" b="1" spc="-20" dirty="0" smtClean="0">
                <a:latin typeface="Calibri"/>
                <a:cs typeface="Calibri"/>
              </a:rPr>
              <a:t>d</a:t>
            </a:r>
            <a:r>
              <a:rPr lang="tr-TR" sz="3200" b="1" dirty="0" smtClean="0">
                <a:latin typeface="Calibri"/>
                <a:cs typeface="Calibri"/>
              </a:rPr>
              <a:t>em</a:t>
            </a:r>
            <a:r>
              <a:rPr lang="tr-TR" sz="3200" b="1" spc="10" dirty="0" smtClean="0">
                <a:latin typeface="Calibri"/>
                <a:cs typeface="Calibri"/>
              </a:rPr>
              <a:t>e</a:t>
            </a:r>
            <a:r>
              <a:rPr lang="tr-TR" sz="3200" b="1" spc="-15" dirty="0" smtClean="0">
                <a:latin typeface="Calibri"/>
                <a:cs typeface="Calibri"/>
              </a:rPr>
              <a:t>si yapılmadığı, kesildiği yada iadesi istendiği durumlar.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539552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Dikdörtgen 7"/>
          <p:cNvSpPr/>
          <p:nvPr/>
        </p:nvSpPr>
        <p:spPr>
          <a:xfrm>
            <a:off x="1115616" y="20608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18991" y="2204864"/>
            <a:ext cx="6840760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"/>
              </a:lnSpc>
              <a:spcBef>
                <a:spcPts val="37"/>
              </a:spcBef>
            </a:pPr>
            <a:endParaRPr lang="tr-TR" sz="500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22947" y="2060848"/>
            <a:ext cx="76328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Hareketlilik süresinin asgari sürenin altında olması durumunda öğrenci sıfır hibeli öğrenci olarak rapor edilir ve 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aynı öğrenim </a:t>
            </a:r>
            <a:r>
              <a:rPr lang="tr-TR" sz="23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döneminde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tekrar </a:t>
            </a:r>
            <a:r>
              <a:rPr lang="tr-TR" sz="24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Erasmus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programından </a:t>
            </a: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faydalanamaz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.</a:t>
            </a:r>
            <a:b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</a:br>
            <a:endParaRPr lang="tr-TR" sz="2000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469900" indent="-457200"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Öğrencilerin </a:t>
            </a: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derslerine devam etmedikleri ve yapmakla yükümlü oldukları sorumluluklarını yerine getirmedikleri tespit edildiğinde( Eksiksiz evrak teslim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)</a:t>
            </a:r>
            <a:b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</a:br>
            <a:endParaRPr lang="tr-TR" sz="20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469900" indent="-457200"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Alınan derslerden başarısız olma durumu ( Alınan kredi miktarı </a:t>
            </a:r>
            <a:r>
              <a:rPr lang="tr-TR" sz="2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%50 </a:t>
            </a: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başarı )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5840"/>
            <a:ext cx="864096" cy="866976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77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4957" y="404664"/>
            <a:ext cx="3748309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spc="-20" dirty="0" smtClean="0">
                <a:latin typeface="Calibri"/>
                <a:cs typeface="Calibri"/>
              </a:rPr>
              <a:t>www.istanbul.edu.tr</a:t>
            </a:r>
            <a:endParaRPr lang="tr-TR" sz="3200" dirty="0">
              <a:latin typeface="Calibri"/>
              <a:cs typeface="Calibri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115616" y="20608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18991" y="2204864"/>
            <a:ext cx="6840760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"/>
              </a:lnSpc>
              <a:spcBef>
                <a:spcPts val="37"/>
              </a:spcBef>
            </a:pPr>
            <a:endParaRPr lang="tr-TR" sz="500" dirty="0"/>
          </a:p>
          <a:p>
            <a:endParaRPr lang="tr-TR" dirty="0"/>
          </a:p>
        </p:txBody>
      </p:sp>
      <p:pic>
        <p:nvPicPr>
          <p:cNvPr id="10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26321"/>
            <a:ext cx="7488831" cy="5232219"/>
          </a:xfrm>
        </p:spPr>
      </p:pic>
      <p:sp>
        <p:nvSpPr>
          <p:cNvPr id="11" name="Yuvarlatılmış Dikdörtgen 10"/>
          <p:cNvSpPr/>
          <p:nvPr/>
        </p:nvSpPr>
        <p:spPr>
          <a:xfrm>
            <a:off x="3275856" y="3068960"/>
            <a:ext cx="1163515" cy="3600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76300"/>
            <a:ext cx="7560840" cy="56149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2547" y="25735"/>
            <a:ext cx="4392487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2400" b="1" spc="-20" dirty="0">
                <a:latin typeface="Calibri"/>
                <a:cs typeface="Calibri"/>
              </a:rPr>
              <a:t>http://erasmus.istanbul.edu.tr</a:t>
            </a:r>
            <a:endParaRPr lang="tr-TR" sz="2400" dirty="0">
              <a:latin typeface="Calibri"/>
              <a:cs typeface="Calibri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4448526" y="1321879"/>
            <a:ext cx="1163515" cy="36004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539552" y="4869160"/>
            <a:ext cx="5466106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827584" y="3861048"/>
            <a:ext cx="1368152" cy="64807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6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spc="-20" dirty="0" smtClean="0">
                <a:latin typeface="Calibri"/>
                <a:cs typeface="Calibri"/>
              </a:rPr>
              <a:t> </a:t>
            </a:r>
            <a:r>
              <a:rPr lang="tr-TR" sz="3200" b="1" dirty="0">
                <a:latin typeface="Calibri"/>
                <a:cs typeface="Calibri"/>
              </a:rPr>
              <a:t>Ba</a:t>
            </a:r>
            <a:r>
              <a:rPr lang="tr-TR" sz="3200" b="1" spc="-65" dirty="0">
                <a:latin typeface="Calibri"/>
                <a:cs typeface="Calibri"/>
              </a:rPr>
              <a:t>ş</a:t>
            </a:r>
            <a:r>
              <a:rPr lang="tr-TR" sz="3200" b="1" dirty="0">
                <a:latin typeface="Calibri"/>
                <a:cs typeface="Calibri"/>
              </a:rPr>
              <a:t>vuru Sü</a:t>
            </a:r>
            <a:r>
              <a:rPr lang="tr-TR" sz="3200" b="1" spc="-55" dirty="0">
                <a:latin typeface="Calibri"/>
                <a:cs typeface="Calibri"/>
              </a:rPr>
              <a:t>r</a:t>
            </a:r>
            <a:r>
              <a:rPr lang="tr-TR" sz="3200" b="1" dirty="0">
                <a:latin typeface="Calibri"/>
                <a:cs typeface="Calibri"/>
              </a:rPr>
              <a:t>e</a:t>
            </a:r>
            <a:r>
              <a:rPr lang="tr-TR" sz="3200" b="1" spc="5" dirty="0">
                <a:latin typeface="Calibri"/>
                <a:cs typeface="Calibri"/>
              </a:rPr>
              <a:t>c</a:t>
            </a:r>
            <a:r>
              <a:rPr lang="tr-TR" sz="3200" b="1" dirty="0">
                <a:latin typeface="Calibri"/>
                <a:cs typeface="Calibri"/>
              </a:rPr>
              <a:t>i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Dikdörtgen 7"/>
          <p:cNvSpPr/>
          <p:nvPr/>
        </p:nvSpPr>
        <p:spPr>
          <a:xfrm>
            <a:off x="1115616" y="20608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44001"/>
            <a:ext cx="3456384" cy="6646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18991" y="2204864"/>
            <a:ext cx="6840760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"/>
              </a:lnSpc>
              <a:spcBef>
                <a:spcPts val="37"/>
              </a:spcBef>
            </a:pPr>
            <a:endParaRPr lang="tr-TR" sz="500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2856" y="2026863"/>
            <a:ext cx="7632848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indent="-4572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Aktif kullanılan  güncel mail hesabı</a:t>
            </a:r>
          </a:p>
          <a:p>
            <a:pPr marL="469900" indent="-457200">
              <a:lnSpc>
                <a:spcPts val="750"/>
              </a:lnSpc>
              <a:spcBef>
                <a:spcPts val="21"/>
              </a:spcBef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4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469900" indent="-4572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u="sng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11 Şubat-09 Mart  2018 </a:t>
            </a:r>
            <a:r>
              <a:rPr lang="tr-TR" sz="2400" u="sng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itibariyle </a:t>
            </a:r>
            <a:r>
              <a:rPr lang="tr-TR" sz="2400" u="sng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Aksis</a:t>
            </a:r>
            <a:r>
              <a:rPr lang="tr-TR" sz="2400" u="sng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sistemi açılacak</a:t>
            </a:r>
          </a:p>
          <a:p>
            <a:pPr marL="12700">
              <a:lnSpc>
                <a:spcPts val="750"/>
              </a:lnSpc>
              <a:spcBef>
                <a:spcPts val="17"/>
              </a:spcBef>
              <a:tabLst>
                <a:tab pos="354965" algn="l"/>
              </a:tabLst>
            </a:pPr>
            <a:endParaRPr lang="tr-TR" sz="2400" dirty="0" smtClean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355600" indent="-342900">
              <a:spcBef>
                <a:spcPts val="17"/>
              </a:spcBef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Üniversite/bölümü koordinatörüne danışarak uygun olan 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 Üniversiteyi </a:t>
            </a: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tercih 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edilmelidir.</a:t>
            </a:r>
            <a:endParaRPr lang="tr-TR" sz="24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12700">
              <a:lnSpc>
                <a:spcPts val="750"/>
              </a:lnSpc>
              <a:spcBef>
                <a:spcPts val="17"/>
              </a:spcBef>
              <a:tabLst>
                <a:tab pos="354965" algn="l"/>
              </a:tabLst>
            </a:pPr>
            <a:endParaRPr lang="tr-TR" sz="24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469900" indent="-4572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Yabancı dil sınavı: </a:t>
            </a:r>
            <a:r>
              <a:rPr lang="tr-TR" sz="2400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17 </a:t>
            </a:r>
            <a:r>
              <a:rPr lang="tr-TR" sz="2400" u="sng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Mart </a:t>
            </a:r>
            <a:r>
              <a:rPr lang="tr-TR" sz="2400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2019 Pazar günü</a:t>
            </a:r>
          </a:p>
          <a:p>
            <a:pPr marL="469900" indent="-4572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u="sng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Yabancı dil sınav yeri :</a:t>
            </a:r>
            <a:r>
              <a:rPr lang="tr-TR" sz="2400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+mj-cs"/>
              </a:rPr>
              <a:t>Yabancı Diller Yüksek Okulu</a:t>
            </a:r>
            <a:endParaRPr lang="tr-TR" sz="2400" u="sng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469900" indent="-457200">
              <a:lnSpc>
                <a:spcPts val="750"/>
              </a:lnSpc>
              <a:spcBef>
                <a:spcPts val="20"/>
              </a:spcBef>
              <a:buFont typeface="Courier New" panose="02070309020205020404" pitchFamily="49" charset="0"/>
              <a:buChar char="o"/>
              <a:tabLst>
                <a:tab pos="354965" algn="l"/>
              </a:tabLst>
            </a:pPr>
            <a:endParaRPr lang="tr-TR" sz="24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L="469900" indent="-457200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54965" algn="l"/>
              </a:tabLst>
            </a:pPr>
            <a:r>
              <a:rPr lang="tr-TR" sz="24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Seçim süreci hibe açısından bir ön </a:t>
            </a:r>
            <a:r>
              <a:rPr lang="tr-TR" sz="24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seçimdir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16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476672"/>
            <a:ext cx="806489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678653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tr-TR" dirty="0" smtClean="0">
                <a:latin typeface="Comic Sans MS" panose="030F0702030302020204" pitchFamily="66" charset="0"/>
              </a:rPr>
              <a:t>      </a:t>
            </a:r>
            <a:r>
              <a:rPr lang="tr-TR" dirty="0" err="1" smtClean="0">
                <a:latin typeface="Comic Sans MS" panose="030F0702030302020204" pitchFamily="66" charset="0"/>
              </a:rPr>
              <a:t>Erasmus</a:t>
            </a:r>
            <a:r>
              <a:rPr lang="tr-TR" dirty="0" smtClean="0">
                <a:latin typeface="Comic Sans MS" panose="030F0702030302020204" pitchFamily="66" charset="0"/>
              </a:rPr>
              <a:t> Programı Nedir?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10606" y="2132856"/>
            <a:ext cx="74498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Font typeface="Wingdings" panose="05000000000000000000" pitchFamily="2" charset="2"/>
              <a:buChar char="q"/>
            </a:pPr>
            <a:r>
              <a:rPr lang="tr-TR" sz="2400" b="1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Erasmus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+ programı, Avrupalı yüksek öğretim kurumlarının birbirleri ve iş dünyası ile işbirliği yapmalarını teşvik etmeye yönelik bir Avrupa Birliği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programıdır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pPr marR="133350" lvl="1" indent="-342900"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Türkiye </a:t>
            </a:r>
            <a:r>
              <a:rPr lang="tr-TR" sz="2400" b="1" u="sng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Ulusal Ajansı 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tarafından yürütülmekte olan Avrupa Birliği eğitim ve gençlik programları 1 Ocak 2014 tarihinden itibaren yeni bir döneme girmiştir.</a:t>
            </a:r>
          </a:p>
          <a:p>
            <a:pPr marR="133350" lvl="1" indent="-342900"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2007-2013 yılları arasında </a:t>
            </a:r>
            <a:r>
              <a:rPr lang="tr-TR" sz="2400" b="1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Hayatboyu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Öğrenme ve Gençlik Programları(LLP) adı ile yürütülmekte olan programlar 2014-2020 yılları arasında </a:t>
            </a:r>
            <a:r>
              <a:rPr lang="tr-TR" sz="2400" b="1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Erasmus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+ adı altında uygulanmaya devam edecektir</a:t>
            </a:r>
          </a:p>
          <a:p>
            <a:endParaRPr lang="tr-TR" sz="2000" dirty="0" smtClean="0">
              <a:latin typeface="Calibri"/>
              <a:cs typeface="Calibri"/>
            </a:endParaRPr>
          </a:p>
          <a:p>
            <a:endParaRPr 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3528392" cy="6785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46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62" y="2144537"/>
            <a:ext cx="8062986" cy="438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spc="-20" dirty="0" err="1">
                <a:latin typeface="Calibri"/>
                <a:cs typeface="Calibri"/>
              </a:rPr>
              <a:t>E</a:t>
            </a:r>
            <a:r>
              <a:rPr lang="tr-TR" sz="3200" b="1" spc="-110" dirty="0" err="1">
                <a:latin typeface="Calibri"/>
                <a:cs typeface="Calibri"/>
              </a:rPr>
              <a:t>r</a:t>
            </a:r>
            <a:r>
              <a:rPr lang="tr-TR" sz="3200" b="1" spc="-25" dirty="0" err="1">
                <a:latin typeface="Calibri"/>
                <a:cs typeface="Calibri"/>
              </a:rPr>
              <a:t>asmus</a:t>
            </a:r>
            <a:r>
              <a:rPr lang="tr-TR" sz="3200" b="1" spc="25" dirty="0">
                <a:latin typeface="Calibri"/>
                <a:cs typeface="Calibri"/>
              </a:rPr>
              <a:t> </a:t>
            </a:r>
            <a:r>
              <a:rPr lang="tr-TR" sz="3200" b="1" spc="-85" dirty="0">
                <a:latin typeface="Calibri"/>
                <a:cs typeface="Calibri"/>
              </a:rPr>
              <a:t>E</a:t>
            </a:r>
            <a:r>
              <a:rPr lang="tr-TR" sz="3200" b="1" spc="-15" dirty="0">
                <a:latin typeface="Calibri"/>
                <a:cs typeface="Calibri"/>
              </a:rPr>
              <a:t>tkinlikleri</a:t>
            </a:r>
            <a:endParaRPr lang="tr-TR" sz="3200" dirty="0">
              <a:latin typeface="Calibri"/>
              <a:cs typeface="Calibri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115616" y="20608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18991" y="2204864"/>
            <a:ext cx="6840760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"/>
              </a:lnSpc>
              <a:spcBef>
                <a:spcPts val="37"/>
              </a:spcBef>
            </a:pPr>
            <a:endParaRPr lang="tr-TR" sz="500" dirty="0"/>
          </a:p>
          <a:p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3406678" y="2708920"/>
            <a:ext cx="1093314" cy="6805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979712" y="184482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spc="-45" dirty="0">
                <a:latin typeface="Calibri"/>
                <a:cs typeface="Calibri"/>
              </a:rPr>
              <a:t>E</a:t>
            </a:r>
            <a:r>
              <a:rPr lang="tr-TR" b="1" dirty="0">
                <a:latin typeface="Calibri"/>
                <a:cs typeface="Calibri"/>
              </a:rPr>
              <a:t>SN </a:t>
            </a:r>
            <a:r>
              <a:rPr lang="tr-TR" b="1" dirty="0" smtClean="0">
                <a:latin typeface="Calibri"/>
                <a:cs typeface="Calibri"/>
              </a:rPr>
              <a:t>EXI</a:t>
            </a:r>
            <a:r>
              <a:rPr lang="tr-TR" b="1" spc="-25" dirty="0" smtClean="0">
                <a:latin typeface="Calibri"/>
                <a:cs typeface="Calibri"/>
              </a:rPr>
              <a:t>S</a:t>
            </a:r>
            <a:r>
              <a:rPr lang="tr-TR" b="1" spc="-254" dirty="0" smtClean="0">
                <a:latin typeface="Calibri"/>
                <a:cs typeface="Calibri"/>
              </a:rPr>
              <a:t>T</a:t>
            </a:r>
            <a:r>
              <a:rPr lang="tr-TR" b="1" dirty="0" smtClean="0">
                <a:latin typeface="Calibri"/>
                <a:cs typeface="Calibri"/>
              </a:rPr>
              <a:t>A</a:t>
            </a:r>
            <a:r>
              <a:rPr lang="tr-TR" b="1" spc="-15" dirty="0" smtClean="0">
                <a:latin typeface="Calibri"/>
                <a:cs typeface="Calibri"/>
              </a:rPr>
              <a:t>N</a:t>
            </a:r>
            <a:r>
              <a:rPr lang="tr-TR" b="1" dirty="0" smtClean="0">
                <a:latin typeface="Calibri"/>
                <a:cs typeface="Calibri"/>
              </a:rPr>
              <a:t>B</a:t>
            </a:r>
            <a:r>
              <a:rPr lang="tr-TR" b="1" spc="-10" dirty="0" smtClean="0">
                <a:latin typeface="Calibri"/>
                <a:cs typeface="Calibri"/>
              </a:rPr>
              <a:t>U</a:t>
            </a:r>
            <a:r>
              <a:rPr lang="tr-TR" b="1" dirty="0">
                <a:latin typeface="Calibri"/>
                <a:cs typeface="Calibri"/>
              </a:rPr>
              <a:t>L :</a:t>
            </a:r>
            <a:r>
              <a:rPr lang="tr-TR" b="1" dirty="0" err="1">
                <a:latin typeface="Calibri"/>
                <a:cs typeface="Calibri"/>
              </a:rPr>
              <a:t>https</a:t>
            </a:r>
            <a:r>
              <a:rPr lang="tr-TR" b="1" dirty="0">
                <a:latin typeface="Calibri"/>
                <a:cs typeface="Calibri"/>
              </a:rPr>
              <a:t>://www.facebook.com/esn.existanbul/</a:t>
            </a:r>
          </a:p>
          <a:p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3" y="843912"/>
            <a:ext cx="782281" cy="784888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68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1152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r"/>
            <a:r>
              <a:rPr lang="nn-NO" sz="3200" b="1" spc="10" dirty="0" smtClean="0">
                <a:latin typeface="Calibri"/>
                <a:cs typeface="Calibri"/>
              </a:rPr>
              <a:t> </a:t>
            </a:r>
            <a:r>
              <a:rPr lang="tr-TR" sz="3200" b="1" dirty="0" smtClean="0">
                <a:latin typeface="Calibri"/>
                <a:cs typeface="Calibri"/>
              </a:rPr>
              <a:t>Z</a:t>
            </a:r>
            <a:r>
              <a:rPr lang="nn-NO" sz="3200" b="1" dirty="0" smtClean="0">
                <a:latin typeface="Calibri"/>
                <a:cs typeface="Calibri"/>
              </a:rPr>
              <a:t>i</a:t>
            </a:r>
            <a:r>
              <a:rPr lang="nn-NO" sz="3200" b="1" spc="-65" dirty="0" smtClean="0">
                <a:latin typeface="Calibri"/>
                <a:cs typeface="Calibri"/>
              </a:rPr>
              <a:t>y</a:t>
            </a:r>
            <a:r>
              <a:rPr lang="nn-NO" sz="3200" b="1" dirty="0" smtClean="0">
                <a:latin typeface="Calibri"/>
                <a:cs typeface="Calibri"/>
              </a:rPr>
              <a:t>a</a:t>
            </a:r>
            <a:r>
              <a:rPr lang="nn-NO" sz="3200" b="1" spc="-35" dirty="0" smtClean="0">
                <a:latin typeface="Calibri"/>
                <a:cs typeface="Calibri"/>
              </a:rPr>
              <a:t>r</a:t>
            </a:r>
            <a:r>
              <a:rPr lang="nn-NO" sz="3200" b="1" spc="-25" dirty="0" smtClean="0">
                <a:latin typeface="Calibri"/>
                <a:cs typeface="Calibri"/>
              </a:rPr>
              <a:t>e</a:t>
            </a:r>
            <a:r>
              <a:rPr lang="nn-NO" sz="3200" b="1" spc="-15" dirty="0" smtClean="0">
                <a:latin typeface="Calibri"/>
                <a:cs typeface="Calibri"/>
              </a:rPr>
              <a:t>t</a:t>
            </a:r>
            <a:r>
              <a:rPr lang="nn-NO" sz="3200" b="1" spc="-25" dirty="0" smtClean="0">
                <a:latin typeface="Calibri"/>
                <a:cs typeface="Calibri"/>
              </a:rPr>
              <a:t> </a:t>
            </a:r>
            <a:r>
              <a:rPr lang="nn-NO" sz="3200" b="1" dirty="0">
                <a:latin typeface="Calibri"/>
                <a:cs typeface="Calibri"/>
              </a:rPr>
              <a:t>edilme</a:t>
            </a:r>
            <a:r>
              <a:rPr lang="nn-NO" sz="3200" b="1" spc="5" dirty="0">
                <a:latin typeface="Calibri"/>
                <a:cs typeface="Calibri"/>
              </a:rPr>
              <a:t>s</a:t>
            </a:r>
            <a:r>
              <a:rPr lang="nn-NO" sz="3200" b="1" spc="-10" dirty="0">
                <a:latin typeface="Calibri"/>
                <a:cs typeface="Calibri"/>
              </a:rPr>
              <a:t>i </a:t>
            </a:r>
            <a:r>
              <a:rPr lang="nn-NO" sz="3200" b="1" spc="-35" dirty="0">
                <a:latin typeface="Calibri"/>
                <a:cs typeface="Calibri"/>
              </a:rPr>
              <a:t>g</a:t>
            </a:r>
            <a:r>
              <a:rPr lang="nn-NO" sz="3200" b="1" dirty="0">
                <a:latin typeface="Calibri"/>
                <a:cs typeface="Calibri"/>
              </a:rPr>
              <a:t>e</a:t>
            </a:r>
            <a:r>
              <a:rPr lang="nn-NO" sz="3200" b="1" spc="-35" dirty="0">
                <a:latin typeface="Calibri"/>
                <a:cs typeface="Calibri"/>
              </a:rPr>
              <a:t>r</a:t>
            </a:r>
            <a:r>
              <a:rPr lang="nn-NO" sz="3200" b="1" dirty="0">
                <a:latin typeface="Calibri"/>
                <a:cs typeface="Calibri"/>
              </a:rPr>
              <a:t>e</a:t>
            </a:r>
            <a:r>
              <a:rPr lang="nn-NO" sz="3200" b="1" spc="-95" dirty="0">
                <a:latin typeface="Calibri"/>
                <a:cs typeface="Calibri"/>
              </a:rPr>
              <a:t>k</a:t>
            </a:r>
            <a:r>
              <a:rPr lang="nn-NO" sz="3200" b="1" dirty="0">
                <a:latin typeface="Calibri"/>
                <a:cs typeface="Calibri"/>
              </a:rPr>
              <a:t>en s</a:t>
            </a:r>
            <a:r>
              <a:rPr lang="nn-NO" sz="3200" b="1" spc="-65" dirty="0">
                <a:latin typeface="Calibri"/>
                <a:cs typeface="Calibri"/>
              </a:rPr>
              <a:t>a</a:t>
            </a:r>
            <a:r>
              <a:rPr lang="nn-NO" sz="3200" b="1" spc="-15" dirty="0">
                <a:latin typeface="Calibri"/>
                <a:cs typeface="Calibri"/>
              </a:rPr>
              <a:t>y</a:t>
            </a:r>
            <a:r>
              <a:rPr lang="nn-NO" sz="3200" b="1" spc="-60" dirty="0">
                <a:latin typeface="Calibri"/>
                <a:cs typeface="Calibri"/>
              </a:rPr>
              <a:t>f</a:t>
            </a:r>
            <a:r>
              <a:rPr lang="nn-NO" sz="3200" b="1" dirty="0">
                <a:latin typeface="Calibri"/>
                <a:cs typeface="Calibri"/>
              </a:rPr>
              <a:t>alar</a:t>
            </a:r>
            <a:r>
              <a:rPr lang="nn-NO" sz="3200" dirty="0">
                <a:latin typeface="Calibri"/>
                <a:cs typeface="Calibri"/>
              </a:rPr>
              <a:t/>
            </a:r>
            <a:br>
              <a:rPr lang="nn-NO" sz="3200" dirty="0">
                <a:latin typeface="Calibri"/>
                <a:cs typeface="Calibri"/>
              </a:rPr>
            </a:br>
            <a:endParaRPr lang="tr-TR" sz="3200" dirty="0">
              <a:latin typeface="Calibri"/>
              <a:cs typeface="Calibri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115616" y="20608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18991" y="2204864"/>
            <a:ext cx="6840760" cy="45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"/>
              </a:lnSpc>
              <a:spcBef>
                <a:spcPts val="37"/>
              </a:spcBef>
            </a:pPr>
            <a:endParaRPr lang="tr-TR" sz="500" dirty="0"/>
          </a:p>
          <a:p>
            <a:endParaRPr lang="tr-TR" dirty="0"/>
          </a:p>
        </p:txBody>
      </p:sp>
      <p:pic>
        <p:nvPicPr>
          <p:cNvPr id="12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539552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Dikdörtgen 3"/>
          <p:cNvSpPr/>
          <p:nvPr/>
        </p:nvSpPr>
        <p:spPr>
          <a:xfrm>
            <a:off x="801479" y="2663964"/>
            <a:ext cx="777686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</a:tabLst>
            </a:pPr>
            <a:r>
              <a:rPr lang="tr-TR" sz="3200" dirty="0">
                <a:latin typeface="Calibri"/>
                <a:cs typeface="Calibri"/>
              </a:rPr>
              <a:t>İ</a:t>
            </a:r>
            <a:r>
              <a:rPr lang="tr-TR" sz="3200" spc="-45" dirty="0">
                <a:latin typeface="Calibri"/>
                <a:cs typeface="Calibri"/>
              </a:rPr>
              <a:t>st</a:t>
            </a:r>
            <a:r>
              <a:rPr lang="tr-TR" sz="3200" dirty="0">
                <a:latin typeface="Calibri"/>
                <a:cs typeface="Calibri"/>
              </a:rPr>
              <a:t>anbul</a:t>
            </a:r>
            <a:r>
              <a:rPr lang="tr-TR" sz="3200" spc="30" dirty="0">
                <a:latin typeface="Calibri"/>
                <a:cs typeface="Calibri"/>
              </a:rPr>
              <a:t> </a:t>
            </a:r>
            <a:r>
              <a:rPr lang="tr-TR" sz="3200" dirty="0">
                <a:latin typeface="Calibri"/>
                <a:cs typeface="Calibri"/>
              </a:rPr>
              <a:t>Ün</a:t>
            </a:r>
            <a:r>
              <a:rPr lang="tr-TR" sz="3200" spc="-15" dirty="0">
                <a:latin typeface="Calibri"/>
                <a:cs typeface="Calibri"/>
              </a:rPr>
              <a:t>i</a:t>
            </a:r>
            <a:r>
              <a:rPr lang="tr-TR" sz="3200" spc="-35" dirty="0">
                <a:latin typeface="Calibri"/>
                <a:cs typeface="Calibri"/>
              </a:rPr>
              <a:t>v</a:t>
            </a:r>
            <a:r>
              <a:rPr lang="tr-TR" sz="3200" dirty="0">
                <a:latin typeface="Calibri"/>
                <a:cs typeface="Calibri"/>
              </a:rPr>
              <a:t>e</a:t>
            </a:r>
            <a:r>
              <a:rPr lang="tr-TR" sz="3200" spc="-65" dirty="0">
                <a:latin typeface="Calibri"/>
                <a:cs typeface="Calibri"/>
              </a:rPr>
              <a:t>r</a:t>
            </a:r>
            <a:r>
              <a:rPr lang="tr-TR" sz="3200" dirty="0">
                <a:latin typeface="Calibri"/>
                <a:cs typeface="Calibri"/>
              </a:rPr>
              <a:t>s</a:t>
            </a:r>
            <a:r>
              <a:rPr lang="tr-TR" sz="3200" spc="-10" dirty="0">
                <a:latin typeface="Calibri"/>
                <a:cs typeface="Calibri"/>
              </a:rPr>
              <a:t>i</a:t>
            </a:r>
            <a:r>
              <a:rPr lang="tr-TR" sz="3200" spc="-45" dirty="0">
                <a:latin typeface="Calibri"/>
                <a:cs typeface="Calibri"/>
              </a:rPr>
              <a:t>t</a:t>
            </a:r>
            <a:r>
              <a:rPr lang="tr-TR" sz="3200" dirty="0">
                <a:latin typeface="Calibri"/>
                <a:cs typeface="Calibri"/>
              </a:rPr>
              <a:t>esi</a:t>
            </a:r>
          </a:p>
          <a:p>
            <a:pPr>
              <a:lnSpc>
                <a:spcPts val="750"/>
              </a:lnSpc>
              <a:spcBef>
                <a:spcPts val="17"/>
              </a:spcBef>
              <a:buFont typeface="Calibri"/>
              <a:buChar char="•"/>
            </a:pPr>
            <a:endParaRPr lang="tr-TR" sz="750" dirty="0"/>
          </a:p>
          <a:p>
            <a:pPr marL="355600">
              <a:lnSpc>
                <a:spcPct val="100000"/>
              </a:lnSpc>
            </a:pPr>
            <a:r>
              <a:rPr lang="tr-TR" sz="3200" dirty="0">
                <a:latin typeface="Calibri"/>
                <a:cs typeface="Calibri"/>
              </a:rPr>
              <a:t>U</a:t>
            </a:r>
            <a:r>
              <a:rPr lang="tr-TR" sz="3200" spc="-10" dirty="0">
                <a:latin typeface="Calibri"/>
                <a:cs typeface="Calibri"/>
              </a:rPr>
              <a:t>l</a:t>
            </a:r>
            <a:r>
              <a:rPr lang="tr-TR" sz="3200" dirty="0">
                <a:latin typeface="Calibri"/>
                <a:cs typeface="Calibri"/>
              </a:rPr>
              <a:t>us</a:t>
            </a:r>
            <a:r>
              <a:rPr lang="tr-TR" sz="3200" spc="-15" dirty="0">
                <a:latin typeface="Calibri"/>
                <a:cs typeface="Calibri"/>
              </a:rPr>
              <a:t>l</a:t>
            </a:r>
            <a:r>
              <a:rPr lang="tr-TR" sz="3200" dirty="0">
                <a:latin typeface="Calibri"/>
                <a:cs typeface="Calibri"/>
              </a:rPr>
              <a:t>a</a:t>
            </a:r>
            <a:r>
              <a:rPr lang="tr-TR" sz="3200" spc="-65" dirty="0">
                <a:latin typeface="Calibri"/>
                <a:cs typeface="Calibri"/>
              </a:rPr>
              <a:t>r</a:t>
            </a:r>
            <a:r>
              <a:rPr lang="tr-TR" sz="3200" dirty="0">
                <a:latin typeface="Calibri"/>
                <a:cs typeface="Calibri"/>
              </a:rPr>
              <a:t>a</a:t>
            </a:r>
            <a:r>
              <a:rPr lang="tr-TR" sz="3200" spc="-65" dirty="0">
                <a:latin typeface="Calibri"/>
                <a:cs typeface="Calibri"/>
              </a:rPr>
              <a:t>r</a:t>
            </a:r>
            <a:r>
              <a:rPr lang="tr-TR" sz="3200" dirty="0">
                <a:latin typeface="Calibri"/>
                <a:cs typeface="Calibri"/>
              </a:rPr>
              <a:t>ası A</a:t>
            </a:r>
            <a:r>
              <a:rPr lang="tr-TR" sz="3200" spc="-75" dirty="0">
                <a:latin typeface="Calibri"/>
                <a:cs typeface="Calibri"/>
              </a:rPr>
              <a:t>k</a:t>
            </a:r>
            <a:r>
              <a:rPr lang="tr-TR" sz="3200" dirty="0">
                <a:latin typeface="Calibri"/>
                <a:cs typeface="Calibri"/>
              </a:rPr>
              <a:t>ademik İl</a:t>
            </a:r>
            <a:r>
              <a:rPr lang="tr-TR" sz="3200" spc="-15" dirty="0">
                <a:latin typeface="Calibri"/>
                <a:cs typeface="Calibri"/>
              </a:rPr>
              <a:t>i</a:t>
            </a:r>
            <a:r>
              <a:rPr lang="tr-TR" sz="3200" dirty="0">
                <a:latin typeface="Calibri"/>
                <a:cs typeface="Calibri"/>
              </a:rPr>
              <a:t>ş</a:t>
            </a:r>
            <a:r>
              <a:rPr lang="tr-TR" sz="3200" spc="-10" dirty="0">
                <a:latin typeface="Calibri"/>
                <a:cs typeface="Calibri"/>
              </a:rPr>
              <a:t>k</a:t>
            </a:r>
            <a:r>
              <a:rPr lang="tr-TR" sz="3200" dirty="0">
                <a:latin typeface="Calibri"/>
                <a:cs typeface="Calibri"/>
              </a:rPr>
              <a:t>i</a:t>
            </a:r>
            <a:r>
              <a:rPr lang="tr-TR" sz="3200" spc="-10" dirty="0">
                <a:latin typeface="Calibri"/>
                <a:cs typeface="Calibri"/>
              </a:rPr>
              <a:t>l</a:t>
            </a:r>
            <a:r>
              <a:rPr lang="tr-TR" sz="3200" dirty="0">
                <a:latin typeface="Calibri"/>
                <a:cs typeface="Calibri"/>
              </a:rPr>
              <a:t>er</a:t>
            </a:r>
            <a:r>
              <a:rPr lang="tr-TR" sz="3200" spc="15" dirty="0">
                <a:latin typeface="Calibri"/>
                <a:cs typeface="Calibri"/>
              </a:rPr>
              <a:t> </a:t>
            </a:r>
            <a:r>
              <a:rPr lang="tr-TR" sz="3200" spc="-45" dirty="0">
                <a:latin typeface="Calibri"/>
                <a:cs typeface="Calibri"/>
              </a:rPr>
              <a:t>K</a:t>
            </a:r>
            <a:r>
              <a:rPr lang="tr-TR" sz="3200" dirty="0">
                <a:latin typeface="Calibri"/>
                <a:cs typeface="Calibri"/>
              </a:rPr>
              <a:t>uru</a:t>
            </a:r>
            <a:r>
              <a:rPr lang="tr-TR" sz="3200" spc="-15" dirty="0">
                <a:latin typeface="Calibri"/>
                <a:cs typeface="Calibri"/>
              </a:rPr>
              <a:t>l</a:t>
            </a:r>
            <a:r>
              <a:rPr lang="tr-TR" sz="3200" dirty="0">
                <a:latin typeface="Calibri"/>
                <a:cs typeface="Calibri"/>
              </a:rPr>
              <a:t>u</a:t>
            </a:r>
          </a:p>
          <a:p>
            <a:pPr>
              <a:lnSpc>
                <a:spcPts val="750"/>
              </a:lnSpc>
              <a:spcBef>
                <a:spcPts val="20"/>
              </a:spcBef>
            </a:pPr>
            <a:endParaRPr lang="tr-TR" sz="750" dirty="0"/>
          </a:p>
          <a:p>
            <a:pPr marL="756285" lvl="1" indent="-287020">
              <a:lnSpc>
                <a:spcPct val="100000"/>
              </a:lnSpc>
              <a:buFont typeface="Calibri"/>
              <a:buChar char="–"/>
              <a:tabLst>
                <a:tab pos="756285" algn="l"/>
              </a:tabLst>
            </a:pPr>
            <a:r>
              <a:rPr lang="tr-TR" sz="320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lang="tr-TR" sz="3200" u="heavy" spc="-5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tp</a:t>
            </a:r>
            <a:r>
              <a:rPr lang="tr-TR" sz="32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: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lang="tr-TR" sz="3200" u="heavy" spc="-7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lang="tr-TR" sz="3200" u="heavy" spc="-6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as</a:t>
            </a:r>
            <a:r>
              <a:rPr lang="tr-TR" sz="32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m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us</a:t>
            </a:r>
            <a:r>
              <a:rPr lang="tr-TR" sz="32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</a:t>
            </a:r>
            <a:r>
              <a:rPr lang="tr-TR" sz="320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lang="tr-TR" sz="3200" u="heavy" spc="-4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lang="tr-TR" sz="32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nb</a:t>
            </a:r>
            <a:r>
              <a:rPr lang="tr-TR" sz="32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u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l.</a:t>
            </a:r>
            <a:r>
              <a:rPr lang="tr-TR" sz="32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lang="tr-TR" sz="3200" u="heavy" spc="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u</a:t>
            </a:r>
            <a:r>
              <a:rPr lang="tr-TR" sz="3200" u="heavy" spc="-7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tr/</a:t>
            </a:r>
            <a:endParaRPr lang="tr-TR" sz="3200" dirty="0">
              <a:latin typeface="Calibri"/>
              <a:cs typeface="Calibri"/>
            </a:endParaRPr>
          </a:p>
          <a:p>
            <a:pPr lvl="1">
              <a:lnSpc>
                <a:spcPts val="1000"/>
              </a:lnSpc>
              <a:buFont typeface="Calibri"/>
              <a:buChar char="–"/>
            </a:pPr>
            <a:endParaRPr lang="tr-TR" sz="1000" dirty="0"/>
          </a:p>
          <a:p>
            <a:pPr lvl="1">
              <a:lnSpc>
                <a:spcPts val="1000"/>
              </a:lnSpc>
              <a:buFont typeface="Calibri"/>
              <a:buChar char="–"/>
            </a:pPr>
            <a:endParaRPr lang="tr-TR" sz="1000" dirty="0"/>
          </a:p>
          <a:p>
            <a:pPr lvl="1">
              <a:lnSpc>
                <a:spcPts val="1000"/>
              </a:lnSpc>
              <a:buFont typeface="Calibri"/>
              <a:buChar char="–"/>
            </a:pPr>
            <a:endParaRPr lang="tr-TR" sz="1000" dirty="0"/>
          </a:p>
          <a:p>
            <a:pPr lvl="1">
              <a:lnSpc>
                <a:spcPts val="1000"/>
              </a:lnSpc>
              <a:buFont typeface="Calibri"/>
              <a:buChar char="–"/>
            </a:pPr>
            <a:endParaRPr lang="tr-TR" sz="1000" dirty="0"/>
          </a:p>
          <a:p>
            <a:pPr lvl="1">
              <a:lnSpc>
                <a:spcPts val="1300"/>
              </a:lnSpc>
              <a:spcBef>
                <a:spcPts val="75"/>
              </a:spcBef>
              <a:buFont typeface="Calibri"/>
              <a:buChar char="–"/>
            </a:pPr>
            <a:endParaRPr lang="tr-TR" sz="1300" dirty="0"/>
          </a:p>
          <a:p>
            <a:pPr marL="355600" indent="-342900">
              <a:lnSpc>
                <a:spcPct val="100000"/>
              </a:lnSpc>
              <a:buFont typeface="Calibri"/>
              <a:buChar char="•"/>
              <a:tabLst>
                <a:tab pos="354965" algn="l"/>
              </a:tabLst>
            </a:pPr>
            <a:r>
              <a:rPr lang="tr-TR" sz="3200" spc="-210" dirty="0">
                <a:latin typeface="Calibri"/>
                <a:cs typeface="Calibri"/>
              </a:rPr>
              <a:t>T</a:t>
            </a:r>
            <a:r>
              <a:rPr lang="tr-TR" sz="3200" dirty="0">
                <a:latin typeface="Calibri"/>
                <a:cs typeface="Calibri"/>
              </a:rPr>
              <a:t>ür</a:t>
            </a:r>
            <a:r>
              <a:rPr lang="tr-TR" sz="3200" spc="-10" dirty="0">
                <a:latin typeface="Calibri"/>
                <a:cs typeface="Calibri"/>
              </a:rPr>
              <a:t>k</a:t>
            </a:r>
            <a:r>
              <a:rPr lang="tr-TR" sz="3200" dirty="0">
                <a:latin typeface="Calibri"/>
                <a:cs typeface="Calibri"/>
              </a:rPr>
              <a:t>i</a:t>
            </a:r>
            <a:r>
              <a:rPr lang="tr-TR" sz="3200" spc="-40" dirty="0">
                <a:latin typeface="Calibri"/>
                <a:cs typeface="Calibri"/>
              </a:rPr>
              <a:t>y</a:t>
            </a:r>
            <a:r>
              <a:rPr lang="tr-TR" sz="3200" dirty="0">
                <a:latin typeface="Calibri"/>
                <a:cs typeface="Calibri"/>
              </a:rPr>
              <a:t>e Ulusal</a:t>
            </a:r>
            <a:r>
              <a:rPr lang="tr-TR" sz="3200" spc="5" dirty="0">
                <a:latin typeface="Calibri"/>
                <a:cs typeface="Calibri"/>
              </a:rPr>
              <a:t> </a:t>
            </a:r>
            <a:r>
              <a:rPr lang="tr-TR" sz="3200" dirty="0">
                <a:latin typeface="Calibri"/>
                <a:cs typeface="Calibri"/>
              </a:rPr>
              <a:t>Ajans</a:t>
            </a:r>
          </a:p>
          <a:p>
            <a:pPr>
              <a:lnSpc>
                <a:spcPts val="750"/>
              </a:lnSpc>
              <a:spcBef>
                <a:spcPts val="21"/>
              </a:spcBef>
              <a:buFont typeface="Calibri"/>
              <a:buChar char="•"/>
            </a:pPr>
            <a:endParaRPr lang="tr-TR" sz="750" dirty="0"/>
          </a:p>
          <a:p>
            <a:pPr marL="756285" lvl="1" indent="-287020">
              <a:lnSpc>
                <a:spcPct val="100000"/>
              </a:lnSpc>
              <a:buFont typeface="Calibri"/>
              <a:buChar char="–"/>
              <a:tabLst>
                <a:tab pos="756285" algn="l"/>
              </a:tabLst>
            </a:pPr>
            <a:r>
              <a:rPr lang="tr-TR" sz="3200" u="heavy" spc="-3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lang="tr-TR" sz="3200" u="heavy" spc="-5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tp</a:t>
            </a:r>
            <a:r>
              <a:rPr lang="tr-TR" sz="32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: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//w</a:t>
            </a:r>
            <a:r>
              <a:rPr lang="tr-TR" sz="3200" u="heavy" spc="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</a:t>
            </a:r>
            <a:r>
              <a:rPr lang="tr-TR" sz="3200" u="heavy" spc="-204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w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.ua</a:t>
            </a:r>
            <a:r>
              <a:rPr lang="tr-TR" sz="3200" u="heavy" spc="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lang="tr-TR" sz="3200" u="heavy" spc="-2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lang="tr-TR" sz="32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lang="tr-TR" sz="3200" u="heavy" spc="-26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v</a:t>
            </a:r>
            <a:r>
              <a:rPr lang="tr-TR" sz="3200" u="heavy" spc="-8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lang="tr-TR" sz="32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tr</a:t>
            </a:r>
            <a:endParaRPr lang="tr-TR" sz="3200" dirty="0">
              <a:latin typeface="Calibri"/>
              <a:cs typeface="Calibri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32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95350"/>
            <a:ext cx="90678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706389" y="908720"/>
            <a:ext cx="4025851" cy="504056"/>
          </a:xfrm>
          <a:solidFill>
            <a:schemeClr val="bg1">
              <a:lumMod val="95000"/>
            </a:schemeClr>
          </a:solidFill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tr-TR" sz="3200" b="1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Öğ</a:t>
            </a:r>
            <a:r>
              <a:rPr lang="tr-TR" sz="3200" b="1" spc="-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r</a:t>
            </a:r>
            <a:r>
              <a:rPr lang="tr-TR" sz="32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enci</a:t>
            </a:r>
            <a:r>
              <a:rPr lang="tr-TR" sz="3200" b="1" spc="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z="3200" b="1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Görüşme</a:t>
            </a:r>
            <a:r>
              <a:rPr lang="tr-TR" sz="3200" b="1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tr-TR" sz="32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Sa</a:t>
            </a:r>
            <a:r>
              <a:rPr lang="tr-TR" sz="3200" b="1" spc="-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a</a:t>
            </a:r>
            <a:r>
              <a:rPr lang="tr-TR" sz="32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tleri</a:t>
            </a:r>
            <a:r>
              <a:rPr lang="nn-NO" sz="32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/>
            </a:r>
            <a:br>
              <a:rPr lang="nn-NO" sz="32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</a:br>
            <a:endParaRPr lang="tr-TR" sz="32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1763688" y="2996952"/>
            <a:ext cx="5112385" cy="124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marL="56515">
              <a:lnSpc>
                <a:spcPct val="100000"/>
              </a:lnSpc>
            </a:pPr>
            <a:r>
              <a:rPr sz="3600" spc="-75" dirty="0" smtClean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600" spc="-55" dirty="0" smtClean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ar</a:t>
            </a:r>
            <a:r>
              <a:rPr sz="3600" spc="-40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esi,</a:t>
            </a:r>
            <a:r>
              <a:rPr sz="3600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Ça</a:t>
            </a:r>
            <a:r>
              <a:rPr sz="3600" spc="-5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şamb</a:t>
            </a:r>
            <a:r>
              <a:rPr sz="3600" spc="1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3600" spc="-2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Cuma</a:t>
            </a:r>
            <a:endParaRPr sz="360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6"/>
              </a:spcBef>
            </a:pPr>
            <a:endParaRPr sz="850" dirty="0">
              <a:solidFill>
                <a:srgbClr val="C00000"/>
              </a:solidFill>
            </a:endParaRPr>
          </a:p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C00000"/>
                </a:solidFill>
                <a:latin typeface="Calibri"/>
                <a:cs typeface="Calibri"/>
              </a:rPr>
              <a:t>10.0</a:t>
            </a:r>
            <a:r>
              <a:rPr sz="3600" spc="-5" dirty="0" smtClean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-12.00 </a:t>
            </a:r>
            <a:r>
              <a:rPr sz="3600" spc="-55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3600" spc="-2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600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13.3</a:t>
            </a:r>
            <a:r>
              <a:rPr sz="3600" spc="-5" dirty="0" smtClean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3600" spc="0" dirty="0" smtClean="0">
                <a:solidFill>
                  <a:srgbClr val="C00000"/>
                </a:solidFill>
                <a:latin typeface="Calibri"/>
                <a:cs typeface="Calibri"/>
              </a:rPr>
              <a:t>-15.30</a:t>
            </a:r>
            <a:endParaRPr sz="3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7373715" y="4869160"/>
            <a:ext cx="1453354" cy="1656184"/>
          </a:xfrm>
          <a:prstGeom prst="roundRect">
            <a:avLst/>
          </a:prstGeom>
          <a:noFill/>
          <a:ln w="76200">
            <a:solidFill>
              <a:srgbClr val="E11FD3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640" y="764704"/>
            <a:ext cx="7024744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spc="-20" dirty="0" smtClean="0">
                <a:latin typeface="Calibri"/>
                <a:cs typeface="Calibri"/>
              </a:rPr>
              <a:t> </a:t>
            </a:r>
            <a:r>
              <a:rPr lang="tr-TR" sz="3200" b="1" dirty="0" smtClean="0">
                <a:latin typeface="Calibri"/>
                <a:cs typeface="Calibri"/>
              </a:rPr>
              <a:t>İletişim Bilgileri</a:t>
            </a:r>
            <a:endParaRPr lang="tr-TR" sz="3200" dirty="0">
              <a:latin typeface="Calibri"/>
              <a:cs typeface="Calibri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115616" y="20608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tr-TR" sz="2000" b="1" i="1" dirty="0"/>
          </a:p>
          <a:p>
            <a:pPr fontAlgn="base"/>
            <a:endParaRPr lang="tr-TR" sz="2000" b="1" i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42" y="871636"/>
            <a:ext cx="648072" cy="650232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21591"/>
              </p:ext>
            </p:extLst>
          </p:nvPr>
        </p:nvGraphicFramePr>
        <p:xfrm>
          <a:off x="1042988" y="1916828"/>
          <a:ext cx="7129413" cy="3832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6152">
                  <a:extLst>
                    <a:ext uri="{9D8B030D-6E8A-4147-A177-3AD203B41FA5}">
                      <a16:colId xmlns:a16="http://schemas.microsoft.com/office/drawing/2014/main" val="3316920519"/>
                    </a:ext>
                  </a:extLst>
                </a:gridCol>
                <a:gridCol w="1539822">
                  <a:extLst>
                    <a:ext uri="{9D8B030D-6E8A-4147-A177-3AD203B41FA5}">
                      <a16:colId xmlns:a16="http://schemas.microsoft.com/office/drawing/2014/main" val="4232870756"/>
                    </a:ext>
                  </a:extLst>
                </a:gridCol>
                <a:gridCol w="1697963">
                  <a:extLst>
                    <a:ext uri="{9D8B030D-6E8A-4147-A177-3AD203B41FA5}">
                      <a16:colId xmlns:a16="http://schemas.microsoft.com/office/drawing/2014/main" val="1291779987"/>
                    </a:ext>
                  </a:extLst>
                </a:gridCol>
                <a:gridCol w="2125476">
                  <a:extLst>
                    <a:ext uri="{9D8B030D-6E8A-4147-A177-3AD203B41FA5}">
                      <a16:colId xmlns:a16="http://schemas.microsoft.com/office/drawing/2014/main" val="4206891886"/>
                    </a:ext>
                  </a:extLst>
                </a:gridCol>
              </a:tblGrid>
              <a:tr h="41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Erasmus Kurum Koordinatörü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Prof.Dr.Y.Yeşim ÖZER YÜRÜR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erasmus@istanbul.edu.tr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+90 212 440 00 00 / 11222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extLst>
                  <a:ext uri="{0D108BD9-81ED-4DB2-BD59-A6C34878D82A}">
                    <a16:rowId xmlns:a16="http://schemas.microsoft.com/office/drawing/2014/main" val="525884485"/>
                  </a:ext>
                </a:extLst>
              </a:tr>
              <a:tr h="280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Şef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Lale MERTTÜRK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lale.mertturk@istanbul.edu.tr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+90 212 440 00 00 / 10760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extLst>
                  <a:ext uri="{0D108BD9-81ED-4DB2-BD59-A6C34878D82A}">
                    <a16:rowId xmlns:a16="http://schemas.microsoft.com/office/drawing/2014/main" val="3123321197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Gelen Öğrenci  Gelen Personel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Öğretim Görevlisi Mustafa KAPLAN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mustafa.kaplan@istanbul.edu.tr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+90 212 440 00 00 / 10272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extLst>
                  <a:ext uri="{0D108BD9-81ED-4DB2-BD59-A6C34878D82A}">
                    <a16:rowId xmlns:a16="http://schemas.microsoft.com/office/drawing/2014/main" val="476516237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2018-2019 Giden Öğrenci Sorumlusu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Ali ÖZBEN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ali.ozben@istanbul.edu.tr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+90 212 440 00 00 / 12024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extLst>
                  <a:ext uri="{0D108BD9-81ED-4DB2-BD59-A6C34878D82A}">
                    <a16:rowId xmlns:a16="http://schemas.microsoft.com/office/drawing/2014/main" val="3573742349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2018-2019 Giden Öğrenci Sorumlusu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Seyit ŞENELDİK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s.seneldik@istanbul.edu.tr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+90 212 440 00 00 / 12032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extLst>
                  <a:ext uri="{0D108BD9-81ED-4DB2-BD59-A6C34878D82A}">
                    <a16:rowId xmlns:a16="http://schemas.microsoft.com/office/drawing/2014/main" val="2088455568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Staj/Giden Personel Hareketliliği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Zübeyde ŞAHİN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 dirty="0">
                          <a:effectLst/>
                        </a:rPr>
                        <a:t> zubeyde.sahin@istanbul.edu.tr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+90 212 440 00 00 / 10248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extLst>
                  <a:ext uri="{0D108BD9-81ED-4DB2-BD59-A6C34878D82A}">
                    <a16:rowId xmlns:a16="http://schemas.microsoft.com/office/drawing/2014/main" val="3116240340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2017-2018 Giden Öğrenci Sorumlusu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Engin DEĞİRMENCİ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engin.degirmenci@istanbul.edu.tr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+90 212 440 00 00 / 10761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extLst>
                  <a:ext uri="{0D108BD9-81ED-4DB2-BD59-A6C34878D82A}">
                    <a16:rowId xmlns:a16="http://schemas.microsoft.com/office/drawing/2014/main" val="2410540705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2017-2018 Giden Öğrenci Sorumlusu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İzzet EKİNCİ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izzet.ekici@istanbul.edu.tr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+90 212 440 00 00 / 10761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extLst>
                  <a:ext uri="{0D108BD9-81ED-4DB2-BD59-A6C34878D82A}">
                    <a16:rowId xmlns:a16="http://schemas.microsoft.com/office/drawing/2014/main" val="1914707144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İkili Anlaşmalar/KA107/AGH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Öğretim Görevlisi Gamze UŞAR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gamze.usar@istanbul.edu.tr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+90 212 440 00 00 / 12029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 anchor="ctr"/>
                </a:tc>
                <a:extLst>
                  <a:ext uri="{0D108BD9-81ED-4DB2-BD59-A6C34878D82A}">
                    <a16:rowId xmlns:a16="http://schemas.microsoft.com/office/drawing/2014/main" val="995195674"/>
                  </a:ext>
                </a:extLst>
              </a:tr>
              <a:tr h="264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65" marR="55165" marT="55165" marB="5516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7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689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500"/>
                        </a:spcAft>
                      </a:pPr>
                      <a:r>
                        <a:rPr lang="tr-TR" sz="7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6" marR="6896" marT="6896" marB="6896" anchor="ctr"/>
                </a:tc>
                <a:extLst>
                  <a:ext uri="{0D108BD9-81ED-4DB2-BD59-A6C34878D82A}">
                    <a16:rowId xmlns:a16="http://schemas.microsoft.com/office/drawing/2014/main" val="3654868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7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539552" y="2276872"/>
            <a:ext cx="8064896" cy="40324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9392"/>
            <a:ext cx="3456384" cy="66468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11152" y="4725144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He</a:t>
            </a:r>
            <a:r>
              <a:rPr lang="tr-TR" sz="2800" i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</a:t>
            </a:r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inize</a:t>
            </a:r>
            <a:r>
              <a:rPr lang="tr-TR" sz="2800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tr-T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başarılı bir</a:t>
            </a:r>
            <a:r>
              <a:rPr lang="tr-TR" sz="2800" i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tr-T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Eras</a:t>
            </a:r>
            <a:r>
              <a:rPr lang="tr-TR" sz="2800" i="1" spc="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tr-TR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us</a:t>
            </a:r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  <a:r>
              <a:rPr lang="tr-TR" sz="2800" i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r>
              <a:rPr lang="tr-TR" sz="2800" i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ö</a:t>
            </a:r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tr-TR" sz="2800" i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mi</a:t>
            </a:r>
            <a:r>
              <a:rPr lang="tr-TR" sz="2800" i="1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dileri</a:t>
            </a:r>
            <a:r>
              <a:rPr lang="tr-TR" sz="2800" i="1" spc="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z</a:t>
            </a:r>
            <a:r>
              <a:rPr lang="tr-TR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endParaRPr lang="tr-TR" dirty="0">
              <a:latin typeface="Calibri"/>
              <a:cs typeface="Calibri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03408" y="3933056"/>
            <a:ext cx="5739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3200" b="1" dirty="0">
                <a:latin typeface="Calibri"/>
                <a:cs typeface="Calibri"/>
              </a:rPr>
              <a:t>Teşekkür ederiz</a:t>
            </a:r>
            <a:endParaRPr lang="tr-TR" sz="3200" dirty="0">
              <a:latin typeface="Calibri"/>
              <a:cs typeface="Calibri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3468769" y="1281697"/>
            <a:ext cx="2008632" cy="2266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0" y="615141"/>
            <a:ext cx="1328683" cy="1333112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188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11560" y="476672"/>
            <a:ext cx="806489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678653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dirty="0" smtClean="0">
                <a:latin typeface="Comic Sans MS" panose="030F0702030302020204" pitchFamily="66" charset="0"/>
              </a:rPr>
              <a:t>Ulusal Ajans Nedir?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10606" y="2132856"/>
            <a:ext cx="7449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 smtClean="0">
              <a:latin typeface="Calibri"/>
              <a:cs typeface="Calibri"/>
            </a:endParaRPr>
          </a:p>
          <a:p>
            <a:endParaRPr 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3528392" cy="67853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99592" y="2043714"/>
            <a:ext cx="7344816" cy="42011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133350">
              <a:lnSpc>
                <a:spcPct val="150000"/>
              </a:lnSpc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Avrupa Birliği Eğitim ve Gençlik Programları Merkezi Başkanlığı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(Türk 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Ulusal Ajansı ), Türkiye’de AB Eğitim ve Gençlik Programlarının genel koordinasyonundan </a:t>
            </a:r>
            <a:r>
              <a:rPr lang="tr-TR" sz="23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sorumlu </a:t>
            </a:r>
            <a:r>
              <a:rPr lang="tr-TR" sz="23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ve yasayla </a:t>
            </a:r>
            <a:r>
              <a:rPr lang="tr-TR" sz="23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kurulmuş </a:t>
            </a:r>
            <a:r>
              <a:rPr lang="tr-TR" sz="23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Dışişleri Bakanlığı'nın bağlı kuruluşu olan </a:t>
            </a:r>
            <a:r>
              <a:rPr lang="tr-TR" sz="23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Avrupa Birliği Başkanlığına bağlı </a:t>
            </a:r>
            <a:r>
              <a:rPr lang="tr-TR" sz="23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bir devlet kurumudur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85701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29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1"/>
            <a:ext cx="7560840" cy="6048673"/>
          </a:xfrm>
        </p:spPr>
      </p:pic>
    </p:spTree>
    <p:extLst>
      <p:ext uri="{BB962C8B-B14F-4D97-AF65-F5344CB8AC3E}">
        <p14:creationId xmlns:p14="http://schemas.microsoft.com/office/powerpoint/2010/main" val="15791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13936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3528392" cy="678537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683568" y="11247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Önceki Organizasyon Yapısı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5076056" y="112474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Şimdiki  Organizasyon Yapısı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59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57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683568" y="476672"/>
            <a:ext cx="8036963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tr-TR" sz="3200" b="1" spc="-20" dirty="0" err="1" smtClean="0">
                <a:latin typeface="Comic Sans MS" panose="030F0702030302020204" pitchFamily="66" charset="0"/>
                <a:cs typeface="Calibri"/>
              </a:rPr>
              <a:t>E</a:t>
            </a:r>
            <a:r>
              <a:rPr lang="tr-TR" sz="3200" b="1" spc="-105" dirty="0" err="1" smtClean="0">
                <a:latin typeface="Comic Sans MS" panose="030F0702030302020204" pitchFamily="66" charset="0"/>
                <a:cs typeface="Calibri"/>
              </a:rPr>
              <a:t>r</a:t>
            </a:r>
            <a:r>
              <a:rPr lang="tr-TR" sz="3200" b="1" spc="-25" dirty="0" err="1" smtClean="0">
                <a:latin typeface="Comic Sans MS" panose="030F0702030302020204" pitchFamily="66" charset="0"/>
                <a:cs typeface="Calibri"/>
              </a:rPr>
              <a:t>asmus</a:t>
            </a:r>
            <a:r>
              <a:rPr lang="tr-TR" sz="3200" b="1" spc="-75" dirty="0" err="1" smtClean="0">
                <a:latin typeface="Comic Sans MS" panose="030F0702030302020204" pitchFamily="66" charset="0"/>
                <a:cs typeface="Calibri"/>
              </a:rPr>
              <a:t>’</a:t>
            </a:r>
            <a:r>
              <a:rPr lang="tr-TR" sz="3200" b="1" spc="-25" dirty="0" err="1" smtClean="0">
                <a:latin typeface="Comic Sans MS" panose="030F0702030302020204" pitchFamily="66" charset="0"/>
                <a:cs typeface="Calibri"/>
              </a:rPr>
              <a:t>un</a:t>
            </a:r>
            <a:r>
              <a:rPr lang="tr-TR" sz="3200" b="1" spc="35" dirty="0" smtClean="0">
                <a:latin typeface="Comic Sans MS" panose="030F0702030302020204" pitchFamily="66" charset="0"/>
                <a:cs typeface="Calibri"/>
              </a:rPr>
              <a:t> </a:t>
            </a:r>
            <a:r>
              <a:rPr lang="tr-TR" sz="3200" b="1" spc="-20" dirty="0">
                <a:latin typeface="Comic Sans MS" panose="030F0702030302020204" pitchFamily="66" charset="0"/>
                <a:cs typeface="Calibri"/>
              </a:rPr>
              <a:t>Amaçları</a:t>
            </a:r>
            <a:r>
              <a:rPr lang="tr-TR" sz="3200" b="1" spc="30" dirty="0">
                <a:latin typeface="Comic Sans MS" panose="030F0702030302020204" pitchFamily="66" charset="0"/>
                <a:cs typeface="Calibri"/>
              </a:rPr>
              <a:t> </a:t>
            </a:r>
            <a:r>
              <a:rPr lang="tr-TR" sz="3200" b="1" spc="-20" dirty="0">
                <a:latin typeface="Comic Sans MS" panose="030F0702030302020204" pitchFamily="66" charset="0"/>
                <a:cs typeface="Calibri"/>
              </a:rPr>
              <a:t>Nele</a:t>
            </a:r>
            <a:r>
              <a:rPr lang="tr-TR" sz="3200" b="1" spc="-65" dirty="0">
                <a:latin typeface="Comic Sans MS" panose="030F0702030302020204" pitchFamily="66" charset="0"/>
                <a:cs typeface="Calibri"/>
              </a:rPr>
              <a:t>r</a:t>
            </a:r>
            <a:r>
              <a:rPr lang="tr-TR" sz="3200" b="1" spc="-20" dirty="0">
                <a:latin typeface="Comic Sans MS" panose="030F0702030302020204" pitchFamily="66" charset="0"/>
                <a:cs typeface="Calibri"/>
              </a:rPr>
              <a:t>dir?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115616" y="2204864"/>
            <a:ext cx="71933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 fontAlgn="base"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Yüksek öğretimin kalitesini arttırmak ve</a:t>
            </a:r>
          </a:p>
          <a:p>
            <a:pPr lvl="1" fontAlgn="base"/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Avrupa boyutunu güçlendirmektir.</a:t>
            </a:r>
          </a:p>
          <a:p>
            <a:pPr indent="-342900" fontAlgn="base">
              <a:spcBef>
                <a:spcPts val="18"/>
              </a:spcBef>
              <a:buFont typeface="Wingdings" panose="05000000000000000000" pitchFamily="2" charset="2"/>
              <a:buChar char="q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lvl="1" indent="-342900" fontAlgn="base"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Üniversiteler ve ülkelerarası işbirliğini</a:t>
            </a:r>
          </a:p>
          <a:p>
            <a:pPr lvl="1" fontAlgn="base"/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özendirmek ve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desteklemek, Avrupa’da 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karşılıklı değişimi 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sağlamak.</a:t>
            </a: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spcBef>
                <a:spcPts val="18"/>
              </a:spcBef>
              <a:buFont typeface="Wingdings" panose="05000000000000000000" pitchFamily="2" charset="2"/>
              <a:buChar char="q"/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marR="12700" lvl="1" indent="-342900" fontAlgn="base"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Derecelerin akademik olarak tanınmasını sağlamak ve şeffaflığın gelişmesine katkıda bulunmak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3528392" cy="6785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02" y="980728"/>
            <a:ext cx="789457" cy="792088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68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551998" y="908720"/>
            <a:ext cx="8052450" cy="545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600" b="1" spc="-20" dirty="0" smtClean="0">
                <a:latin typeface="Calibri"/>
                <a:cs typeface="Calibri"/>
              </a:rPr>
              <a:t>Neden </a:t>
            </a:r>
            <a:r>
              <a:rPr lang="tr-TR" sz="3600" b="1" spc="-20" dirty="0" err="1" smtClean="0">
                <a:latin typeface="Calibri"/>
                <a:cs typeface="Calibri"/>
              </a:rPr>
              <a:t>Erasmus</a:t>
            </a:r>
            <a:r>
              <a:rPr lang="tr-TR" sz="3600" b="1" spc="-20" dirty="0" smtClean="0">
                <a:latin typeface="Calibri"/>
                <a:cs typeface="Calibri"/>
              </a:rPr>
              <a:t>?</a:t>
            </a:r>
            <a:endParaRPr lang="tr-TR" sz="3600" dirty="0">
              <a:latin typeface="Comic Sans MS" panose="030F0702030302020204" pitchFamily="66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5"/>
          <a:stretch/>
        </p:blipFill>
        <p:spPr>
          <a:xfrm>
            <a:off x="5635435" y="3212976"/>
            <a:ext cx="2459475" cy="132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ikdörtgen 7"/>
          <p:cNvSpPr/>
          <p:nvPr/>
        </p:nvSpPr>
        <p:spPr>
          <a:xfrm>
            <a:off x="912021" y="2420888"/>
            <a:ext cx="7193307" cy="346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Değişik kültürleri tanıma</a:t>
            </a: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Çok kültürlü ortamlarda ders alma ve izleme</a:t>
            </a: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Uluslararası arkadaşlar edinme</a:t>
            </a: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Sosyal boyutu geliştirme</a:t>
            </a: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Eğitim sonrası mesleki bağlantıları arttırma</a:t>
            </a: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Yabancı dili geliştirme</a:t>
            </a: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endParaRPr lang="tr-TR" sz="2400" b="1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ea typeface="+mj-ea"/>
              <a:cs typeface="+mj-cs"/>
            </a:endParaRPr>
          </a:p>
          <a:p>
            <a:pPr indent="-342900" fontAlgn="base">
              <a:lnSpc>
                <a:spcPct val="70000"/>
              </a:lnSpc>
              <a:buFont typeface="Wingdings" panose="05000000000000000000" pitchFamily="2" charset="2"/>
              <a:buChar char="q"/>
              <a:tabLst>
                <a:tab pos="354965" algn="l"/>
              </a:tabLst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Özgüveni artırma…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3528392" cy="67853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7928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94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3" b="51305"/>
          <a:stretch/>
        </p:blipFill>
        <p:spPr>
          <a:xfrm>
            <a:off x="611560" y="476672"/>
            <a:ext cx="782585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tr-TR" sz="3200" b="1" dirty="0" err="1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Erasmus</a:t>
            </a:r>
            <a:r>
              <a:rPr lang="tr-TR" sz="3200" b="1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+ </a:t>
            </a:r>
            <a:r>
              <a:rPr lang="tr-TR" sz="3200" b="1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Hangi </a:t>
            </a:r>
            <a:r>
              <a:rPr lang="tr-TR" sz="3200" b="1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Alanları Destekliyor?</a:t>
            </a:r>
            <a:br>
              <a:rPr lang="tr-TR" sz="3200" b="1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</a:b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2132856"/>
            <a:ext cx="77768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tr-TR" sz="2400" b="1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Erasmus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+ Programı kapsamında desteklenen faaliyetler temel olarak 3 Ana Eylem (AE, </a:t>
            </a:r>
            <a:r>
              <a:rPr lang="tr-TR" sz="2400" b="1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Key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Action, KA)  ve 2 Özel Eylem altında toplanıyor</a:t>
            </a: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:</a:t>
            </a:r>
          </a:p>
          <a:p>
            <a:pPr marL="800100" lvl="1" indent="-342900" algn="just" fontAlgn="base">
              <a:buFont typeface="Wingdings" panose="05000000000000000000" pitchFamily="2" charset="2"/>
              <a:buChar char="q"/>
            </a:pPr>
            <a:r>
              <a:rPr lang="tr-TR" sz="2400" b="1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 </a:t>
            </a:r>
            <a:r>
              <a:rPr lang="tr-TR" sz="2400" b="1" u="sng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Ana </a:t>
            </a:r>
            <a:r>
              <a:rPr lang="tr-TR" sz="2400" b="1" u="sng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Eylem </a:t>
            </a:r>
            <a:r>
              <a:rPr lang="tr-TR" sz="2400" b="1" u="sng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1</a:t>
            </a:r>
            <a:r>
              <a:rPr lang="tr-TR" sz="2400" b="1" u="sng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: Bireylerin Öğrenme Hareketliliği</a:t>
            </a:r>
          </a:p>
          <a:p>
            <a:pPr lvl="2" indent="-342900" fontAlgn="base">
              <a:buFont typeface="Wingdings" panose="05000000000000000000" pitchFamily="2" charset="2"/>
              <a:buChar char="q"/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Ana Eylem 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: Yenilik ve İyi Uygulamaların Değişimi için İşbirliği</a:t>
            </a:r>
          </a:p>
          <a:p>
            <a:pPr lvl="2" indent="-342900" fontAlgn="base">
              <a:buFont typeface="Wingdings" panose="05000000000000000000" pitchFamily="2" charset="2"/>
              <a:buChar char="q"/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Ana Eylem 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3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: Politika Reformuna Destek</a:t>
            </a:r>
          </a:p>
          <a:p>
            <a:pPr lvl="2" indent="-342900" fontAlgn="base">
              <a:buFont typeface="Wingdings" panose="05000000000000000000" pitchFamily="2" charset="2"/>
              <a:buChar char="q"/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Özel Eylem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1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: Jean </a:t>
            </a:r>
            <a:r>
              <a:rPr lang="tr-TR" sz="2400" b="1" dirty="0" err="1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Monnet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 Programı</a:t>
            </a:r>
          </a:p>
          <a:p>
            <a:pPr lvl="2" indent="-342900" fontAlgn="base">
              <a:buFont typeface="Wingdings" panose="05000000000000000000" pitchFamily="2" charset="2"/>
              <a:buChar char="q"/>
            </a:pP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Özel Eylem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rPr>
              <a:t>2</a:t>
            </a:r>
            <a:r>
              <a:rPr lang="tr-TR" sz="2400" b="1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+mj-ea"/>
                <a:cs typeface="+mj-cs"/>
              </a:rPr>
              <a:t>: Spor Destekleri</a:t>
            </a:r>
          </a:p>
          <a:p>
            <a:endParaRPr 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57849"/>
            <a:ext cx="3528392" cy="6785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43760"/>
            <a:ext cx="925818" cy="928904"/>
          </a:xfrm>
          <a:prstGeom prst="ellipse">
            <a:avLst/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884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tlik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Netlik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4574</TotalTime>
  <Words>1069</Words>
  <Application>Microsoft Office PowerPoint</Application>
  <PresentationFormat>Ekran Gösterisi (4:3)</PresentationFormat>
  <Paragraphs>243</Paragraphs>
  <Slides>34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Arial</vt:lpstr>
      <vt:lpstr>Calibri</vt:lpstr>
      <vt:lpstr>Century Gothic</vt:lpstr>
      <vt:lpstr>Comic Sans MS</vt:lpstr>
      <vt:lpstr>Courier New</vt:lpstr>
      <vt:lpstr>Times New Roman</vt:lpstr>
      <vt:lpstr>Trebuchet MS</vt:lpstr>
      <vt:lpstr>Wingdings</vt:lpstr>
      <vt:lpstr>Wingdings 2</vt:lpstr>
      <vt:lpstr>Austin</vt:lpstr>
      <vt:lpstr>Erasmus+Genel Bilgilendirme Toplantısı</vt:lpstr>
      <vt:lpstr>     Kimdir Erasmus ?</vt:lpstr>
      <vt:lpstr>      Erasmus Programı Nedir?</vt:lpstr>
      <vt:lpstr>Ulusal Ajans Nedir?</vt:lpstr>
      <vt:lpstr>PowerPoint Sunusu</vt:lpstr>
      <vt:lpstr>PowerPoint Sunusu</vt:lpstr>
      <vt:lpstr>Erasmus’un Amaçları Nelerdir?</vt:lpstr>
      <vt:lpstr>Neden Erasmus?</vt:lpstr>
      <vt:lpstr>Erasmus+ Hangi Alanları Destekliyor? </vt:lpstr>
      <vt:lpstr>       KA-1 Öğrenme Hareketliliği</vt:lpstr>
      <vt:lpstr>Hareketlilik: Öğrenim ve Staj Azami Süreler</vt:lpstr>
      <vt:lpstr>Erasmus+ Programında Faaliyet Süreleri</vt:lpstr>
      <vt:lpstr>Öğrenci Değişim Sayıları</vt:lpstr>
      <vt:lpstr>Öğrenci Değişim Sayıları</vt:lpstr>
      <vt:lpstr>Başvuru Koşulları</vt:lpstr>
      <vt:lpstr>Seçim Kriterleri</vt:lpstr>
      <vt:lpstr>Başvuru Modülü</vt:lpstr>
      <vt:lpstr>Başvuru Modülü</vt:lpstr>
      <vt:lpstr>Yabancı Dil Sınavı</vt:lpstr>
      <vt:lpstr>Yabancı Dil Sınavı</vt:lpstr>
      <vt:lpstr>Yabancı Dil Yeterliliği</vt:lpstr>
      <vt:lpstr>HiBELER</vt:lpstr>
      <vt:lpstr>HiBELER</vt:lpstr>
      <vt:lpstr>Hibe Hesaplanması ve Ödemesi</vt:lpstr>
      <vt:lpstr>Hibe Hesaplanması ve Ödemesi</vt:lpstr>
      <vt:lpstr> Hibe Ödemesi yapılmadığı, kesildiği yada iadesi istendiği durumlar.</vt:lpstr>
      <vt:lpstr>www.istanbul.edu.tr</vt:lpstr>
      <vt:lpstr>http://erasmus.istanbul.edu.tr</vt:lpstr>
      <vt:lpstr> Başvuru Süreci</vt:lpstr>
      <vt:lpstr>Erasmus Etkinlikleri</vt:lpstr>
      <vt:lpstr> Ziyaret edilmesi gereken sayfalar </vt:lpstr>
      <vt:lpstr>Öğrenci Görüşme Saatleri </vt:lpstr>
      <vt:lpstr> İletişim Bilgileri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engin</dc:creator>
  <cp:lastModifiedBy>User</cp:lastModifiedBy>
  <cp:revision>225</cp:revision>
  <cp:lastPrinted>2019-02-04T07:40:32Z</cp:lastPrinted>
  <dcterms:created xsi:type="dcterms:W3CDTF">2017-01-06T17:26:55Z</dcterms:created>
  <dcterms:modified xsi:type="dcterms:W3CDTF">2019-02-19T07:26:32Z</dcterms:modified>
</cp:coreProperties>
</file>