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5"/>
  </p:sldMasterIdLst>
  <p:notesMasterIdLst>
    <p:notesMasterId r:id="rId57"/>
  </p:notesMasterIdLst>
  <p:handoutMasterIdLst>
    <p:handoutMasterId r:id="rId58"/>
  </p:handoutMasterIdLst>
  <p:sldIdLst>
    <p:sldId id="256" r:id="rId6"/>
    <p:sldId id="318" r:id="rId7"/>
    <p:sldId id="459" r:id="rId8"/>
    <p:sldId id="470" r:id="rId9"/>
    <p:sldId id="485" r:id="rId10"/>
    <p:sldId id="486" r:id="rId11"/>
    <p:sldId id="487" r:id="rId12"/>
    <p:sldId id="488" r:id="rId13"/>
    <p:sldId id="458" r:id="rId14"/>
    <p:sldId id="460" r:id="rId15"/>
    <p:sldId id="461" r:id="rId16"/>
    <p:sldId id="471" r:id="rId17"/>
    <p:sldId id="462" r:id="rId18"/>
    <p:sldId id="468" r:id="rId19"/>
    <p:sldId id="463" r:id="rId20"/>
    <p:sldId id="464" r:id="rId21"/>
    <p:sldId id="465" r:id="rId22"/>
    <p:sldId id="466" r:id="rId23"/>
    <p:sldId id="500" r:id="rId24"/>
    <p:sldId id="501" r:id="rId25"/>
    <p:sldId id="502" r:id="rId26"/>
    <p:sldId id="503" r:id="rId27"/>
    <p:sldId id="504" r:id="rId28"/>
    <p:sldId id="473" r:id="rId29"/>
    <p:sldId id="467" r:id="rId30"/>
    <p:sldId id="469" r:id="rId31"/>
    <p:sldId id="472" r:id="rId32"/>
    <p:sldId id="475" r:id="rId33"/>
    <p:sldId id="476" r:id="rId34"/>
    <p:sldId id="477" r:id="rId35"/>
    <p:sldId id="478" r:id="rId36"/>
    <p:sldId id="479" r:id="rId37"/>
    <p:sldId id="480" r:id="rId38"/>
    <p:sldId id="481" r:id="rId39"/>
    <p:sldId id="482" r:id="rId40"/>
    <p:sldId id="483" r:id="rId41"/>
    <p:sldId id="484" r:id="rId42"/>
    <p:sldId id="474" r:id="rId43"/>
    <p:sldId id="489" r:id="rId44"/>
    <p:sldId id="490" r:id="rId45"/>
    <p:sldId id="491" r:id="rId46"/>
    <p:sldId id="499" r:id="rId47"/>
    <p:sldId id="492" r:id="rId48"/>
    <p:sldId id="493" r:id="rId49"/>
    <p:sldId id="494" r:id="rId50"/>
    <p:sldId id="495" r:id="rId51"/>
    <p:sldId id="496" r:id="rId52"/>
    <p:sldId id="497" r:id="rId53"/>
    <p:sldId id="498" r:id="rId54"/>
    <p:sldId id="457" r:id="rId55"/>
    <p:sldId id="263" r:id="rId5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3"/>
    <a:srgbClr val="E7FFFF"/>
    <a:srgbClr val="435E23"/>
    <a:srgbClr val="9DAC8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63" d="100"/>
          <a:sy n="63" d="100"/>
        </p:scale>
        <p:origin x="1332" y="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9262"/>
    </p:cViewPr>
  </p:sorterViewPr>
  <p:notesViewPr>
    <p:cSldViewPr snapToGrid="0" showGuides="1">
      <p:cViewPr varScale="1">
        <p:scale>
          <a:sx n="55" d="100"/>
          <a:sy n="55" d="100"/>
        </p:scale>
        <p:origin x="279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849AE6-9530-4382-B69B-98B315541137}" type="datetimeFigureOut">
              <a:rPr lang="tr-TR" smtClean="0"/>
              <a:pPr/>
              <a:t>11.9.2018</a:t>
            </a:fld>
            <a:endParaRPr lang="tr-TR"/>
          </a:p>
        </p:txBody>
      </p:sp>
      <p:sp>
        <p:nvSpPr>
          <p:cNvPr id="6" name="Footer Placeholder 5"/>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041A24-48A3-442B-B757-5CE62D58407D}" type="slidenum">
              <a:rPr lang="tr-TR" smtClean="0"/>
              <a:pPr/>
              <a:t>‹#›</a:t>
            </a:fld>
            <a:endParaRPr lang="tr-TR"/>
          </a:p>
        </p:txBody>
      </p:sp>
    </p:spTree>
    <p:extLst>
      <p:ext uri="{BB962C8B-B14F-4D97-AF65-F5344CB8AC3E}">
        <p14:creationId xmlns:p14="http://schemas.microsoft.com/office/powerpoint/2010/main" val="1547175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E3326-967D-4615-B237-2FBC87BBACE6}" type="datetimeFigureOut">
              <a:rPr lang="tr-TR" smtClean="0"/>
              <a:pPr/>
              <a:t>11.9.2018</a:t>
            </a:fld>
            <a:endParaRPr lang="tr-T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4C7D42-81FA-4105-AFFB-890702A6AE42}" type="slidenum">
              <a:rPr lang="tr-TR" smtClean="0"/>
              <a:pPr/>
              <a:t>‹#›</a:t>
            </a:fld>
            <a:endParaRPr lang="tr-TR"/>
          </a:p>
        </p:txBody>
      </p:sp>
    </p:spTree>
    <p:extLst>
      <p:ext uri="{BB962C8B-B14F-4D97-AF65-F5344CB8AC3E}">
        <p14:creationId xmlns:p14="http://schemas.microsoft.com/office/powerpoint/2010/main" val="2070361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Kapak">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Box 4"/>
          <p:cNvSpPr txBox="1">
            <a:spLocks/>
          </p:cNvSpPr>
          <p:nvPr userDrawn="1"/>
        </p:nvSpPr>
        <p:spPr>
          <a:xfrm>
            <a:off x="502386" y="2501029"/>
            <a:ext cx="8146333" cy="400110"/>
          </a:xfrm>
          <a:prstGeom prst="rect">
            <a:avLst/>
          </a:prstGeom>
          <a:noFill/>
        </p:spPr>
        <p:txBody>
          <a:bodyPr wrap="none" rtlCol="0">
            <a:normAutofit/>
          </a:bodyPr>
          <a:lstStyle/>
          <a:p>
            <a:pPr algn="ctr"/>
            <a:r>
              <a:rPr lang="tr-TR" sz="2000" b="1" dirty="0" smtClean="0">
                <a:solidFill>
                  <a:srgbClr val="425E23"/>
                </a:solidFill>
                <a:latin typeface="Arial" panose="020B0604020202020204" pitchFamily="34" charset="0"/>
                <a:cs typeface="Arial" panose="020B0604020202020204" pitchFamily="34" charset="0"/>
              </a:rPr>
              <a:t>İSTANBUL ÜNİVERSİTES</a:t>
            </a:r>
            <a:r>
              <a:rPr lang="en-US" sz="2000" b="1" dirty="0" smtClean="0">
                <a:solidFill>
                  <a:srgbClr val="425E23"/>
                </a:solidFill>
                <a:latin typeface="Arial" panose="020B0604020202020204" pitchFamily="34" charset="0"/>
                <a:cs typeface="Arial" panose="020B0604020202020204" pitchFamily="34" charset="0"/>
              </a:rPr>
              <a:t>İ</a:t>
            </a:r>
            <a:endParaRPr lang="en-US" sz="2000" b="1" dirty="0">
              <a:solidFill>
                <a:srgbClr val="425E23"/>
              </a:solidFill>
              <a:latin typeface="Arial" panose="020B0604020202020204" pitchFamily="34" charset="0"/>
              <a:cs typeface="Arial" panose="020B0604020202020204" pitchFamily="34" charset="0"/>
            </a:endParaRPr>
          </a:p>
        </p:txBody>
      </p:sp>
      <p:sp>
        <p:nvSpPr>
          <p:cNvPr id="11" name="Text Placeholder 10"/>
          <p:cNvSpPr>
            <a:spLocks noGrp="1"/>
          </p:cNvSpPr>
          <p:nvPr>
            <p:ph type="body" sz="quarter" idx="13" hasCustomPrompt="1"/>
          </p:nvPr>
        </p:nvSpPr>
        <p:spPr>
          <a:xfrm>
            <a:off x="614189" y="3030713"/>
            <a:ext cx="7958376" cy="676275"/>
          </a:xfrm>
        </p:spPr>
        <p:txBody>
          <a:bodyPr>
            <a:normAutofit/>
          </a:bodyPr>
          <a:lstStyle>
            <a:lvl1pPr algn="ctr">
              <a:buFontTx/>
              <a:buNone/>
              <a:defRPr lang="tr-TR" sz="2200" b="1" i="0" kern="1200" cap="all" baseline="0" dirty="0">
                <a:solidFill>
                  <a:srgbClr val="425E23"/>
                </a:solidFill>
                <a:latin typeface="Arial" panose="020B0604020202020204" pitchFamily="34" charset="0"/>
                <a:ea typeface="+mn-ea"/>
                <a:cs typeface="Arial" panose="020B0604020202020204" pitchFamily="34" charset="0"/>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EĞİTİM</a:t>
            </a:r>
            <a:r>
              <a:rPr lang="tr-TR" dirty="0" smtClean="0"/>
              <a:t> ADI</a:t>
            </a:r>
            <a:endParaRPr lang="tr-TR" dirty="0"/>
          </a:p>
        </p:txBody>
      </p:sp>
      <p:sp>
        <p:nvSpPr>
          <p:cNvPr id="13" name="Text Placeholder 12"/>
          <p:cNvSpPr>
            <a:spLocks noGrp="1"/>
          </p:cNvSpPr>
          <p:nvPr>
            <p:ph type="body" sz="quarter" idx="14" hasCustomPrompt="1"/>
          </p:nvPr>
        </p:nvSpPr>
        <p:spPr>
          <a:xfrm>
            <a:off x="614188" y="3748246"/>
            <a:ext cx="7959600" cy="638175"/>
          </a:xfrm>
          <a:ln>
            <a:noFill/>
          </a:ln>
        </p:spPr>
        <p:txBody>
          <a:bodyPr vert="horz" lIns="91440" tIns="45720" rIns="91440" bIns="45720" rtlCol="0" anchor="ctr">
            <a:normAutofit/>
          </a:bodyPr>
          <a:lstStyle>
            <a:lvl1pPr>
              <a:defRPr lang="tr-TR" sz="2100" cap="all" baseline="0" dirty="0">
                <a:ln>
                  <a:noFill/>
                </a:ln>
                <a:solidFill>
                  <a:srgbClr val="425E23"/>
                </a:solidFill>
                <a:latin typeface="Arial" panose="020B0604020202020204" pitchFamily="34" charset="0"/>
                <a:cs typeface="Arial" panose="020B0604020202020204" pitchFamily="34" charset="0"/>
              </a:defRPr>
            </a:lvl1pPr>
          </a:lstStyle>
          <a:p>
            <a:pPr marR="0" lvl="0" fontAlgn="auto">
              <a:spcAft>
                <a:spcPts val="0"/>
              </a:spcAft>
              <a:buClrTx/>
              <a:buSzTx/>
              <a:tabLst/>
            </a:pPr>
            <a:r>
              <a:rPr lang="en-US" dirty="0" smtClean="0"/>
              <a:t>KONU</a:t>
            </a:r>
            <a:endParaRPr lang="tr-TR" dirty="0"/>
          </a:p>
        </p:txBody>
      </p:sp>
      <p:sp>
        <p:nvSpPr>
          <p:cNvPr id="14" name="Text Placeholder 12"/>
          <p:cNvSpPr>
            <a:spLocks noGrp="1"/>
          </p:cNvSpPr>
          <p:nvPr>
            <p:ph type="body" sz="quarter" idx="15" hasCustomPrompt="1"/>
          </p:nvPr>
        </p:nvSpPr>
        <p:spPr>
          <a:xfrm>
            <a:off x="614188" y="4423999"/>
            <a:ext cx="7959600" cy="638175"/>
          </a:xfrm>
        </p:spPr>
        <p:txBody>
          <a:bodyPr vert="horz" lIns="91440" tIns="45720" rIns="91440" bIns="45720" rtlCol="0" anchor="ctr">
            <a:normAutofit/>
          </a:bodyPr>
          <a:lstStyle>
            <a:lvl1pPr>
              <a:defRPr lang="tr-TR" sz="2100" cap="all" baseline="0" dirty="0">
                <a:solidFill>
                  <a:srgbClr val="425E23"/>
                </a:solidFill>
                <a:latin typeface="Arial" panose="020B0604020202020204" pitchFamily="34" charset="0"/>
                <a:cs typeface="Arial" panose="020B0604020202020204" pitchFamily="34" charset="0"/>
              </a:defRPr>
            </a:lvl1pPr>
          </a:lstStyle>
          <a:p>
            <a:pPr marR="0" lvl="0" fontAlgn="auto">
              <a:spcAft>
                <a:spcPts val="0"/>
              </a:spcAft>
              <a:buClrTx/>
              <a:buSzTx/>
              <a:tabLst/>
            </a:pPr>
            <a:r>
              <a:rPr lang="en-US" dirty="0" smtClean="0"/>
              <a:t>HAZIRLAYAN </a:t>
            </a:r>
            <a:r>
              <a:rPr lang="tr-TR" dirty="0" smtClean="0"/>
              <a:t>adı-soyadı</a:t>
            </a:r>
            <a:endParaRPr lang="tr-TR" dirty="0"/>
          </a:p>
        </p:txBody>
      </p:sp>
      <p:sp>
        <p:nvSpPr>
          <p:cNvPr id="2" name="Rectangle 1"/>
          <p:cNvSpPr/>
          <p:nvPr userDrawn="1"/>
        </p:nvSpPr>
        <p:spPr>
          <a:xfrm>
            <a:off x="112734" y="137786"/>
            <a:ext cx="1640910" cy="141544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Tree>
    <p:extLst>
      <p:ext uri="{BB962C8B-B14F-4D97-AF65-F5344CB8AC3E}">
        <p14:creationId xmlns:p14="http://schemas.microsoft.com/office/powerpoint/2010/main" val="8201909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İçindekiler">
    <p:spTree>
      <p:nvGrpSpPr>
        <p:cNvPr id="1" name=""/>
        <p:cNvGrpSpPr/>
        <p:nvPr/>
      </p:nvGrpSpPr>
      <p:grpSpPr>
        <a:xfrm>
          <a:off x="0" y="0"/>
          <a:ext cx="0" cy="0"/>
          <a:chOff x="0" y="0"/>
          <a:chExt cx="0" cy="0"/>
        </a:xfrm>
      </p:grpSpPr>
      <p:sp>
        <p:nvSpPr>
          <p:cNvPr id="10"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7"/>
          <p:cNvSpPr/>
          <p:nvPr userDrawn="1"/>
        </p:nvSpPr>
        <p:spPr>
          <a:xfrm>
            <a:off x="0" y="1579847"/>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Unvan 15"/>
          <p:cNvSpPr>
            <a:spLocks noGrp="1"/>
          </p:cNvSpPr>
          <p:nvPr>
            <p:ph type="title" hasCustomPrompt="1"/>
          </p:nvPr>
        </p:nvSpPr>
        <p:spPr>
          <a:xfrm>
            <a:off x="389118" y="946945"/>
            <a:ext cx="7626002" cy="584775"/>
          </a:xfrm>
        </p:spPr>
        <p:txBody>
          <a:bodyPr wrap="square" anchor="b">
            <a:spAutoFit/>
          </a:bodyPr>
          <a:lstStyle>
            <a:lvl1pPr>
              <a:lnSpc>
                <a:spcPct val="100000"/>
              </a:lnSpc>
              <a:defRPr sz="3200">
                <a:solidFill>
                  <a:srgbClr val="435E23"/>
                </a:solidFill>
                <a:latin typeface="Arial" panose="020B0604020202020204" pitchFamily="34" charset="0"/>
                <a:cs typeface="Arial" panose="020B0604020202020204" pitchFamily="34" charset="0"/>
              </a:defRPr>
            </a:lvl1pPr>
          </a:lstStyle>
          <a:p>
            <a:r>
              <a:rPr lang="en-US" dirty="0" err="1" smtClean="0"/>
              <a:t>İçindekiler</a:t>
            </a:r>
            <a:endParaRPr lang="tr-TR" dirty="0"/>
          </a:p>
        </p:txBody>
      </p:sp>
      <p:sp>
        <p:nvSpPr>
          <p:cNvPr id="12" name="Content Placeholder 2"/>
          <p:cNvSpPr>
            <a:spLocks noGrp="1"/>
          </p:cNvSpPr>
          <p:nvPr>
            <p:ph sz="quarter" idx="10" hasCustomPrompt="1"/>
          </p:nvPr>
        </p:nvSpPr>
        <p:spPr>
          <a:xfrm>
            <a:off x="174691" y="1795382"/>
            <a:ext cx="8826434" cy="4513343"/>
          </a:xfrm>
        </p:spPr>
        <p:txBody>
          <a:bodyPr vert="horz" wrap="square" lIns="91440" tIns="45720" rIns="91440" bIns="45720" rtlCol="0" anchor="t" anchorCtr="0">
            <a:normAutofit/>
          </a:bodyPr>
          <a:lstStyle>
            <a:lvl1pPr algn="l">
              <a:buFont typeface="Arial" panose="020B0604020202020204" pitchFamily="34" charset="0"/>
              <a:buChar char="•"/>
              <a:defRPr lang="tr-TR" sz="2200" baseline="0" dirty="0">
                <a:solidFill>
                  <a:schemeClr val="tx1">
                    <a:lumMod val="65000"/>
                    <a:lumOff val="35000"/>
                  </a:schemeClr>
                </a:solidFill>
                <a:latin typeface="Arial" panose="020B0604020202020204" pitchFamily="34" charset="0"/>
                <a:cs typeface="Arial" panose="020B0604020202020204" pitchFamily="34" charset="0"/>
              </a:defRPr>
            </a:lvl1pPr>
          </a:lstStyle>
          <a:p>
            <a:pPr marL="342900" lvl="0" indent="-342900" algn="l">
              <a:lnSpc>
                <a:spcPct val="120000"/>
              </a:lnSpc>
            </a:pPr>
            <a:r>
              <a:rPr lang="tr-TR" dirty="0" smtClean="0"/>
              <a:t>Konu başlığı</a:t>
            </a:r>
          </a:p>
          <a:p>
            <a:pPr marL="342900" lvl="0" indent="-342900" algn="l">
              <a:lnSpc>
                <a:spcPct val="120000"/>
              </a:lnSpc>
            </a:pPr>
            <a:r>
              <a:rPr lang="tr-TR" dirty="0" smtClean="0"/>
              <a:t>Konu başlığı</a:t>
            </a:r>
          </a:p>
          <a:p>
            <a:pPr marL="342900" lvl="0" indent="-342900" algn="l">
              <a:lnSpc>
                <a:spcPct val="120000"/>
              </a:lnSpc>
            </a:pPr>
            <a:r>
              <a:rPr lang="tr-TR" dirty="0" smtClean="0"/>
              <a:t>Konu başlığı</a:t>
            </a:r>
          </a:p>
          <a:p>
            <a:pPr marL="342900" lvl="0" indent="-342900" algn="l">
              <a:lnSpc>
                <a:spcPct val="120000"/>
              </a:lnSpc>
            </a:pPr>
            <a:r>
              <a:rPr lang="tr-TR" dirty="0" smtClean="0"/>
              <a:t>Konu başlığı</a:t>
            </a:r>
          </a:p>
          <a:p>
            <a:pPr marL="342900" lvl="0" indent="-342900" algn="l">
              <a:lnSpc>
                <a:spcPct val="120000"/>
              </a:lnSpc>
            </a:pPr>
            <a:endParaRPr lang="tr-TR" dirty="0"/>
          </a:p>
        </p:txBody>
      </p:sp>
      <p:sp>
        <p:nvSpPr>
          <p:cNvPr id="14" name="Slide Number Placeholder 6"/>
          <p:cNvSpPr>
            <a:spLocks noGrp="1"/>
          </p:cNvSpPr>
          <p:nvPr>
            <p:ph type="sldNum" sz="quarter" idx="13"/>
          </p:nvPr>
        </p:nvSpPr>
        <p:spPr>
          <a:xfrm>
            <a:off x="8442542" y="6356351"/>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cxnSp>
        <p:nvCxnSpPr>
          <p:cNvPr id="8" name="Straight Connector 7"/>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pic>
        <p:nvPicPr>
          <p:cNvPr id="15" name="Picture 14"/>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6982" y="84854"/>
            <a:ext cx="940057" cy="940057"/>
          </a:xfrm>
          <a:prstGeom prst="rect">
            <a:avLst/>
          </a:prstGeom>
        </p:spPr>
      </p:pic>
    </p:spTree>
    <p:extLst>
      <p:ext uri="{BB962C8B-B14F-4D97-AF65-F5344CB8AC3E}">
        <p14:creationId xmlns:p14="http://schemas.microsoft.com/office/powerpoint/2010/main" val="210298361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0" userDrawn="1">
          <p15:clr>
            <a:srgbClr val="FBAE40"/>
          </p15:clr>
        </p15:guide>
        <p15:guide id="2" pos="567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Başlik+Metin">
    <p:spTree>
      <p:nvGrpSpPr>
        <p:cNvPr id="1" name=""/>
        <p:cNvGrpSpPr/>
        <p:nvPr/>
      </p:nvGrpSpPr>
      <p:grpSpPr>
        <a:xfrm>
          <a:off x="0" y="0"/>
          <a:ext cx="0" cy="0"/>
          <a:chOff x="0" y="0"/>
          <a:chExt cx="0" cy="0"/>
        </a:xfrm>
      </p:grpSpPr>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6"/>
          <p:cNvSpPr>
            <a:spLocks noGrp="1"/>
          </p:cNvSpPr>
          <p:nvPr>
            <p:ph type="sldNum" sz="quarter" idx="13"/>
          </p:nvPr>
        </p:nvSpPr>
        <p:spPr>
          <a:xfrm>
            <a:off x="8442542" y="6356351"/>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10" name="Text Placeholder 2"/>
          <p:cNvSpPr>
            <a:spLocks noGrp="1"/>
          </p:cNvSpPr>
          <p:nvPr>
            <p:ph type="body" sz="quarter" idx="14" hasCustomPrompt="1"/>
          </p:nvPr>
        </p:nvSpPr>
        <p:spPr>
          <a:xfrm>
            <a:off x="180000" y="1136469"/>
            <a:ext cx="8805998" cy="5172257"/>
          </a:xfrm>
        </p:spPr>
        <p:txBody>
          <a:bodyPr vert="horz" lIns="91440" tIns="45720" rIns="91440" bIns="45720" rtlCol="0" anchor="t">
            <a:normAutofit/>
          </a:bodyPr>
          <a:lstStyle>
            <a:lvl1pPr marL="0" marR="0" indent="0" algn="l" defTabSz="914400" rtl="0" eaLnBrk="1" fontAlgn="auto" latinLnBrk="0" hangingPunct="1">
              <a:lnSpc>
                <a:spcPct val="100000"/>
              </a:lnSpc>
              <a:spcBef>
                <a:spcPts val="1000"/>
              </a:spcBef>
              <a:spcAft>
                <a:spcPts val="0"/>
              </a:spcAft>
              <a:buClrTx/>
              <a:buSzTx/>
              <a:buFontTx/>
              <a:buNone/>
              <a:tabLst/>
              <a:defRPr lang="tr-TR" sz="2200" baseline="0">
                <a:solidFill>
                  <a:schemeClr val="tx1">
                    <a:lumMod val="65000"/>
                    <a:lumOff val="3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1000"/>
              </a:spcBef>
              <a:spcAft>
                <a:spcPts val="0"/>
              </a:spcAft>
              <a:buClrTx/>
              <a:buSzTx/>
              <a:buFontTx/>
              <a:buNone/>
              <a:tabLst/>
              <a:defRPr/>
            </a:pPr>
            <a:r>
              <a:rPr lang="tr-TR" dirty="0" smtClean="0"/>
              <a:t>İçeriğiniz için bu alanı kullanabilirsiniz.</a:t>
            </a:r>
          </a:p>
          <a:p>
            <a:pPr marL="0" marR="0" lvl="0" indent="0" algn="l" defTabSz="914400" rtl="0" eaLnBrk="1" fontAlgn="auto" latinLnBrk="0" hangingPunct="1">
              <a:lnSpc>
                <a:spcPct val="150000"/>
              </a:lnSpc>
              <a:spcBef>
                <a:spcPts val="1000"/>
              </a:spcBef>
              <a:spcAft>
                <a:spcPts val="0"/>
              </a:spcAft>
              <a:buClrTx/>
              <a:buSzTx/>
              <a:buFontTx/>
              <a:buNone/>
              <a:tabLst/>
              <a:defRPr/>
            </a:pPr>
            <a:endParaRPr lang="tr-TR" dirty="0" smtClean="0"/>
          </a:p>
        </p:txBody>
      </p:sp>
      <p:sp>
        <p:nvSpPr>
          <p:cNvPr id="5" name="Text Placeholder 4"/>
          <p:cNvSpPr>
            <a:spLocks noGrp="1" noChangeAspect="1"/>
          </p:cNvSpPr>
          <p:nvPr>
            <p:ph type="body" sz="quarter" idx="15" hasCustomPrompt="1"/>
          </p:nvPr>
        </p:nvSpPr>
        <p:spPr>
          <a:xfrm>
            <a:off x="179999" y="496800"/>
            <a:ext cx="7675200" cy="583200"/>
          </a:xfrm>
        </p:spPr>
        <p:txBody>
          <a:bodyPr anchor="b" anchorCtr="0">
            <a:spAutoFit/>
          </a:bodyPr>
          <a:lstStyle>
            <a:lvl1pPr algn="l">
              <a:lnSpc>
                <a:spcPct val="100000"/>
              </a:lnSpc>
              <a:defRPr sz="32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9" name="Straight Connector 8"/>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1" name="Straight Connector 10"/>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pic>
        <p:nvPicPr>
          <p:cNvPr id="15" name="Picture 14"/>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6982" y="84854"/>
            <a:ext cx="940057" cy="940057"/>
          </a:xfrm>
          <a:prstGeom prst="rect">
            <a:avLst/>
          </a:prstGeom>
        </p:spPr>
      </p:pic>
    </p:spTree>
    <p:extLst>
      <p:ext uri="{BB962C8B-B14F-4D97-AF65-F5344CB8AC3E}">
        <p14:creationId xmlns:p14="http://schemas.microsoft.com/office/powerpoint/2010/main" val="1778277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5670">
          <p15:clr>
            <a:srgbClr val="FBAE40"/>
          </p15:clr>
        </p15:guide>
        <p15:guide id="4" pos="9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aşlık+Alt Başlık+Metin">
    <p:spTree>
      <p:nvGrpSpPr>
        <p:cNvPr id="1" name=""/>
        <p:cNvGrpSpPr/>
        <p:nvPr/>
      </p:nvGrpSpPr>
      <p:grpSpPr>
        <a:xfrm>
          <a:off x="0" y="0"/>
          <a:ext cx="0" cy="0"/>
          <a:chOff x="0" y="0"/>
          <a:chExt cx="0" cy="0"/>
        </a:xfrm>
      </p:grpSpPr>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sz="quarter" idx="14" hasCustomPrompt="1"/>
          </p:nvPr>
        </p:nvSpPr>
        <p:spPr>
          <a:xfrm>
            <a:off x="180000" y="1701400"/>
            <a:ext cx="8805998" cy="4607325"/>
          </a:xfrm>
        </p:spPr>
        <p:txBody>
          <a:bodyPr vert="horz" lIns="91440" tIns="45720" rIns="91440" bIns="45720" rtlCol="0" anchor="t">
            <a:normAutofit/>
          </a:bodyPr>
          <a:lstStyle>
            <a:lvl1pPr marL="0" marR="0" indent="0" algn="l" defTabSz="914400" rtl="0" eaLnBrk="1" fontAlgn="auto" latinLnBrk="0" hangingPunct="1">
              <a:lnSpc>
                <a:spcPct val="100000"/>
              </a:lnSpc>
              <a:spcBef>
                <a:spcPts val="1000"/>
              </a:spcBef>
              <a:spcAft>
                <a:spcPts val="0"/>
              </a:spcAft>
              <a:buClrTx/>
              <a:buSzTx/>
              <a:buFontTx/>
              <a:buNone/>
              <a:tabLst/>
              <a:defRPr lang="tr-TR" sz="2200" baseline="0" dirty="0">
                <a:solidFill>
                  <a:schemeClr val="tx1">
                    <a:lumMod val="65000"/>
                    <a:lumOff val="3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1000"/>
              </a:spcBef>
              <a:spcAft>
                <a:spcPts val="0"/>
              </a:spcAft>
              <a:buClrTx/>
              <a:buSzTx/>
              <a:buFontTx/>
              <a:buNone/>
              <a:tabLst/>
              <a:defRPr/>
            </a:pPr>
            <a:r>
              <a:rPr lang="tr-TR" dirty="0" smtClean="0"/>
              <a:t>İçeriğiniz için bu alanı kullanabilirsiniz.</a:t>
            </a:r>
          </a:p>
        </p:txBody>
      </p:sp>
      <p:sp>
        <p:nvSpPr>
          <p:cNvPr id="9" name="Slide Number Placeholder 6"/>
          <p:cNvSpPr>
            <a:spLocks noGrp="1"/>
          </p:cNvSpPr>
          <p:nvPr>
            <p:ph type="sldNum" sz="quarter" idx="13"/>
          </p:nvPr>
        </p:nvSpPr>
        <p:spPr>
          <a:xfrm>
            <a:off x="8442542" y="6395540"/>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10" name="Title 1"/>
          <p:cNvSpPr>
            <a:spLocks noGrp="1" noChangeAspect="1"/>
          </p:cNvSpPr>
          <p:nvPr>
            <p:ph type="title" hasCustomPrompt="1"/>
          </p:nvPr>
        </p:nvSpPr>
        <p:spPr>
          <a:xfrm>
            <a:off x="180000" y="1090800"/>
            <a:ext cx="7674664" cy="526642"/>
          </a:xfrm>
        </p:spPr>
        <p:txBody>
          <a:bodyPr wrap="square">
            <a:spAutoFit/>
          </a:bodyPr>
          <a:lstStyle>
            <a:lvl1pPr algn="l">
              <a:defRPr sz="2400">
                <a:solidFill>
                  <a:srgbClr val="435E23"/>
                </a:solidFill>
              </a:defRPr>
            </a:lvl1pPr>
          </a:lstStyle>
          <a:p>
            <a:pPr>
              <a:lnSpc>
                <a:spcPct val="120000"/>
              </a:lnSpc>
            </a:pPr>
            <a:r>
              <a:rPr lang="tr-TR" sz="2400" dirty="0" smtClean="0">
                <a:solidFill>
                  <a:srgbClr val="435E23"/>
                </a:solidFill>
              </a:rPr>
              <a:t>1.1 Alt Başlık</a:t>
            </a:r>
            <a:endParaRPr lang="tr-TR" sz="2400" dirty="0">
              <a:solidFill>
                <a:srgbClr val="435E23"/>
              </a:solidFill>
            </a:endParaRPr>
          </a:p>
        </p:txBody>
      </p:sp>
      <p:sp>
        <p:nvSpPr>
          <p:cNvPr id="7" name="Text Placeholder 6"/>
          <p:cNvSpPr>
            <a:spLocks noGrp="1" noChangeAspect="1"/>
          </p:cNvSpPr>
          <p:nvPr>
            <p:ph type="body" sz="quarter" idx="15" hasCustomPrompt="1"/>
          </p:nvPr>
        </p:nvSpPr>
        <p:spPr>
          <a:xfrm>
            <a:off x="180000" y="498331"/>
            <a:ext cx="7674664" cy="584775"/>
          </a:xfrm>
        </p:spPr>
        <p:txBody>
          <a:bodyPr anchor="b" anchorCtr="0">
            <a:sp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3200">
                <a:solidFill>
                  <a:srgbClr val="435E23"/>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tr-TR" dirty="0" smtClean="0"/>
              <a:t>Başlık</a:t>
            </a:r>
          </a:p>
        </p:txBody>
      </p:sp>
      <p:cxnSp>
        <p:nvCxnSpPr>
          <p:cNvPr id="11" name="Straight Connector 10"/>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5" name="Straight Connector 14"/>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pic>
        <p:nvPicPr>
          <p:cNvPr id="16"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6982" y="84854"/>
            <a:ext cx="940057" cy="940057"/>
          </a:xfrm>
          <a:prstGeom prst="rect">
            <a:avLst/>
          </a:prstGeom>
        </p:spPr>
      </p:pic>
    </p:spTree>
    <p:extLst>
      <p:ext uri="{BB962C8B-B14F-4D97-AF65-F5344CB8AC3E}">
        <p14:creationId xmlns:p14="http://schemas.microsoft.com/office/powerpoint/2010/main" val="2309600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5670" userDrawn="1">
          <p15:clr>
            <a:srgbClr val="FBAE40"/>
          </p15:clr>
        </p15:guide>
        <p15:guide id="5" pos="9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Başlık + Dik Resim + Metin">
    <p:spTree>
      <p:nvGrpSpPr>
        <p:cNvPr id="1" name=""/>
        <p:cNvGrpSpPr/>
        <p:nvPr/>
      </p:nvGrpSpPr>
      <p:grpSpPr>
        <a:xfrm>
          <a:off x="0" y="0"/>
          <a:ext cx="0" cy="0"/>
          <a:chOff x="0" y="0"/>
          <a:chExt cx="0" cy="0"/>
        </a:xfrm>
      </p:grpSpPr>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Text Placeholder 2"/>
          <p:cNvSpPr>
            <a:spLocks noGrp="1"/>
          </p:cNvSpPr>
          <p:nvPr>
            <p:ph type="body" sz="quarter" idx="10" hasCustomPrompt="1"/>
          </p:nvPr>
        </p:nvSpPr>
        <p:spPr>
          <a:xfrm>
            <a:off x="5316584" y="1090800"/>
            <a:ext cx="3660178" cy="5105034"/>
          </a:xfrm>
          <a:noFill/>
        </p:spPr>
        <p:txBody>
          <a:bodyPr anchor="t">
            <a:normAutofit/>
          </a:bodyPr>
          <a:lstStyle>
            <a:lvl1pPr algn="l">
              <a:buFontTx/>
              <a:buNone/>
              <a:defRPr sz="210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tr-TR" dirty="0" smtClean="0"/>
              <a:t>İçeriğiniz için bu alanı yazabilirsiniz.</a:t>
            </a:r>
            <a:endParaRPr lang="tr-TR" dirty="0"/>
          </a:p>
        </p:txBody>
      </p:sp>
      <p:sp>
        <p:nvSpPr>
          <p:cNvPr id="3" name="Picture Placeholder 2"/>
          <p:cNvSpPr>
            <a:spLocks noGrp="1" noChangeAspect="1"/>
          </p:cNvSpPr>
          <p:nvPr>
            <p:ph type="pic" sz="quarter" idx="14" hasCustomPrompt="1"/>
          </p:nvPr>
        </p:nvSpPr>
        <p:spPr>
          <a:xfrm>
            <a:off x="179388" y="1090800"/>
            <a:ext cx="4927600" cy="4640544"/>
          </a:xfrm>
        </p:spPr>
        <p:txBody>
          <a:bodyPr/>
          <a:lstStyle>
            <a:lvl1pPr>
              <a:defRPr/>
            </a:lvl1pPr>
          </a:lstStyle>
          <a:p>
            <a:r>
              <a:rPr lang="tr-TR" smtClean="0"/>
              <a:t>Görsel</a:t>
            </a:r>
            <a:endParaRPr lang="tr-TR"/>
          </a:p>
        </p:txBody>
      </p:sp>
      <p:sp>
        <p:nvSpPr>
          <p:cNvPr id="15" name="Text Placeholder 4"/>
          <p:cNvSpPr>
            <a:spLocks noGrp="1"/>
          </p:cNvSpPr>
          <p:nvPr>
            <p:ph type="body" sz="quarter" idx="15" hasCustomPrompt="1"/>
          </p:nvPr>
        </p:nvSpPr>
        <p:spPr>
          <a:xfrm>
            <a:off x="179387" y="5756564"/>
            <a:ext cx="4925101" cy="480586"/>
          </a:xfrm>
          <a:noFill/>
        </p:spPr>
        <p:txBody>
          <a:bodyPr>
            <a:noAutofit/>
          </a:bodyPr>
          <a:lstStyle>
            <a:lvl1pPr algn="l">
              <a:buFontTx/>
              <a:buNone/>
              <a:defRPr sz="1800" baseline="0">
                <a:solidFill>
                  <a:schemeClr val="bg2">
                    <a:lumMod val="50000"/>
                  </a:schemeClr>
                </a:solidFill>
                <a:latin typeface="Arial" panose="020B0604020202020204" pitchFamily="34" charset="0"/>
                <a:cs typeface="Arial" panose="020B0604020202020204" pitchFamily="34" charset="0"/>
              </a:defRPr>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tr-TR" sz="2200" dirty="0" smtClean="0">
                <a:latin typeface="Arial" panose="020B0604020202020204" pitchFamily="34" charset="0"/>
                <a:cs typeface="Arial" panose="020B0604020202020204" pitchFamily="34" charset="0"/>
              </a:rPr>
              <a:t>Görselin etiket bilgisini yazınız.</a:t>
            </a:r>
            <a:endParaRPr lang="tr-TR" dirty="0"/>
          </a:p>
        </p:txBody>
      </p:sp>
      <p:sp>
        <p:nvSpPr>
          <p:cNvPr id="18" name="Slide Number Placeholder 6"/>
          <p:cNvSpPr>
            <a:spLocks noGrp="1"/>
          </p:cNvSpPr>
          <p:nvPr>
            <p:ph type="sldNum" sz="quarter" idx="13"/>
          </p:nvPr>
        </p:nvSpPr>
        <p:spPr>
          <a:xfrm>
            <a:off x="8442542" y="6395540"/>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6" name="Text Placeholder 5"/>
          <p:cNvSpPr>
            <a:spLocks noGrp="1" noChangeAspect="1"/>
          </p:cNvSpPr>
          <p:nvPr>
            <p:ph type="body" sz="quarter" idx="16" hasCustomPrompt="1"/>
          </p:nvPr>
        </p:nvSpPr>
        <p:spPr>
          <a:xfrm>
            <a:off x="180000" y="496800"/>
            <a:ext cx="7675200" cy="584775"/>
          </a:xfrm>
        </p:spPr>
        <p:txBody>
          <a:bodyPr anchor="b" anchorCtr="0">
            <a:spAutoFit/>
          </a:bodyPr>
          <a:lstStyle>
            <a:lvl1pPr algn="l">
              <a:lnSpc>
                <a:spcPct val="100000"/>
              </a:lnSpc>
              <a:defRPr sz="32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10" name="Straight Connector 9"/>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1" name="Straight Connector 10"/>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pic>
        <p:nvPicPr>
          <p:cNvPr id="16"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6982" y="84854"/>
            <a:ext cx="940057" cy="940057"/>
          </a:xfrm>
          <a:prstGeom prst="rect">
            <a:avLst/>
          </a:prstGeom>
        </p:spPr>
      </p:pic>
    </p:spTree>
    <p:extLst>
      <p:ext uri="{BB962C8B-B14F-4D97-AF65-F5344CB8AC3E}">
        <p14:creationId xmlns:p14="http://schemas.microsoft.com/office/powerpoint/2010/main" val="362280683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0" userDrawn="1">
          <p15:clr>
            <a:srgbClr val="FBAE40"/>
          </p15:clr>
        </p15:guide>
        <p15:guide id="2" pos="567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Başlık + Resim">
    <p:spTree>
      <p:nvGrpSpPr>
        <p:cNvPr id="1" name=""/>
        <p:cNvGrpSpPr/>
        <p:nvPr/>
      </p:nvGrpSpPr>
      <p:grpSpPr>
        <a:xfrm>
          <a:off x="0" y="0"/>
          <a:ext cx="0" cy="0"/>
          <a:chOff x="0" y="0"/>
          <a:chExt cx="0" cy="0"/>
        </a:xfrm>
      </p:grpSpPr>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sz="quarter" idx="14"/>
          </p:nvPr>
        </p:nvSpPr>
        <p:spPr>
          <a:xfrm>
            <a:off x="179387" y="1090800"/>
            <a:ext cx="8821737" cy="4619771"/>
          </a:xfrm>
        </p:spPr>
        <p:txBody>
          <a:bodyPr/>
          <a:lstStyle/>
          <a:p>
            <a:endParaRPr lang="tr-TR"/>
          </a:p>
        </p:txBody>
      </p:sp>
      <p:sp>
        <p:nvSpPr>
          <p:cNvPr id="5" name="Text Placeholder 4"/>
          <p:cNvSpPr>
            <a:spLocks noGrp="1"/>
          </p:cNvSpPr>
          <p:nvPr>
            <p:ph type="body" sz="quarter" idx="15" hasCustomPrompt="1"/>
          </p:nvPr>
        </p:nvSpPr>
        <p:spPr>
          <a:xfrm>
            <a:off x="179387" y="5756564"/>
            <a:ext cx="8821738" cy="480586"/>
          </a:xfrm>
          <a:noFill/>
        </p:spPr>
        <p:txBody>
          <a:bodyPr>
            <a:noAutofit/>
          </a:bodyPr>
          <a:lstStyle>
            <a:lvl1pPr algn="l">
              <a:buFontTx/>
              <a:buNone/>
              <a:defRPr sz="1800" baseline="0">
                <a:solidFill>
                  <a:schemeClr val="bg2">
                    <a:lumMod val="50000"/>
                  </a:schemeClr>
                </a:solidFill>
                <a:latin typeface="Arial" panose="020B0604020202020204" pitchFamily="34" charset="0"/>
                <a:cs typeface="Arial" panose="020B0604020202020204" pitchFamily="34" charset="0"/>
              </a:defRPr>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tr-TR" sz="2200" dirty="0" smtClean="0">
                <a:latin typeface="Arial" panose="020B0604020202020204" pitchFamily="34" charset="0"/>
                <a:cs typeface="Arial" panose="020B0604020202020204" pitchFamily="34" charset="0"/>
              </a:rPr>
              <a:t>Görselin etiket bilgisini yazınız.</a:t>
            </a:r>
            <a:endParaRPr lang="tr-TR" dirty="0"/>
          </a:p>
        </p:txBody>
      </p:sp>
      <p:sp>
        <p:nvSpPr>
          <p:cNvPr id="9" name="Slide Number Placeholder 6"/>
          <p:cNvSpPr>
            <a:spLocks noGrp="1"/>
          </p:cNvSpPr>
          <p:nvPr>
            <p:ph type="sldNum" sz="quarter" idx="13"/>
          </p:nvPr>
        </p:nvSpPr>
        <p:spPr>
          <a:xfrm>
            <a:off x="8442542" y="6395540"/>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4" name="Text Placeholder 3"/>
          <p:cNvSpPr>
            <a:spLocks noGrp="1" noChangeAspect="1"/>
          </p:cNvSpPr>
          <p:nvPr>
            <p:ph type="body" sz="quarter" idx="16" hasCustomPrompt="1"/>
          </p:nvPr>
        </p:nvSpPr>
        <p:spPr>
          <a:xfrm>
            <a:off x="180000" y="496800"/>
            <a:ext cx="7675200" cy="583200"/>
          </a:xfrm>
        </p:spPr>
        <p:txBody>
          <a:bodyPr anchor="b" anchorCtr="0">
            <a:spAutoFit/>
          </a:bodyPr>
          <a:lstStyle>
            <a:lvl1pPr algn="l">
              <a:lnSpc>
                <a:spcPct val="100000"/>
              </a:lnSpc>
              <a:defRPr sz="32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10" name="Straight Connector 9"/>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1" name="Straight Connector 10"/>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pic>
        <p:nvPicPr>
          <p:cNvPr id="15" name="Picture 14"/>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6982" y="84854"/>
            <a:ext cx="940057" cy="940057"/>
          </a:xfrm>
          <a:prstGeom prst="rect">
            <a:avLst/>
          </a:prstGeom>
        </p:spPr>
      </p:pic>
    </p:spTree>
    <p:extLst>
      <p:ext uri="{BB962C8B-B14F-4D97-AF65-F5344CB8AC3E}">
        <p14:creationId xmlns:p14="http://schemas.microsoft.com/office/powerpoint/2010/main" val="356332362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0" userDrawn="1">
          <p15:clr>
            <a:srgbClr val="FBAE40"/>
          </p15:clr>
        </p15:guide>
        <p15:guide id="2" pos="567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Başlık + Liste">
    <p:spTree>
      <p:nvGrpSpPr>
        <p:cNvPr id="1" name=""/>
        <p:cNvGrpSpPr/>
        <p:nvPr/>
      </p:nvGrpSpPr>
      <p:grpSpPr>
        <a:xfrm>
          <a:off x="0" y="0"/>
          <a:ext cx="0" cy="0"/>
          <a:chOff x="0" y="0"/>
          <a:chExt cx="0" cy="0"/>
        </a:xfrm>
      </p:grpSpPr>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sz="quarter" idx="14" hasCustomPrompt="1"/>
          </p:nvPr>
        </p:nvSpPr>
        <p:spPr>
          <a:xfrm>
            <a:off x="180000" y="1090800"/>
            <a:ext cx="8805998" cy="5158423"/>
          </a:xfrm>
        </p:spPr>
        <p:txBody>
          <a:bodyPr vert="horz" lIns="91440" tIns="45720" rIns="91440" bIns="45720" rtlCol="0" anchor="t">
            <a:normAutofit/>
          </a:bodyPr>
          <a:lstStyle>
            <a:lvl1pPr marL="342900" marR="0" indent="-3429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lang="tr-TR" sz="2200" baseline="0" dirty="0">
                <a:solidFill>
                  <a:schemeClr val="tx1">
                    <a:lumMod val="65000"/>
                    <a:lumOff val="3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1000"/>
              </a:spcBef>
              <a:spcAft>
                <a:spcPts val="0"/>
              </a:spcAft>
              <a:buClrTx/>
              <a:buSzTx/>
              <a:tabLst/>
              <a:defRPr/>
            </a:pPr>
            <a:r>
              <a:rPr lang="tr-TR" dirty="0" smtClean="0"/>
              <a:t>  Madde 1</a:t>
            </a:r>
          </a:p>
          <a:p>
            <a:pPr marL="0" marR="0" lvl="0" indent="0" algn="l" defTabSz="914400" rtl="0" eaLnBrk="1" fontAlgn="auto" latinLnBrk="0" hangingPunct="1">
              <a:lnSpc>
                <a:spcPct val="150000"/>
              </a:lnSpc>
              <a:spcBef>
                <a:spcPts val="1000"/>
              </a:spcBef>
              <a:spcAft>
                <a:spcPts val="0"/>
              </a:spcAft>
              <a:buClrTx/>
              <a:buSzTx/>
              <a:tabLst/>
              <a:defRPr/>
            </a:pPr>
            <a:r>
              <a:rPr lang="tr-TR" dirty="0" smtClean="0"/>
              <a:t>  Madde 2</a:t>
            </a:r>
          </a:p>
          <a:p>
            <a:pPr marL="0" marR="0" lvl="0" indent="0" algn="l" defTabSz="914400" rtl="0" eaLnBrk="1" fontAlgn="auto" latinLnBrk="0" hangingPunct="1">
              <a:lnSpc>
                <a:spcPct val="150000"/>
              </a:lnSpc>
              <a:spcBef>
                <a:spcPts val="1000"/>
              </a:spcBef>
              <a:spcAft>
                <a:spcPts val="0"/>
              </a:spcAft>
              <a:buClrTx/>
              <a:buSzTx/>
              <a:tabLst/>
              <a:defRPr/>
            </a:pPr>
            <a:r>
              <a:rPr lang="tr-TR" dirty="0" smtClean="0"/>
              <a:t>  Madde 3</a:t>
            </a:r>
          </a:p>
          <a:p>
            <a:pPr marL="0" marR="0" lvl="0" indent="0" algn="l" defTabSz="914400" rtl="0" eaLnBrk="1" fontAlgn="auto" latinLnBrk="0" hangingPunct="1">
              <a:lnSpc>
                <a:spcPct val="150000"/>
              </a:lnSpc>
              <a:spcBef>
                <a:spcPts val="1000"/>
              </a:spcBef>
              <a:spcAft>
                <a:spcPts val="0"/>
              </a:spcAft>
              <a:buClrTx/>
              <a:buSzTx/>
              <a:tabLst/>
              <a:defRPr/>
            </a:pPr>
            <a:r>
              <a:rPr lang="tr-TR" dirty="0" smtClean="0"/>
              <a:t>  Madde 4</a:t>
            </a:r>
          </a:p>
        </p:txBody>
      </p:sp>
      <p:sp>
        <p:nvSpPr>
          <p:cNvPr id="8" name="Slide Number Placeholder 6"/>
          <p:cNvSpPr>
            <a:spLocks noGrp="1"/>
          </p:cNvSpPr>
          <p:nvPr>
            <p:ph type="sldNum" sz="quarter" idx="13"/>
          </p:nvPr>
        </p:nvSpPr>
        <p:spPr>
          <a:xfrm>
            <a:off x="8442542" y="6395540"/>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11" name="Text Placeholder 10"/>
          <p:cNvSpPr>
            <a:spLocks noGrp="1" noChangeAspect="1"/>
          </p:cNvSpPr>
          <p:nvPr>
            <p:ph type="body" sz="quarter" idx="15" hasCustomPrompt="1"/>
          </p:nvPr>
        </p:nvSpPr>
        <p:spPr>
          <a:xfrm>
            <a:off x="180000" y="496799"/>
            <a:ext cx="7675200" cy="583200"/>
          </a:xfrm>
        </p:spPr>
        <p:txBody>
          <a:bodyPr anchor="b" anchorCtr="0">
            <a:spAutoFit/>
          </a:bodyPr>
          <a:lstStyle>
            <a:lvl1pPr algn="l">
              <a:lnSpc>
                <a:spcPct val="100000"/>
              </a:lnSpc>
              <a:defRPr sz="32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9" name="Straight Connector 8"/>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0" name="Straight Connector 9"/>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pic>
        <p:nvPicPr>
          <p:cNvPr id="15" name="Picture 14"/>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6982" y="84854"/>
            <a:ext cx="940057" cy="940057"/>
          </a:xfrm>
          <a:prstGeom prst="rect">
            <a:avLst/>
          </a:prstGeom>
        </p:spPr>
      </p:pic>
    </p:spTree>
    <p:extLst>
      <p:ext uri="{BB962C8B-B14F-4D97-AF65-F5344CB8AC3E}">
        <p14:creationId xmlns:p14="http://schemas.microsoft.com/office/powerpoint/2010/main" val="368501549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5670">
          <p15:clr>
            <a:srgbClr val="FBAE40"/>
          </p15:clr>
        </p15:guide>
        <p15:guide id="4" pos="9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Arka Kapak">
    <p:spTree>
      <p:nvGrpSpPr>
        <p:cNvPr id="1" name=""/>
        <p:cNvGrpSpPr/>
        <p:nvPr/>
      </p:nvGrpSpPr>
      <p:grpSpPr>
        <a:xfrm>
          <a:off x="0" y="0"/>
          <a:ext cx="0" cy="0"/>
          <a:chOff x="0" y="0"/>
          <a:chExt cx="0" cy="0"/>
        </a:xfrm>
      </p:grpSpPr>
      <p:grpSp>
        <p:nvGrpSpPr>
          <p:cNvPr id="8" name="Group 7"/>
          <p:cNvGrpSpPr/>
          <p:nvPr userDrawn="1"/>
        </p:nvGrpSpPr>
        <p:grpSpPr>
          <a:xfrm>
            <a:off x="2463800" y="1436912"/>
            <a:ext cx="4216400" cy="3984176"/>
            <a:chOff x="2579552" y="927458"/>
            <a:chExt cx="4216400" cy="3984176"/>
          </a:xfrm>
        </p:grpSpPr>
        <p:sp>
          <p:nvSpPr>
            <p:cNvPr id="4" name="TextBox 3"/>
            <p:cNvSpPr txBox="1"/>
            <p:nvPr userDrawn="1"/>
          </p:nvSpPr>
          <p:spPr>
            <a:xfrm>
              <a:off x="2579552" y="4472578"/>
              <a:ext cx="4216400" cy="439056"/>
            </a:xfrm>
            <a:prstGeom prst="rect">
              <a:avLst/>
            </a:prstGeom>
          </p:spPr>
          <p:txBody>
            <a:bodyPr vert="horz" wrap="square" lIns="91440" tIns="45720" rIns="91440" bIns="45720" rtlCol="0" anchor="t" anchorCtr="0">
              <a:normAutofit/>
            </a:bodyPr>
            <a:lstStyle/>
            <a:p>
              <a:pPr algn="ctr">
                <a:lnSpc>
                  <a:spcPct val="110000"/>
                </a:lnSpc>
              </a:pPr>
              <a:r>
                <a:rPr lang="en-US" dirty="0" smtClean="0">
                  <a:solidFill>
                    <a:schemeClr val="bg2">
                      <a:lumMod val="50000"/>
                    </a:schemeClr>
                  </a:solidFill>
                  <a:latin typeface="+mj-lt"/>
                </a:rPr>
                <a:t>www</a:t>
              </a:r>
              <a:r>
                <a:rPr lang="tr-TR" dirty="0" smtClean="0">
                  <a:solidFill>
                    <a:schemeClr val="bg2">
                      <a:lumMod val="50000"/>
                    </a:schemeClr>
                  </a:solidFill>
                  <a:latin typeface="+mj-lt"/>
                </a:rPr>
                <a:t>.istanbul.edu.tr</a:t>
              </a:r>
              <a:endParaRPr lang="tr-TR" dirty="0">
                <a:solidFill>
                  <a:schemeClr val="bg2">
                    <a:lumMod val="50000"/>
                  </a:schemeClr>
                </a:solidFill>
                <a:latin typeface="+mj-lt"/>
              </a:endParaRPr>
            </a:p>
            <a:p>
              <a:pPr algn="ctr">
                <a:lnSpc>
                  <a:spcPct val="110000"/>
                </a:lnSpc>
              </a:pPr>
              <a:endParaRPr lang="tr-TR" dirty="0">
                <a:solidFill>
                  <a:schemeClr val="bg2">
                    <a:lumMod val="50000"/>
                  </a:schemeClr>
                </a:solidFill>
                <a:latin typeface="+mj-lt"/>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59181" y="927458"/>
              <a:ext cx="2857143" cy="2857143"/>
            </a:xfrm>
            <a:prstGeom prst="rect">
              <a:avLst/>
            </a:prstGeom>
          </p:spPr>
        </p:pic>
      </p:grpSp>
    </p:spTree>
    <p:extLst>
      <p:ext uri="{BB962C8B-B14F-4D97-AF65-F5344CB8AC3E}">
        <p14:creationId xmlns:p14="http://schemas.microsoft.com/office/powerpoint/2010/main" val="1802157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366442"/>
            <a:ext cx="7886700" cy="1325563"/>
          </a:xfrm>
          <a:prstGeom prst="rect">
            <a:avLst/>
          </a:prstGeom>
        </p:spPr>
        <p:txBody>
          <a:bodyPr vert="horz" lIns="91440" tIns="45720" rIns="91440" bIns="45720" rtlCol="0" anchor="ctr">
            <a:noAutofit/>
          </a:bodyPr>
          <a:lstStyle/>
          <a:p>
            <a:r>
              <a:rPr lang="tr-TR" sz="2300" b="1" dirty="0" smtClean="0">
                <a:solidFill>
                  <a:srgbClr val="425E23"/>
                </a:solidFill>
              </a:rPr>
              <a:t>İSTANBUL ÜNİVERSİTESİ AÇIK VE UZAKTAN EĞİTİM FAKÜLTESİ</a:t>
            </a:r>
            <a:br>
              <a:rPr lang="tr-TR" sz="2300" b="1" dirty="0" smtClean="0">
                <a:solidFill>
                  <a:srgbClr val="425E23"/>
                </a:solidFill>
              </a:rPr>
            </a:br>
            <a:r>
              <a:rPr lang="tr-TR" sz="2300" b="1" dirty="0" smtClean="0">
                <a:solidFill>
                  <a:srgbClr val="425E23"/>
                </a:solidFill>
              </a:rPr>
              <a:t/>
            </a:r>
            <a:br>
              <a:rPr lang="tr-TR" sz="2300" b="1" dirty="0" smtClean="0">
                <a:solidFill>
                  <a:srgbClr val="425E23"/>
                </a:solidFill>
              </a:rPr>
            </a:br>
            <a:r>
              <a:rPr lang="en-US" sz="2400" b="1" dirty="0" smtClean="0">
                <a:solidFill>
                  <a:srgbClr val="425E23"/>
                </a:solidFill>
              </a:rPr>
              <a:t>PROGRAM ADI</a:t>
            </a:r>
            <a:endParaRPr lang="en-US" dirty="0"/>
          </a:p>
        </p:txBody>
      </p:sp>
      <p:sp>
        <p:nvSpPr>
          <p:cNvPr id="3" name="Text Placeholder 2"/>
          <p:cNvSpPr>
            <a:spLocks noGrp="1"/>
          </p:cNvSpPr>
          <p:nvPr>
            <p:ph type="body" idx="1"/>
          </p:nvPr>
        </p:nvSpPr>
        <p:spPr>
          <a:xfrm>
            <a:off x="628650" y="3717055"/>
            <a:ext cx="7886700" cy="1355986"/>
          </a:xfrm>
          <a:prstGeom prst="rect">
            <a:avLst/>
          </a:prstGeom>
        </p:spPr>
        <p:txBody>
          <a:bodyPr vert="horz" lIns="91440" tIns="45720" rIns="91440" bIns="45720" rtlCol="0" anchor="ctr">
            <a:normAutofit/>
          </a:bodyPr>
          <a:lstStyle/>
          <a:p>
            <a:pPr algn="ctr"/>
            <a:r>
              <a:rPr lang="en-US" sz="2400" dirty="0" smtClean="0">
                <a:solidFill>
                  <a:srgbClr val="425E23"/>
                </a:solidFill>
              </a:rPr>
              <a:t>DERS ADI</a:t>
            </a:r>
            <a:endParaRPr lang="tr-TR" sz="2400" dirty="0" smtClean="0">
              <a:solidFill>
                <a:srgbClr val="425E23"/>
              </a:solidFill>
            </a:endParaRPr>
          </a:p>
          <a:p>
            <a:pPr algn="ctr"/>
            <a:r>
              <a:rPr lang="en-US" sz="2400" dirty="0" err="1" smtClean="0">
                <a:solidFill>
                  <a:srgbClr val="425E23"/>
                </a:solidFill>
              </a:rPr>
              <a:t>Öğretim</a:t>
            </a:r>
            <a:r>
              <a:rPr lang="en-US" sz="2400" dirty="0" smtClean="0">
                <a:solidFill>
                  <a:srgbClr val="425E23"/>
                </a:solidFill>
              </a:rPr>
              <a:t> </a:t>
            </a:r>
            <a:r>
              <a:rPr lang="en-US" sz="2400" dirty="0" err="1" smtClean="0">
                <a:solidFill>
                  <a:srgbClr val="425E23"/>
                </a:solidFill>
              </a:rPr>
              <a:t>üyesi</a:t>
            </a:r>
            <a:r>
              <a:rPr lang="en-US" sz="2400" dirty="0" smtClean="0">
                <a:solidFill>
                  <a:srgbClr val="425E23"/>
                </a:solidFill>
              </a:rPr>
              <a:t> </a:t>
            </a:r>
            <a:r>
              <a:rPr lang="en-US" sz="2400" dirty="0" err="1" smtClean="0">
                <a:solidFill>
                  <a:srgbClr val="425E23"/>
                </a:solidFill>
              </a:rPr>
              <a:t>adı-soyadı</a:t>
            </a:r>
            <a:endParaRPr lang="en-US" sz="2400" dirty="0" smtClean="0">
              <a:solidFill>
                <a:srgbClr val="425E23"/>
              </a:solidFill>
            </a:endParaRPr>
          </a:p>
        </p:txBody>
      </p:sp>
    </p:spTree>
    <p:extLst>
      <p:ext uri="{BB962C8B-B14F-4D97-AF65-F5344CB8AC3E}">
        <p14:creationId xmlns:p14="http://schemas.microsoft.com/office/powerpoint/2010/main" val="1909762180"/>
      </p:ext>
    </p:extLst>
  </p:cSld>
  <p:clrMap bg1="lt1" tx1="dk1" bg2="lt2" tx2="dk2" accent1="accent1" accent2="accent2" accent3="accent3" accent4="accent4" accent5="accent5" accent6="accent6" hlink="hlink" folHlink="folHlink"/>
  <p:sldLayoutIdLst>
    <p:sldLayoutId id="2147483663" r:id="rId1"/>
    <p:sldLayoutId id="2147483662" r:id="rId2"/>
    <p:sldLayoutId id="2147483668" r:id="rId3"/>
    <p:sldLayoutId id="2147483661" r:id="rId4"/>
    <p:sldLayoutId id="2147483664" r:id="rId5"/>
    <p:sldLayoutId id="2147483665" r:id="rId6"/>
    <p:sldLayoutId id="2147483666" r:id="rId7"/>
    <p:sldLayoutId id="2147483667" r:id="rId8"/>
  </p:sldLayoutIdLst>
  <p:timing>
    <p:tnLst>
      <p:par>
        <p:cTn id="1" dur="indefinite" restart="never" nodeType="tmRoot"/>
      </p:par>
    </p:tnLst>
  </p:timing>
  <p:hf hdr="0" ftr="0" dt="0"/>
  <p:txStyles>
    <p:titleStyle>
      <a:lvl1pPr algn="ctr" defTabSz="914400" rtl="0" eaLnBrk="1" latinLnBrk="0" hangingPunct="1">
        <a:lnSpc>
          <a:spcPct val="90000"/>
        </a:lnSpc>
        <a:spcBef>
          <a:spcPct val="0"/>
        </a:spcBef>
        <a:buNone/>
        <a:defRPr sz="2200" kern="1200">
          <a:solidFill>
            <a:schemeClr val="accent6"/>
          </a:solidFill>
          <a:latin typeface="Arial" panose="020B0604020202020204" pitchFamily="34" charset="0"/>
          <a:ea typeface="+mj-ea"/>
          <a:cs typeface="Arial" panose="020B0604020202020204" pitchFamily="34" charset="0"/>
        </a:defRPr>
      </a:lvl1pPr>
    </p:titleStyle>
    <p:bodyStyle>
      <a:lvl1pPr marL="0" indent="0" algn="ctr" defTabSz="914400" rtl="0" eaLnBrk="1" latinLnBrk="0" hangingPunct="1">
        <a:lnSpc>
          <a:spcPct val="15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yzoSSZjsD90" TargetMode="External"/><Relationship Id="rId2" Type="http://schemas.openxmlformats.org/officeDocument/2006/relationships/hyperlink" Target="https://youtu.be/1L5MKbYnhbw" TargetMode="External"/><Relationship Id="rId1" Type="http://schemas.openxmlformats.org/officeDocument/2006/relationships/slideLayout" Target="../slideLayouts/slideLayout2.xml"/><Relationship Id="rId4" Type="http://schemas.openxmlformats.org/officeDocument/2006/relationships/hyperlink" Target="https://www.youtube.com/watch?v=Huwx9gT-2T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nkariyer.com/yonetim/2017/2/8/buro-yonetimi-ve-sekreterlik-nedir-kimler-yapabilir-gorevi-egitim-ve-maas-durumu" TargetMode="External"/><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lstStyle/>
          <a:p>
            <a:r>
              <a:rPr lang="tr-TR" dirty="0" smtClean="0"/>
              <a:t>SEKRETERLİK HİZMETLERİ VE BÜRO YÖNETİMİ</a:t>
            </a:r>
            <a:endParaRPr lang="tr-TR" dirty="0"/>
          </a:p>
        </p:txBody>
      </p:sp>
      <p:sp>
        <p:nvSpPr>
          <p:cNvPr id="6" name="Text Placeholder 5"/>
          <p:cNvSpPr>
            <a:spLocks noGrp="1"/>
          </p:cNvSpPr>
          <p:nvPr>
            <p:ph type="body" sz="quarter" idx="14"/>
          </p:nvPr>
        </p:nvSpPr>
        <p:spPr/>
        <p:txBody>
          <a:bodyPr/>
          <a:lstStyle/>
          <a:p>
            <a:r>
              <a:rPr lang="tr-TR" b="1" dirty="0" smtClean="0"/>
              <a:t>Yaşama Güzel </a:t>
            </a:r>
            <a:r>
              <a:rPr lang="tr-TR" b="1" dirty="0" err="1" smtClean="0"/>
              <a:t>Bİr</a:t>
            </a:r>
            <a:r>
              <a:rPr lang="tr-TR" b="1" dirty="0" smtClean="0"/>
              <a:t> Pencereden bakmak</a:t>
            </a:r>
            <a:endParaRPr lang="tr-TR" b="1" dirty="0"/>
          </a:p>
        </p:txBody>
      </p:sp>
      <p:sp>
        <p:nvSpPr>
          <p:cNvPr id="7" name="Text Placeholder 6"/>
          <p:cNvSpPr>
            <a:spLocks noGrp="1"/>
          </p:cNvSpPr>
          <p:nvPr>
            <p:ph type="body" sz="quarter" idx="15"/>
          </p:nvPr>
        </p:nvSpPr>
        <p:spPr/>
        <p:txBody>
          <a:bodyPr/>
          <a:lstStyle/>
          <a:p>
            <a:r>
              <a:rPr lang="tr-TR" b="1" dirty="0" smtClean="0"/>
              <a:t>Prof. Dr. </a:t>
            </a:r>
            <a:r>
              <a:rPr lang="tr-TR" b="1" dirty="0" err="1" smtClean="0"/>
              <a:t>Nİlüfer</a:t>
            </a:r>
            <a:r>
              <a:rPr lang="tr-TR" b="1" dirty="0" smtClean="0"/>
              <a:t> </a:t>
            </a:r>
            <a:r>
              <a:rPr lang="tr-TR" b="1" dirty="0" err="1" smtClean="0"/>
              <a:t>Pembecİoğlu</a:t>
            </a:r>
            <a:endParaRPr lang="tr-TR" b="1" dirty="0"/>
          </a:p>
        </p:txBody>
      </p:sp>
    </p:spTree>
    <p:extLst>
      <p:ext uri="{BB962C8B-B14F-4D97-AF65-F5344CB8AC3E}">
        <p14:creationId xmlns:p14="http://schemas.microsoft.com/office/powerpoint/2010/main" val="1460285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b="1" dirty="0" smtClean="0">
                <a:solidFill>
                  <a:srgbClr val="002060"/>
                </a:solidFill>
              </a:rPr>
              <a:t>GENEL KAVRAMLAR</a:t>
            </a:r>
            <a:endParaRPr lang="tr-TR" b="1" dirty="0">
              <a:solidFill>
                <a:srgbClr val="002060"/>
              </a:solidFill>
            </a:endParaRPr>
          </a:p>
        </p:txBody>
      </p:sp>
      <p:sp>
        <p:nvSpPr>
          <p:cNvPr id="3" name="İçerik Yer Tutucusu 2"/>
          <p:cNvSpPr>
            <a:spLocks noGrp="1"/>
          </p:cNvSpPr>
          <p:nvPr>
            <p:ph sz="quarter" idx="10"/>
          </p:nvPr>
        </p:nvSpPr>
        <p:spPr>
          <a:xfrm>
            <a:off x="284255" y="1656102"/>
            <a:ext cx="8728981" cy="4513343"/>
          </a:xfrm>
        </p:spPr>
        <p:txBody>
          <a:bodyPr>
            <a:noAutofit/>
          </a:bodyPr>
          <a:lstStyle/>
          <a:p>
            <a:pPr algn="just"/>
            <a:r>
              <a:rPr lang="tr-TR" sz="2000" dirty="0" smtClean="0">
                <a:solidFill>
                  <a:srgbClr val="002060"/>
                </a:solidFill>
              </a:rPr>
              <a:t> SEKRETER: </a:t>
            </a:r>
            <a:r>
              <a:rPr lang="tr-TR" dirty="0" smtClean="0">
                <a:solidFill>
                  <a:srgbClr val="002060"/>
                </a:solidFill>
              </a:rPr>
              <a:t>Sekreter</a:t>
            </a:r>
            <a:r>
              <a:rPr lang="tr-TR" dirty="0">
                <a:solidFill>
                  <a:srgbClr val="002060"/>
                </a:solidFill>
              </a:rPr>
              <a:t>, büro işlerinin düzgün bir şekilde yapılmasını sağlayan, yöneticisinin zamanını verimli kılan en yakın yardımcısı ve sırdaşıdır. Sekreter, yöneticisini temsil eden ve onun adına kurum içi ve kurum dışı ilişkilerde bulunan bir büro görevlisidir. Sekreter, büro yönetimi konusunda bilgili, doğrudan emir almadan sorumluluk alabilme yeteneği gösteren, alınan görev ve sorumlulukları uyguladığı gibi kendisine verilen yetki sınırları içinde kararlar verebilen, yönetim kadrosu içinde yeri bulunan bir büro görevlisidir</a:t>
            </a:r>
          </a:p>
          <a:p>
            <a:pPr>
              <a:buFont typeface="Wingdings" pitchFamily="2" charset="2"/>
              <a:buChar char="Ø"/>
            </a:pPr>
            <a:endParaRPr lang="tr-TR" sz="2000" dirty="0" smtClean="0">
              <a:solidFill>
                <a:srgbClr val="002060"/>
              </a:solidFill>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9</a:t>
            </a:fld>
            <a:endParaRPr lang="tr-TR"/>
          </a:p>
        </p:txBody>
      </p:sp>
    </p:spTree>
    <p:extLst>
      <p:ext uri="{BB962C8B-B14F-4D97-AF65-F5344CB8AC3E}">
        <p14:creationId xmlns:p14="http://schemas.microsoft.com/office/powerpoint/2010/main" val="3366841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SEKRETERLERİN SORUMLULUKLARI</a:t>
            </a:r>
            <a:endParaRPr lang="tr-TR" b="1" dirty="0">
              <a:solidFill>
                <a:srgbClr val="002060"/>
              </a:solidFill>
            </a:endParaRPr>
          </a:p>
        </p:txBody>
      </p:sp>
      <p:sp>
        <p:nvSpPr>
          <p:cNvPr id="3" name="İçerik Yer Tutucusu 2"/>
          <p:cNvSpPr>
            <a:spLocks noGrp="1"/>
          </p:cNvSpPr>
          <p:nvPr>
            <p:ph sz="quarter" idx="10"/>
          </p:nvPr>
        </p:nvSpPr>
        <p:spPr>
          <a:xfrm>
            <a:off x="284255" y="1629104"/>
            <a:ext cx="8728981" cy="4540342"/>
          </a:xfrm>
        </p:spPr>
        <p:txBody>
          <a:bodyPr>
            <a:noAutofit/>
          </a:bodyPr>
          <a:lstStyle/>
          <a:p>
            <a:pPr lvl="1">
              <a:lnSpc>
                <a:spcPct val="100000"/>
              </a:lnSpc>
              <a:buFontTx/>
              <a:buChar char="-"/>
            </a:pPr>
            <a:r>
              <a:rPr lang="tr-TR" sz="2000" dirty="0" smtClean="0">
                <a:solidFill>
                  <a:srgbClr val="002060"/>
                </a:solidFill>
              </a:rPr>
              <a:t>İş </a:t>
            </a:r>
            <a:r>
              <a:rPr lang="tr-TR" sz="2000" dirty="0">
                <a:solidFill>
                  <a:srgbClr val="002060"/>
                </a:solidFill>
              </a:rPr>
              <a:t>yerinde iletişimi sağlamak</a:t>
            </a:r>
            <a:r>
              <a:rPr lang="tr-TR" sz="2000" dirty="0" smtClean="0">
                <a:solidFill>
                  <a:srgbClr val="002060"/>
                </a:solidFill>
              </a:rPr>
              <a:t>.</a:t>
            </a:r>
          </a:p>
          <a:p>
            <a:pPr lvl="1">
              <a:lnSpc>
                <a:spcPct val="100000"/>
              </a:lnSpc>
              <a:buFontTx/>
              <a:buChar char="-"/>
            </a:pPr>
            <a:r>
              <a:rPr lang="tr-TR" sz="2000" dirty="0" smtClean="0">
                <a:solidFill>
                  <a:srgbClr val="002060"/>
                </a:solidFill>
              </a:rPr>
              <a:t>Dosyalama ve arşivleme yapmak.</a:t>
            </a:r>
          </a:p>
          <a:p>
            <a:pPr lvl="2">
              <a:lnSpc>
                <a:spcPct val="100000"/>
              </a:lnSpc>
              <a:buFontTx/>
              <a:buChar char="-"/>
            </a:pPr>
            <a:r>
              <a:rPr lang="tr-TR" sz="1800" dirty="0" smtClean="0">
                <a:solidFill>
                  <a:srgbClr val="002060"/>
                </a:solidFill>
              </a:rPr>
              <a:t>Bilgisayarda dosya ve yazı oluşturmak</a:t>
            </a:r>
          </a:p>
          <a:p>
            <a:pPr lvl="1">
              <a:lnSpc>
                <a:spcPct val="100000"/>
              </a:lnSpc>
              <a:buFontTx/>
              <a:buChar char="-"/>
            </a:pPr>
            <a:r>
              <a:rPr lang="tr-TR" sz="2000" dirty="0" smtClean="0">
                <a:solidFill>
                  <a:srgbClr val="002060"/>
                </a:solidFill>
              </a:rPr>
              <a:t>Yazışma </a:t>
            </a:r>
            <a:r>
              <a:rPr lang="tr-TR" sz="2000" dirty="0">
                <a:solidFill>
                  <a:srgbClr val="002060"/>
                </a:solidFill>
              </a:rPr>
              <a:t>yapmak</a:t>
            </a:r>
            <a:r>
              <a:rPr lang="tr-TR" sz="2000" dirty="0" smtClean="0">
                <a:solidFill>
                  <a:srgbClr val="002060"/>
                </a:solidFill>
              </a:rPr>
              <a:t>.</a:t>
            </a:r>
          </a:p>
          <a:p>
            <a:pPr lvl="2">
              <a:lnSpc>
                <a:spcPct val="100000"/>
              </a:lnSpc>
              <a:buFontTx/>
              <a:buChar char="-"/>
            </a:pPr>
            <a:r>
              <a:rPr lang="tr-TR" sz="1800" dirty="0">
                <a:solidFill>
                  <a:srgbClr val="002060"/>
                </a:solidFill>
              </a:rPr>
              <a:t>Çeşitli mektup, evrak, rapor, </a:t>
            </a:r>
            <a:r>
              <a:rPr lang="tr-TR" sz="1800" dirty="0" err="1">
                <a:solidFill>
                  <a:srgbClr val="002060"/>
                </a:solidFill>
              </a:rPr>
              <a:t>grafik,şema</a:t>
            </a:r>
            <a:r>
              <a:rPr lang="tr-TR" sz="1800" dirty="0">
                <a:solidFill>
                  <a:srgbClr val="002060"/>
                </a:solidFill>
              </a:rPr>
              <a:t>, cetvel, bülten ve taslakları bilgisayara aktarmak</a:t>
            </a:r>
            <a:r>
              <a:rPr lang="tr-TR" sz="1800" dirty="0" smtClean="0">
                <a:solidFill>
                  <a:srgbClr val="002060"/>
                </a:solidFill>
              </a:rPr>
              <a:t>,</a:t>
            </a:r>
          </a:p>
          <a:p>
            <a:pPr lvl="2">
              <a:lnSpc>
                <a:spcPct val="100000"/>
              </a:lnSpc>
              <a:buFontTx/>
              <a:buChar char="-"/>
            </a:pPr>
            <a:r>
              <a:rPr lang="tr-TR" sz="1800" dirty="0">
                <a:solidFill>
                  <a:srgbClr val="002060"/>
                </a:solidFill>
              </a:rPr>
              <a:t>Dikte ettirilmiş yazıların ön taslağını çıkarmak, yazılarda küçük düzeltmeler yaparak önemli değişiklikler için amirine başvurmak</a:t>
            </a:r>
            <a:r>
              <a:rPr lang="tr-TR" sz="1800" dirty="0" smtClean="0">
                <a:solidFill>
                  <a:srgbClr val="002060"/>
                </a:solidFill>
              </a:rPr>
              <a:t>,</a:t>
            </a:r>
          </a:p>
          <a:p>
            <a:pPr lvl="2">
              <a:lnSpc>
                <a:spcPct val="100000"/>
              </a:lnSpc>
              <a:buFontTx/>
              <a:buChar char="-"/>
            </a:pPr>
            <a:r>
              <a:rPr lang="tr-TR" sz="1800" dirty="0">
                <a:solidFill>
                  <a:srgbClr val="002060"/>
                </a:solidFill>
              </a:rPr>
              <a:t>Mektup ve duyurularla ilgili yazıları hazırlamak</a:t>
            </a:r>
            <a:r>
              <a:rPr lang="tr-TR" sz="1800" dirty="0" smtClean="0">
                <a:solidFill>
                  <a:srgbClr val="002060"/>
                </a:solidFill>
              </a:rPr>
              <a:t>,</a:t>
            </a:r>
          </a:p>
          <a:p>
            <a:pPr lvl="2">
              <a:lnSpc>
                <a:spcPct val="100000"/>
              </a:lnSpc>
              <a:buFontTx/>
              <a:buChar char="-"/>
            </a:pPr>
            <a:r>
              <a:rPr lang="tr-TR" sz="1800" dirty="0" smtClean="0">
                <a:solidFill>
                  <a:srgbClr val="002060"/>
                </a:solidFill>
              </a:rPr>
              <a:t>Belgeleri </a:t>
            </a:r>
            <a:r>
              <a:rPr lang="tr-TR" sz="1800" dirty="0">
                <a:solidFill>
                  <a:srgbClr val="002060"/>
                </a:solidFill>
              </a:rPr>
              <a:t>dosyalamak ve gerektiğinde kolaylıkla bulunması için kodlamak</a:t>
            </a:r>
            <a:endParaRPr lang="tr-TR" sz="1800" dirty="0" smtClean="0">
              <a:solidFill>
                <a:srgbClr val="002060"/>
              </a:solidFill>
            </a:endParaRPr>
          </a:p>
          <a:p>
            <a:pPr lvl="1">
              <a:lnSpc>
                <a:spcPct val="100000"/>
              </a:lnSpc>
              <a:buFontTx/>
              <a:buChar char="-"/>
            </a:pPr>
            <a:r>
              <a:rPr lang="tr-TR" sz="2000" dirty="0" smtClean="0">
                <a:solidFill>
                  <a:srgbClr val="002060"/>
                </a:solidFill>
              </a:rPr>
              <a:t>İş programı hazırlamak ve uygulamak.</a:t>
            </a:r>
          </a:p>
          <a:p>
            <a:pPr lvl="2">
              <a:lnSpc>
                <a:spcPct val="100000"/>
              </a:lnSpc>
              <a:buFontTx/>
              <a:buChar char="-"/>
            </a:pPr>
            <a:r>
              <a:rPr lang="tr-TR" sz="1800" dirty="0">
                <a:solidFill>
                  <a:srgbClr val="002060"/>
                </a:solidFill>
              </a:rPr>
              <a:t>Raporlar ve araştırma projeleri için çeşitli verileri bir araya getirmek</a:t>
            </a:r>
            <a:r>
              <a:rPr lang="tr-TR" sz="1800" dirty="0" smtClean="0">
                <a:solidFill>
                  <a:srgbClr val="002060"/>
                </a:solidFill>
              </a:rPr>
              <a:t>,</a:t>
            </a:r>
          </a:p>
          <a:p>
            <a:pPr lvl="2">
              <a:lnSpc>
                <a:spcPct val="100000"/>
              </a:lnSpc>
              <a:buFontTx/>
              <a:buChar char="-"/>
            </a:pPr>
            <a:r>
              <a:rPr lang="tr-TR" sz="1800" dirty="0">
                <a:solidFill>
                  <a:srgbClr val="002060"/>
                </a:solidFill>
              </a:rPr>
              <a:t>Gönderilmesi gereken yazıları postaya vermek, gelen postaları açarak gerekli yerlere dağıtmak</a:t>
            </a:r>
            <a:r>
              <a:rPr lang="tr-TR" sz="1800" dirty="0" smtClean="0">
                <a:solidFill>
                  <a:srgbClr val="002060"/>
                </a:solidFill>
              </a:rPr>
              <a:t>, postaya </a:t>
            </a:r>
            <a:r>
              <a:rPr lang="tr-TR" sz="1800" dirty="0">
                <a:solidFill>
                  <a:srgbClr val="002060"/>
                </a:solidFill>
              </a:rPr>
              <a:t>verilecek materyalleri </a:t>
            </a:r>
            <a:r>
              <a:rPr lang="tr-TR" sz="1800" dirty="0" smtClean="0">
                <a:solidFill>
                  <a:srgbClr val="002060"/>
                </a:solidFill>
              </a:rPr>
              <a:t>hazırlamak</a:t>
            </a:r>
            <a:r>
              <a:rPr lang="tr-TR" sz="1800" dirty="0" smtClean="0">
                <a:solidFill>
                  <a:srgbClr val="002060"/>
                </a:solidFill>
              </a:rPr>
              <a:t>,</a:t>
            </a:r>
            <a:endParaRPr lang="tr-TR" sz="1800" dirty="0" smtClean="0">
              <a:solidFill>
                <a:srgbClr val="002060"/>
              </a:solidFill>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10</a:t>
            </a:fld>
            <a:endParaRPr lang="tr-TR"/>
          </a:p>
        </p:txBody>
      </p:sp>
    </p:spTree>
    <p:extLst>
      <p:ext uri="{BB962C8B-B14F-4D97-AF65-F5344CB8AC3E}">
        <p14:creationId xmlns:p14="http://schemas.microsoft.com/office/powerpoint/2010/main" val="3144926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SEKRETERLERİN SORUMLULUKLARI</a:t>
            </a:r>
            <a:endParaRPr lang="tr-TR" b="1" dirty="0">
              <a:solidFill>
                <a:srgbClr val="002060"/>
              </a:solidFill>
            </a:endParaRPr>
          </a:p>
        </p:txBody>
      </p:sp>
      <p:sp>
        <p:nvSpPr>
          <p:cNvPr id="3" name="İçerik Yer Tutucusu 2"/>
          <p:cNvSpPr>
            <a:spLocks noGrp="1"/>
          </p:cNvSpPr>
          <p:nvPr>
            <p:ph sz="quarter" idx="10"/>
          </p:nvPr>
        </p:nvSpPr>
        <p:spPr>
          <a:xfrm>
            <a:off x="284255" y="1629104"/>
            <a:ext cx="8728981" cy="4540342"/>
          </a:xfrm>
        </p:spPr>
        <p:txBody>
          <a:bodyPr>
            <a:noAutofit/>
          </a:bodyPr>
          <a:lstStyle/>
          <a:p>
            <a:pPr lvl="1">
              <a:lnSpc>
                <a:spcPct val="100000"/>
              </a:lnSpc>
              <a:buFontTx/>
              <a:buChar char="-"/>
            </a:pPr>
            <a:r>
              <a:rPr lang="tr-TR" sz="2000" dirty="0" smtClean="0">
                <a:solidFill>
                  <a:srgbClr val="002060"/>
                </a:solidFill>
              </a:rPr>
              <a:t>Telefon </a:t>
            </a:r>
            <a:r>
              <a:rPr lang="tr-TR" sz="2000" dirty="0" smtClean="0">
                <a:solidFill>
                  <a:srgbClr val="002060"/>
                </a:solidFill>
              </a:rPr>
              <a:t>görüşmeleri yapmak, </a:t>
            </a:r>
            <a:r>
              <a:rPr lang="tr-TR" sz="2000" dirty="0">
                <a:solidFill>
                  <a:srgbClr val="002060"/>
                </a:solidFill>
              </a:rPr>
              <a:t>arayan kişilerin notlarını kaydetmek, randevuları düzene koymak</a:t>
            </a:r>
            <a:r>
              <a:rPr lang="tr-TR" sz="2000" dirty="0" smtClean="0">
                <a:solidFill>
                  <a:srgbClr val="002060"/>
                </a:solidFill>
              </a:rPr>
              <a:t>,</a:t>
            </a:r>
          </a:p>
          <a:p>
            <a:pPr lvl="1">
              <a:lnSpc>
                <a:spcPct val="100000"/>
              </a:lnSpc>
              <a:buFontTx/>
              <a:buChar char="-"/>
            </a:pPr>
            <a:r>
              <a:rPr lang="tr-TR" sz="2000" dirty="0" smtClean="0">
                <a:solidFill>
                  <a:srgbClr val="002060"/>
                </a:solidFill>
              </a:rPr>
              <a:t>Toplantı organizasyonu, Seyahat organizasyonu yapmak.</a:t>
            </a:r>
          </a:p>
          <a:p>
            <a:pPr lvl="1">
              <a:lnSpc>
                <a:spcPct val="100000"/>
              </a:lnSpc>
              <a:buFontTx/>
              <a:buChar char="-"/>
            </a:pPr>
            <a:r>
              <a:rPr lang="tr-TR" sz="2000" dirty="0" smtClean="0">
                <a:solidFill>
                  <a:srgbClr val="002060"/>
                </a:solidFill>
              </a:rPr>
              <a:t>Dava dosyaları, ihale dosyaları gibi özel dosyaların hazırlanmasına yardımcı olmak. </a:t>
            </a:r>
          </a:p>
          <a:p>
            <a:pPr lvl="1">
              <a:lnSpc>
                <a:spcPct val="100000"/>
              </a:lnSpc>
              <a:buFontTx/>
              <a:buChar char="-"/>
            </a:pPr>
            <a:r>
              <a:rPr lang="tr-TR" sz="2000" dirty="0" smtClean="0">
                <a:solidFill>
                  <a:srgbClr val="002060"/>
                </a:solidFill>
              </a:rPr>
              <a:t>Ziyaretçileri </a:t>
            </a:r>
            <a:r>
              <a:rPr lang="tr-TR" sz="2000" dirty="0">
                <a:solidFill>
                  <a:srgbClr val="002060"/>
                </a:solidFill>
              </a:rPr>
              <a:t>kabul etmek, ikramlarda </a:t>
            </a:r>
            <a:r>
              <a:rPr lang="tr-TR" sz="2000" dirty="0" smtClean="0">
                <a:solidFill>
                  <a:srgbClr val="002060"/>
                </a:solidFill>
              </a:rPr>
              <a:t>bulunmak,</a:t>
            </a:r>
            <a:endParaRPr lang="tr-TR" sz="2000" dirty="0">
              <a:solidFill>
                <a:srgbClr val="002060"/>
              </a:solidFill>
            </a:endParaRPr>
          </a:p>
          <a:p>
            <a:pPr lvl="1">
              <a:lnSpc>
                <a:spcPct val="100000"/>
              </a:lnSpc>
              <a:buFontTx/>
              <a:buChar char="-"/>
            </a:pPr>
            <a:r>
              <a:rPr lang="tr-TR" sz="2000" dirty="0" smtClean="0">
                <a:solidFill>
                  <a:srgbClr val="002060"/>
                </a:solidFill>
              </a:rPr>
              <a:t>Çalışma </a:t>
            </a:r>
            <a:r>
              <a:rPr lang="tr-TR" sz="2000" dirty="0">
                <a:solidFill>
                  <a:srgbClr val="002060"/>
                </a:solidFill>
              </a:rPr>
              <a:t>alanının tertip ve düzenini, temizliğini sağlamak, vb. görev ve işlemleri yerine getirir.</a:t>
            </a:r>
          </a:p>
          <a:p>
            <a:pPr>
              <a:lnSpc>
                <a:spcPct val="100000"/>
              </a:lnSpc>
              <a:buNone/>
            </a:pPr>
            <a:endParaRPr lang="tr-TR" sz="3200" dirty="0" smtClean="0">
              <a:solidFill>
                <a:srgbClr val="002060"/>
              </a:solidFill>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11</a:t>
            </a:fld>
            <a:endParaRPr lang="tr-TR"/>
          </a:p>
        </p:txBody>
      </p:sp>
    </p:spTree>
    <p:extLst>
      <p:ext uri="{BB962C8B-B14F-4D97-AF65-F5344CB8AC3E}">
        <p14:creationId xmlns:p14="http://schemas.microsoft.com/office/powerpoint/2010/main" val="2835861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SEKRETERLERİN Çalışma Alanları</a:t>
            </a:r>
            <a:endParaRPr lang="tr-TR" b="1" dirty="0">
              <a:solidFill>
                <a:srgbClr val="002060"/>
              </a:solidFill>
            </a:endParaRPr>
          </a:p>
        </p:txBody>
      </p:sp>
      <p:sp>
        <p:nvSpPr>
          <p:cNvPr id="3" name="İçerik Yer Tutucusu 2"/>
          <p:cNvSpPr>
            <a:spLocks noGrp="1"/>
          </p:cNvSpPr>
          <p:nvPr>
            <p:ph sz="quarter" idx="10"/>
          </p:nvPr>
        </p:nvSpPr>
        <p:spPr>
          <a:xfrm>
            <a:off x="284255" y="1629104"/>
            <a:ext cx="8728981" cy="4540342"/>
          </a:xfrm>
        </p:spPr>
        <p:txBody>
          <a:bodyPr>
            <a:noAutofit/>
          </a:bodyPr>
          <a:lstStyle/>
          <a:p>
            <a:r>
              <a:rPr lang="tr-TR" sz="1600" b="1" dirty="0">
                <a:solidFill>
                  <a:srgbClr val="002060"/>
                </a:solidFill>
              </a:rPr>
              <a:t>Çalışma alanları ve iş bulma olanakları</a:t>
            </a:r>
            <a:endParaRPr lang="tr-TR" sz="1200" dirty="0">
              <a:solidFill>
                <a:srgbClr val="002060"/>
              </a:solidFill>
            </a:endParaRPr>
          </a:p>
          <a:p>
            <a:r>
              <a:rPr lang="tr-TR" sz="1600" dirty="0">
                <a:solidFill>
                  <a:srgbClr val="002060"/>
                </a:solidFill>
              </a:rPr>
              <a:t>Büro yönetimi ve sekreterlik bölümü mezunu olanların iş alanı oldukça geniş olup, kamu-özel sektöre ait pekçok kurum ve kuruluşda, üniversitelerde, vakıflarda, derneklerde çalışabilmektedirler. İşletmelerin çağdaş işletmecilik anlayışı ile yönetilmesi ihtiyacının giderek daha fazla hissedilmesi, bu alanda eğitilmiş insan gücüne duyulan gereksinimi artırmaktadır. </a:t>
            </a:r>
            <a:endParaRPr lang="tr-TR" sz="1200" dirty="0">
              <a:solidFill>
                <a:srgbClr val="002060"/>
              </a:solidFill>
            </a:endParaRPr>
          </a:p>
          <a:p>
            <a:r>
              <a:rPr lang="tr-TR" sz="1600" dirty="0">
                <a:solidFill>
                  <a:srgbClr val="002060"/>
                </a:solidFill>
              </a:rPr>
              <a:t>Görev ve İşlem Basamakları</a:t>
            </a:r>
            <a:endParaRPr lang="tr-TR" sz="1600" b="1" dirty="0">
              <a:solidFill>
                <a:srgbClr val="002060"/>
              </a:solidFill>
            </a:endParaRPr>
          </a:p>
          <a:p>
            <a:r>
              <a:rPr lang="tr-TR" sz="1600" dirty="0">
                <a:solidFill>
                  <a:srgbClr val="002060"/>
                </a:solidFill>
              </a:rPr>
              <a:t>Sekreter (Genel); işletmenin genel çalışma prensipleri doğrultusunda, araç, gereç ve ekipmanları etkin bir şekilde kullanarak, işçi sağlığı , iş güvenliği ve çevre </a:t>
            </a:r>
            <a:r>
              <a:rPr lang="tr-TR" sz="1600" dirty="0" smtClean="0">
                <a:solidFill>
                  <a:srgbClr val="002060"/>
                </a:solidFill>
              </a:rPr>
              <a:t>koruma düzenlemelerine </a:t>
            </a:r>
            <a:r>
              <a:rPr lang="tr-TR" sz="1600" dirty="0">
                <a:solidFill>
                  <a:srgbClr val="002060"/>
                </a:solidFill>
              </a:rPr>
              <a:t>ve mesleğin verimlilik ve kalite gerekliliklerine uygun </a:t>
            </a:r>
            <a:r>
              <a:rPr lang="tr-TR" sz="1600" dirty="0" smtClean="0">
                <a:solidFill>
                  <a:srgbClr val="002060"/>
                </a:solidFill>
              </a:rPr>
              <a:t>olarak işlerini yapar. </a:t>
            </a:r>
          </a:p>
          <a:p>
            <a:pPr>
              <a:buNone/>
            </a:pPr>
            <a:r>
              <a:rPr lang="tr-TR" sz="2400" dirty="0" smtClean="0"/>
              <a:t> </a:t>
            </a:r>
            <a:endParaRPr lang="tr-TR" sz="1800" dirty="0"/>
          </a:p>
        </p:txBody>
      </p:sp>
      <p:sp>
        <p:nvSpPr>
          <p:cNvPr id="4" name="Slayt Numarası Yer Tutucusu 3"/>
          <p:cNvSpPr>
            <a:spLocks noGrp="1"/>
          </p:cNvSpPr>
          <p:nvPr>
            <p:ph type="sldNum" sz="quarter" idx="13"/>
          </p:nvPr>
        </p:nvSpPr>
        <p:spPr/>
        <p:txBody>
          <a:bodyPr/>
          <a:lstStyle/>
          <a:p>
            <a:fld id="{8E6AA186-9BDC-43F2-8CB7-BFB6CE2B9968}" type="slidenum">
              <a:rPr lang="tr-TR" smtClean="0"/>
              <a:pPr/>
              <a:t>12</a:t>
            </a:fld>
            <a:endParaRPr lang="tr-TR"/>
          </a:p>
        </p:txBody>
      </p:sp>
    </p:spTree>
    <p:extLst>
      <p:ext uri="{BB962C8B-B14F-4D97-AF65-F5344CB8AC3E}">
        <p14:creationId xmlns:p14="http://schemas.microsoft.com/office/powerpoint/2010/main" val="35322978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Sekreterin Sorumlulukları</a:t>
            </a:r>
            <a:endParaRPr lang="tr-TR" dirty="0"/>
          </a:p>
        </p:txBody>
      </p:sp>
      <p:sp>
        <p:nvSpPr>
          <p:cNvPr id="3" name="İçerik Yer Tutucusu 2"/>
          <p:cNvSpPr>
            <a:spLocks noGrp="1"/>
          </p:cNvSpPr>
          <p:nvPr>
            <p:ph sz="quarter" idx="10"/>
          </p:nvPr>
        </p:nvSpPr>
        <p:spPr/>
        <p:txBody>
          <a:bodyPr/>
          <a:lstStyle/>
          <a:p>
            <a:pPr lvl="1"/>
            <a:r>
              <a:rPr lang="tr-TR" dirty="0" err="1" smtClean="0">
                <a:hlinkClick r:id="rId2"/>
              </a:rPr>
              <a:t>Populaire</a:t>
            </a:r>
            <a:r>
              <a:rPr lang="tr-TR" dirty="0" smtClean="0">
                <a:hlinkClick r:id="rId2"/>
              </a:rPr>
              <a:t> Filmi : https</a:t>
            </a:r>
            <a:r>
              <a:rPr lang="tr-TR" dirty="0">
                <a:hlinkClick r:id="rId2"/>
              </a:rPr>
              <a:t>://</a:t>
            </a:r>
            <a:r>
              <a:rPr lang="tr-TR" dirty="0" smtClean="0">
                <a:hlinkClick r:id="rId2"/>
              </a:rPr>
              <a:t>youtu.be/1L5MKbYnhbw</a:t>
            </a:r>
            <a:endParaRPr lang="tr-TR" dirty="0" smtClean="0"/>
          </a:p>
          <a:p>
            <a:pPr lvl="1"/>
            <a:endParaRPr lang="tr-TR" dirty="0" smtClean="0"/>
          </a:p>
          <a:p>
            <a:pPr lvl="1"/>
            <a:r>
              <a:rPr lang="tr-TR" b="1" dirty="0" smtClean="0">
                <a:solidFill>
                  <a:srgbClr val="002060"/>
                </a:solidFill>
              </a:rPr>
              <a:t>Başarılı bir sekreterde bulunması gereken özellikler</a:t>
            </a:r>
            <a:endParaRPr lang="tr-TR" b="1" dirty="0">
              <a:solidFill>
                <a:srgbClr val="002060"/>
              </a:solidFill>
            </a:endParaRPr>
          </a:p>
          <a:p>
            <a:pPr lvl="1"/>
            <a:r>
              <a:rPr lang="tr-TR" u="sng" dirty="0">
                <a:hlinkClick r:id="rId3"/>
              </a:rPr>
              <a:t>https://www.youtube.com/watch?v=yzoSSZjsD90</a:t>
            </a:r>
            <a:endParaRPr lang="tr-TR" dirty="0"/>
          </a:p>
          <a:p>
            <a:pPr lvl="1"/>
            <a:endParaRPr lang="tr-TR" dirty="0" smtClean="0"/>
          </a:p>
          <a:p>
            <a:pPr lvl="1"/>
            <a:r>
              <a:rPr lang="tr-TR" b="1" dirty="0" smtClean="0">
                <a:solidFill>
                  <a:srgbClr val="002060"/>
                </a:solidFill>
              </a:rPr>
              <a:t>Sekreterlerin Görev ve Sorumlulukları ile Yönetici Asistanlığı</a:t>
            </a:r>
            <a:endParaRPr lang="tr-TR" b="1" dirty="0" smtClean="0">
              <a:solidFill>
                <a:srgbClr val="002060"/>
              </a:solidFill>
              <a:hlinkClick r:id="rId4"/>
            </a:endParaRPr>
          </a:p>
          <a:p>
            <a:pPr lvl="1"/>
            <a:r>
              <a:rPr lang="tr-TR" dirty="0" smtClean="0">
                <a:hlinkClick r:id="rId4"/>
              </a:rPr>
              <a:t>https</a:t>
            </a:r>
            <a:r>
              <a:rPr lang="tr-TR" dirty="0">
                <a:hlinkClick r:id="rId4"/>
              </a:rPr>
              <a:t>://</a:t>
            </a:r>
            <a:r>
              <a:rPr lang="tr-TR" dirty="0" smtClean="0">
                <a:hlinkClick r:id="rId4"/>
              </a:rPr>
              <a:t>www.youtube.com/watch?v=Huwx9gT-2TM</a:t>
            </a:r>
            <a:endParaRPr lang="tr-TR" dirty="0" smtClean="0"/>
          </a:p>
          <a:p>
            <a:pPr lvl="1"/>
            <a:endParaRPr lang="tr-TR" dirty="0"/>
          </a:p>
          <a:p>
            <a:pPr lvl="1"/>
            <a:endParaRPr lang="tr-TR" dirty="0" smtClean="0"/>
          </a:p>
          <a:p>
            <a:endParaRPr lang="tr-TR" dirty="0"/>
          </a:p>
        </p:txBody>
      </p:sp>
      <p:sp>
        <p:nvSpPr>
          <p:cNvPr id="4" name="Slayt Numarası Yer Tutucusu 3"/>
          <p:cNvSpPr>
            <a:spLocks noGrp="1"/>
          </p:cNvSpPr>
          <p:nvPr>
            <p:ph type="sldNum" sz="quarter" idx="13"/>
          </p:nvPr>
        </p:nvSpPr>
        <p:spPr/>
        <p:txBody>
          <a:bodyPr/>
          <a:lstStyle/>
          <a:p>
            <a:fld id="{8E6AA186-9BDC-43F2-8CB7-BFB6CE2B9968}" type="slidenum">
              <a:rPr lang="tr-TR" smtClean="0"/>
              <a:pPr/>
              <a:t>13</a:t>
            </a:fld>
            <a:endParaRPr lang="tr-TR"/>
          </a:p>
        </p:txBody>
      </p:sp>
    </p:spTree>
    <p:extLst>
      <p:ext uri="{BB962C8B-B14F-4D97-AF65-F5344CB8AC3E}">
        <p14:creationId xmlns:p14="http://schemas.microsoft.com/office/powerpoint/2010/main" val="752344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454502"/>
            <a:ext cx="7626002" cy="1077218"/>
          </a:xfrm>
        </p:spPr>
        <p:txBody>
          <a:bodyPr/>
          <a:lstStyle/>
          <a:p>
            <a:r>
              <a:rPr lang="tr-TR" dirty="0" smtClean="0">
                <a:solidFill>
                  <a:srgbClr val="002060"/>
                </a:solidFill>
              </a:rPr>
              <a:t>TÜRKİYE’DE </a:t>
            </a:r>
            <a:br>
              <a:rPr lang="tr-TR" dirty="0" smtClean="0">
                <a:solidFill>
                  <a:srgbClr val="002060"/>
                </a:solidFill>
              </a:rPr>
            </a:br>
            <a:r>
              <a:rPr lang="tr-TR" dirty="0" smtClean="0">
                <a:solidFill>
                  <a:srgbClr val="002060"/>
                </a:solidFill>
              </a:rPr>
              <a:t>SEKRETERLİK MESLEĞİNİN GELİŞİMİ</a:t>
            </a:r>
            <a:endParaRPr lang="tr-TR" b="1" dirty="0">
              <a:solidFill>
                <a:srgbClr val="002060"/>
              </a:solidFill>
            </a:endParaRPr>
          </a:p>
        </p:txBody>
      </p:sp>
      <p:sp>
        <p:nvSpPr>
          <p:cNvPr id="3" name="İçerik Yer Tutucusu 2"/>
          <p:cNvSpPr>
            <a:spLocks noGrp="1"/>
          </p:cNvSpPr>
          <p:nvPr>
            <p:ph sz="quarter" idx="10"/>
          </p:nvPr>
        </p:nvSpPr>
        <p:spPr>
          <a:xfrm>
            <a:off x="284255" y="1629104"/>
            <a:ext cx="8728981" cy="4540342"/>
          </a:xfrm>
        </p:spPr>
        <p:txBody>
          <a:bodyPr>
            <a:noAutofit/>
          </a:bodyPr>
          <a:lstStyle/>
          <a:p>
            <a:r>
              <a:rPr lang="tr-TR" sz="1600" dirty="0" smtClean="0">
                <a:solidFill>
                  <a:srgbClr val="002060"/>
                </a:solidFill>
              </a:rPr>
              <a:t>Türkiye</a:t>
            </a:r>
            <a:r>
              <a:rPr lang="tr-TR" sz="1600" dirty="0">
                <a:solidFill>
                  <a:srgbClr val="002060"/>
                </a:solidFill>
              </a:rPr>
              <a:t>’ de sekreterlik mesleğinin gelişim süreci Osmanlı İmparatorluğu dönemine dayanır. Osmanlı İmparatorluğu’nda sır katipliği olarak nitelendirilen sekreterliğin, devlet yönetiminde etkin bir yeri olmuştur. Türkiye’de bugünkü anlamda sekreterlik hizmetleri; 1953 yılında Devlet Su İşleri Genel Müdürlüğü ile Karayolları Genel Müdürlüğünde uygulanmıştır. </a:t>
            </a:r>
            <a:endParaRPr lang="tr-TR" sz="1600" dirty="0" smtClean="0">
              <a:solidFill>
                <a:srgbClr val="002060"/>
              </a:solidFill>
            </a:endParaRPr>
          </a:p>
          <a:p>
            <a:r>
              <a:rPr lang="tr-TR" sz="1600" dirty="0" smtClean="0">
                <a:solidFill>
                  <a:srgbClr val="002060"/>
                </a:solidFill>
              </a:rPr>
              <a:t>Türkiye’de </a:t>
            </a:r>
            <a:r>
              <a:rPr lang="tr-TR" sz="1600" dirty="0">
                <a:solidFill>
                  <a:srgbClr val="002060"/>
                </a:solidFill>
              </a:rPr>
              <a:t>sekreterlik mesleğinin, dünya ile birlikte olmasa da benzer şekilde geliştiğini söyleyebiliriz. Türkiye’de sekreterlik hizmetleri sanayileşme ile birlikte, İş yeri yöneticilerinin iş akışlarının artması ve karmaşıklaşmasına bağlı olarak iş hayatına girmiştir. Bu durum sekreterlik hizmetlerine ve sekreterlere olan ihtiyacı artırmış, iş yerlerinin sekreter istihdamını zorunlu hâle getirmiştir. Sekreterlik mesleğinin gelişimini destekleyen en son yenilik ise bilgi teknolojileridir. Bilgi teknolojilerinin gelişmesiyle kâğıtsız bürolar ve büro otomasyon uygulamaları, işlerin daha kısa sürelerde ve en iyi şekilde tamamlanması sağlamıştır.</a:t>
            </a:r>
          </a:p>
          <a:p>
            <a:pPr>
              <a:buNone/>
            </a:pPr>
            <a:r>
              <a:rPr lang="tr-TR" sz="2400" dirty="0" smtClean="0"/>
              <a:t> </a:t>
            </a:r>
            <a:endParaRPr lang="tr-TR" sz="1800" dirty="0"/>
          </a:p>
        </p:txBody>
      </p:sp>
      <p:sp>
        <p:nvSpPr>
          <p:cNvPr id="4" name="Slayt Numarası Yer Tutucusu 3"/>
          <p:cNvSpPr>
            <a:spLocks noGrp="1"/>
          </p:cNvSpPr>
          <p:nvPr>
            <p:ph type="sldNum" sz="quarter" idx="13"/>
          </p:nvPr>
        </p:nvSpPr>
        <p:spPr/>
        <p:txBody>
          <a:bodyPr/>
          <a:lstStyle/>
          <a:p>
            <a:fld id="{8E6AA186-9BDC-43F2-8CB7-BFB6CE2B9968}" type="slidenum">
              <a:rPr lang="tr-TR" smtClean="0"/>
              <a:pPr/>
              <a:t>14</a:t>
            </a:fld>
            <a:endParaRPr lang="tr-TR"/>
          </a:p>
        </p:txBody>
      </p:sp>
    </p:spTree>
    <p:extLst>
      <p:ext uri="{BB962C8B-B14F-4D97-AF65-F5344CB8AC3E}">
        <p14:creationId xmlns:p14="http://schemas.microsoft.com/office/powerpoint/2010/main" val="870129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SEKRETERLİK MESLEĞİNİN İŞLEVİ</a:t>
            </a:r>
            <a:endParaRPr lang="tr-TR" b="1" dirty="0">
              <a:solidFill>
                <a:srgbClr val="002060"/>
              </a:solidFill>
            </a:endParaRPr>
          </a:p>
        </p:txBody>
      </p:sp>
      <p:sp>
        <p:nvSpPr>
          <p:cNvPr id="3" name="İçerik Yer Tutucusu 2"/>
          <p:cNvSpPr>
            <a:spLocks noGrp="1"/>
          </p:cNvSpPr>
          <p:nvPr>
            <p:ph sz="quarter" idx="10"/>
          </p:nvPr>
        </p:nvSpPr>
        <p:spPr>
          <a:xfrm>
            <a:off x="284255" y="1629104"/>
            <a:ext cx="8728981" cy="4540342"/>
          </a:xfrm>
        </p:spPr>
        <p:txBody>
          <a:bodyPr>
            <a:noAutofit/>
          </a:bodyPr>
          <a:lstStyle/>
          <a:p>
            <a:r>
              <a:rPr lang="tr-TR" sz="1600" dirty="0" smtClean="0">
                <a:solidFill>
                  <a:srgbClr val="002060"/>
                </a:solidFill>
              </a:rPr>
              <a:t> İster </a:t>
            </a:r>
            <a:r>
              <a:rPr lang="tr-TR" sz="1600" dirty="0">
                <a:solidFill>
                  <a:srgbClr val="002060"/>
                </a:solidFill>
              </a:rPr>
              <a:t>hizmet sektöründe ister üretim sektöründe olsun her zaman sekretere ihtiyaç duyulmaktadır. Yönetici işletmedeki işleri planlayarak kararlar vermekte; işletmeyi amaçlara uygun bir şekilde yönetmektedir. Ancak bu yoğun yönetim görevi içinden tek başına çıkması mümkün olmamaktadır. İşte bu durumda sekreter yöneticiyi destekleme görevini yerine getirerek yöneticinin başarıyı yakalamasında büyük görev üstlenmektedir. </a:t>
            </a:r>
            <a:endParaRPr lang="tr-TR" sz="1600" dirty="0" smtClean="0">
              <a:solidFill>
                <a:srgbClr val="002060"/>
              </a:solidFill>
            </a:endParaRPr>
          </a:p>
          <a:p>
            <a:r>
              <a:rPr lang="tr-TR" sz="1600" dirty="0" smtClean="0">
                <a:solidFill>
                  <a:srgbClr val="002060"/>
                </a:solidFill>
              </a:rPr>
              <a:t>Çağdaş </a:t>
            </a:r>
            <a:r>
              <a:rPr lang="tr-TR" sz="1600" dirty="0">
                <a:solidFill>
                  <a:srgbClr val="002060"/>
                </a:solidFill>
              </a:rPr>
              <a:t>kuruluşlarda yönetim işlevleri giderek karmaşık hâle gelmiştir. Bu kuruluşların yöneticileri, daha fazla ve çeşitli işi daha kısa sürede yapmak zorundadır. Bu durum, iş yükünün artması, iş trafiğinin de önce yoğunlaşmasına sonra da sıkışmasına neden olmaktadır. Bu durum da yöneticinin işlerin üstesinden tek başına gelmesini imkânsızlaştırmıştır. Vazgeçilemeyen, devredilemeyen ve yöneticinin bizzat üstlenmesi gereken işlevleri, onunla birlikte ve onun adına yapacak birine ihtiyaç vardır.</a:t>
            </a:r>
          </a:p>
          <a:p>
            <a:pPr>
              <a:buNone/>
            </a:pPr>
            <a:r>
              <a:rPr lang="tr-TR" sz="2400" dirty="0" smtClean="0"/>
              <a:t> </a:t>
            </a:r>
            <a:endParaRPr lang="tr-TR" sz="1800" dirty="0"/>
          </a:p>
        </p:txBody>
      </p:sp>
      <p:sp>
        <p:nvSpPr>
          <p:cNvPr id="4" name="Slayt Numarası Yer Tutucusu 3"/>
          <p:cNvSpPr>
            <a:spLocks noGrp="1"/>
          </p:cNvSpPr>
          <p:nvPr>
            <p:ph type="sldNum" sz="quarter" idx="13"/>
          </p:nvPr>
        </p:nvSpPr>
        <p:spPr/>
        <p:txBody>
          <a:bodyPr/>
          <a:lstStyle/>
          <a:p>
            <a:fld id="{8E6AA186-9BDC-43F2-8CB7-BFB6CE2B9968}" type="slidenum">
              <a:rPr lang="tr-TR" smtClean="0"/>
              <a:pPr/>
              <a:t>15</a:t>
            </a:fld>
            <a:endParaRPr lang="tr-TR"/>
          </a:p>
        </p:txBody>
      </p:sp>
    </p:spTree>
    <p:extLst>
      <p:ext uri="{BB962C8B-B14F-4D97-AF65-F5344CB8AC3E}">
        <p14:creationId xmlns:p14="http://schemas.microsoft.com/office/powerpoint/2010/main" val="28200069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SEKRETERLİK MESLEĞİNİN İŞLEVİ</a:t>
            </a:r>
            <a:endParaRPr lang="tr-TR" b="1" dirty="0">
              <a:solidFill>
                <a:srgbClr val="002060"/>
              </a:solidFill>
            </a:endParaRPr>
          </a:p>
        </p:txBody>
      </p:sp>
      <p:sp>
        <p:nvSpPr>
          <p:cNvPr id="3" name="İçerik Yer Tutucusu 2"/>
          <p:cNvSpPr>
            <a:spLocks noGrp="1"/>
          </p:cNvSpPr>
          <p:nvPr>
            <p:ph sz="quarter" idx="10"/>
          </p:nvPr>
        </p:nvSpPr>
        <p:spPr>
          <a:xfrm>
            <a:off x="294765" y="1531720"/>
            <a:ext cx="8728981" cy="4540342"/>
          </a:xfrm>
        </p:spPr>
        <p:txBody>
          <a:bodyPr>
            <a:noAutofit/>
          </a:bodyPr>
          <a:lstStyle/>
          <a:p>
            <a:pPr>
              <a:lnSpc>
                <a:spcPct val="100000"/>
              </a:lnSpc>
            </a:pPr>
            <a:r>
              <a:rPr lang="tr-TR" sz="1800" dirty="0" smtClean="0">
                <a:solidFill>
                  <a:srgbClr val="002060"/>
                </a:solidFill>
              </a:rPr>
              <a:t>Sekreterlik Türleri:  Yönetici sekreteri, Büro sekreteri, Tıp sekreteri, Ticaret Sekreteri, </a:t>
            </a:r>
            <a:r>
              <a:rPr lang="tr-TR" sz="1800" dirty="0">
                <a:solidFill>
                  <a:srgbClr val="002060"/>
                </a:solidFill>
              </a:rPr>
              <a:t>Muhasebe </a:t>
            </a:r>
            <a:r>
              <a:rPr lang="tr-TR" sz="1800" dirty="0" smtClean="0">
                <a:solidFill>
                  <a:srgbClr val="002060"/>
                </a:solidFill>
              </a:rPr>
              <a:t>Sekreteri, </a:t>
            </a:r>
            <a:r>
              <a:rPr lang="tr-TR" sz="1800" dirty="0">
                <a:solidFill>
                  <a:srgbClr val="002060"/>
                </a:solidFill>
              </a:rPr>
              <a:t>Finansman </a:t>
            </a:r>
            <a:r>
              <a:rPr lang="tr-TR" sz="1800" dirty="0" smtClean="0">
                <a:solidFill>
                  <a:srgbClr val="002060"/>
                </a:solidFill>
              </a:rPr>
              <a:t>Sekreteri, </a:t>
            </a:r>
            <a:r>
              <a:rPr lang="tr-TR" sz="1800" dirty="0">
                <a:solidFill>
                  <a:srgbClr val="002060"/>
                </a:solidFill>
              </a:rPr>
              <a:t>Basın </a:t>
            </a:r>
            <a:r>
              <a:rPr lang="tr-TR" sz="1800" dirty="0" smtClean="0">
                <a:solidFill>
                  <a:srgbClr val="002060"/>
                </a:solidFill>
              </a:rPr>
              <a:t>Sekreteri, </a:t>
            </a:r>
            <a:r>
              <a:rPr lang="tr-TR" sz="1800" dirty="0">
                <a:solidFill>
                  <a:srgbClr val="002060"/>
                </a:solidFill>
              </a:rPr>
              <a:t>Turizm </a:t>
            </a:r>
            <a:r>
              <a:rPr lang="tr-TR" sz="1800" dirty="0" smtClean="0">
                <a:solidFill>
                  <a:srgbClr val="002060"/>
                </a:solidFill>
              </a:rPr>
              <a:t>Sekreteri, </a:t>
            </a:r>
            <a:r>
              <a:rPr lang="tr-TR" sz="1800" dirty="0">
                <a:solidFill>
                  <a:srgbClr val="002060"/>
                </a:solidFill>
              </a:rPr>
              <a:t>Teknik </a:t>
            </a:r>
            <a:r>
              <a:rPr lang="tr-TR" sz="1800" dirty="0" smtClean="0">
                <a:solidFill>
                  <a:srgbClr val="002060"/>
                </a:solidFill>
              </a:rPr>
              <a:t>Sekreter, </a:t>
            </a:r>
            <a:r>
              <a:rPr lang="tr-TR" sz="1800" dirty="0">
                <a:solidFill>
                  <a:srgbClr val="002060"/>
                </a:solidFill>
              </a:rPr>
              <a:t>Bölüm Yöneticisi </a:t>
            </a:r>
            <a:r>
              <a:rPr lang="tr-TR" sz="1800" dirty="0" smtClean="0">
                <a:solidFill>
                  <a:srgbClr val="002060"/>
                </a:solidFill>
              </a:rPr>
              <a:t>Sekreteri, Uluslararası </a:t>
            </a:r>
            <a:r>
              <a:rPr lang="tr-TR" sz="1800" dirty="0">
                <a:solidFill>
                  <a:srgbClr val="002060"/>
                </a:solidFill>
              </a:rPr>
              <a:t>Organizasyon Sekreteri</a:t>
            </a:r>
          </a:p>
          <a:p>
            <a:pPr>
              <a:lnSpc>
                <a:spcPct val="100000"/>
              </a:lnSpc>
            </a:pPr>
            <a:r>
              <a:rPr lang="tr-TR" sz="1800" dirty="0" smtClean="0">
                <a:solidFill>
                  <a:srgbClr val="002060"/>
                </a:solidFill>
              </a:rPr>
              <a:t>Tıp Sekreteri: Tıp </a:t>
            </a:r>
            <a:r>
              <a:rPr lang="tr-TR" sz="1800" dirty="0">
                <a:solidFill>
                  <a:srgbClr val="002060"/>
                </a:solidFill>
              </a:rPr>
              <a:t>sekreterliği, diğer sekreterlik türlerinden uzmanlık yönüne verilen önem bakımından ayrılmaktadır. Hastane, klinik ve laboratuvarlarda tıp sekreterlerinin uzmanlık bilgilerine büyük ihtiyaç duyulmaktadır. Tıp sekreterleri, hastanelerin ilgili servislerinde hizmet veren yönetici ve hekimlerin teşhis, tedavi, hastanın izlenmesi, gerekli malzeme temini gibi konularda, yazışmalar yapmak gibi hayati öneme sahip görevleri yerine getirirler.</a:t>
            </a:r>
          </a:p>
          <a:p>
            <a:pPr>
              <a:lnSpc>
                <a:spcPct val="100000"/>
              </a:lnSpc>
            </a:pPr>
            <a:r>
              <a:rPr lang="tr-TR" sz="1800" dirty="0" smtClean="0">
                <a:solidFill>
                  <a:srgbClr val="002060"/>
                </a:solidFill>
              </a:rPr>
              <a:t>Tıbbi </a:t>
            </a:r>
            <a:r>
              <a:rPr lang="tr-TR" sz="1800" dirty="0">
                <a:solidFill>
                  <a:srgbClr val="002060"/>
                </a:solidFill>
              </a:rPr>
              <a:t>sekreter, kendi başına ve belirli bir sürede, hastaların muayeneye hazırlık, kabul ve dosya işlemlerini yapma ile tıbbi, idari ve istatistikî dokümanları hazırlama bilgi ve becerisine sahip nitelikli kişidir. Tıp sekreterlerinin, sağlık kuruluşlarının işleyişini ve özelliklerini, tıbbi terimleri çok iyi bilmesi gerekmektedir. Hazırlayacakları yazılarda ve raporlarda bir harf hatası, tahlil ve teşhislerde büyük yanılgılara neden olabilmekte, bu da hastanın sağlık durumunu ciddi derecede etkileyebilmektedir.</a:t>
            </a:r>
          </a:p>
          <a:p>
            <a:pPr>
              <a:buNone/>
            </a:pPr>
            <a:r>
              <a:rPr lang="tr-TR" sz="2400" dirty="0" smtClean="0"/>
              <a:t> </a:t>
            </a:r>
            <a:endParaRPr lang="tr-TR" sz="1800" dirty="0"/>
          </a:p>
        </p:txBody>
      </p:sp>
      <p:sp>
        <p:nvSpPr>
          <p:cNvPr id="4" name="Slayt Numarası Yer Tutucusu 3"/>
          <p:cNvSpPr>
            <a:spLocks noGrp="1"/>
          </p:cNvSpPr>
          <p:nvPr>
            <p:ph type="sldNum" sz="quarter" idx="13"/>
          </p:nvPr>
        </p:nvSpPr>
        <p:spPr/>
        <p:txBody>
          <a:bodyPr/>
          <a:lstStyle/>
          <a:p>
            <a:fld id="{8E6AA186-9BDC-43F2-8CB7-BFB6CE2B9968}" type="slidenum">
              <a:rPr lang="tr-TR" smtClean="0"/>
              <a:pPr/>
              <a:t>16</a:t>
            </a:fld>
            <a:endParaRPr lang="tr-TR"/>
          </a:p>
        </p:txBody>
      </p:sp>
    </p:spTree>
    <p:extLst>
      <p:ext uri="{BB962C8B-B14F-4D97-AF65-F5344CB8AC3E}">
        <p14:creationId xmlns:p14="http://schemas.microsoft.com/office/powerpoint/2010/main" val="3147052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454502"/>
            <a:ext cx="7626002" cy="1077218"/>
          </a:xfrm>
        </p:spPr>
        <p:txBody>
          <a:bodyPr/>
          <a:lstStyle/>
          <a:p>
            <a:r>
              <a:rPr lang="tr-TR" dirty="0" smtClean="0">
                <a:solidFill>
                  <a:srgbClr val="002060"/>
                </a:solidFill>
              </a:rPr>
              <a:t>TIP SEKRETERLİĞİNİN ÖNEMLİ İŞLEVLERİ</a:t>
            </a:r>
            <a:endParaRPr lang="tr-TR" b="1" dirty="0">
              <a:solidFill>
                <a:srgbClr val="002060"/>
              </a:solidFill>
            </a:endParaRPr>
          </a:p>
        </p:txBody>
      </p:sp>
      <p:sp>
        <p:nvSpPr>
          <p:cNvPr id="3" name="İçerik Yer Tutucusu 2"/>
          <p:cNvSpPr>
            <a:spLocks noGrp="1"/>
          </p:cNvSpPr>
          <p:nvPr>
            <p:ph sz="quarter" idx="10"/>
          </p:nvPr>
        </p:nvSpPr>
        <p:spPr>
          <a:xfrm>
            <a:off x="294765" y="1531720"/>
            <a:ext cx="8728981" cy="4540342"/>
          </a:xfrm>
        </p:spPr>
        <p:txBody>
          <a:bodyPr>
            <a:noAutofit/>
          </a:bodyPr>
          <a:lstStyle/>
          <a:p>
            <a:pPr>
              <a:lnSpc>
                <a:spcPct val="100000"/>
              </a:lnSpc>
              <a:spcBef>
                <a:spcPts val="0"/>
              </a:spcBef>
            </a:pPr>
            <a:r>
              <a:rPr lang="tr-TR" sz="1400" dirty="0" smtClean="0">
                <a:solidFill>
                  <a:srgbClr val="002060"/>
                </a:solidFill>
              </a:rPr>
              <a:t>Tıp </a:t>
            </a:r>
            <a:r>
              <a:rPr lang="tr-TR" sz="1400" dirty="0">
                <a:solidFill>
                  <a:srgbClr val="002060"/>
                </a:solidFill>
              </a:rPr>
              <a:t>Sekreteri Evrakların dosyalanması ve </a:t>
            </a:r>
            <a:r>
              <a:rPr lang="tr-TR" sz="1400" dirty="0" smtClean="0">
                <a:solidFill>
                  <a:srgbClr val="002060"/>
                </a:solidFill>
              </a:rPr>
              <a:t>arşivlenmesinde</a:t>
            </a:r>
            <a:endParaRPr lang="tr-TR" sz="1400" dirty="0">
              <a:solidFill>
                <a:srgbClr val="002060"/>
              </a:solidFill>
            </a:endParaRPr>
          </a:p>
          <a:p>
            <a:pPr>
              <a:lnSpc>
                <a:spcPct val="100000"/>
              </a:lnSpc>
              <a:spcBef>
                <a:spcPts val="0"/>
              </a:spcBef>
            </a:pPr>
            <a:r>
              <a:rPr lang="tr-TR" sz="1400" dirty="0">
                <a:solidFill>
                  <a:srgbClr val="002060"/>
                </a:solidFill>
              </a:rPr>
              <a:t>Aralıklı kontrolü gerektiren hastaların izlenmesinde </a:t>
            </a:r>
            <a:endParaRPr lang="tr-TR" sz="1400" dirty="0" smtClean="0">
              <a:solidFill>
                <a:srgbClr val="002060"/>
              </a:solidFill>
            </a:endParaRPr>
          </a:p>
          <a:p>
            <a:pPr>
              <a:lnSpc>
                <a:spcPct val="100000"/>
              </a:lnSpc>
              <a:spcBef>
                <a:spcPts val="0"/>
              </a:spcBef>
            </a:pPr>
            <a:r>
              <a:rPr lang="tr-TR" sz="1400" dirty="0" smtClean="0">
                <a:solidFill>
                  <a:srgbClr val="002060"/>
                </a:solidFill>
              </a:rPr>
              <a:t>Aranan </a:t>
            </a:r>
            <a:r>
              <a:rPr lang="tr-TR" sz="1400" dirty="0">
                <a:solidFill>
                  <a:srgbClr val="002060"/>
                </a:solidFill>
              </a:rPr>
              <a:t>dosyanın bulunmasında </a:t>
            </a:r>
          </a:p>
          <a:p>
            <a:pPr>
              <a:lnSpc>
                <a:spcPct val="100000"/>
              </a:lnSpc>
              <a:spcBef>
                <a:spcPts val="0"/>
              </a:spcBef>
            </a:pPr>
            <a:r>
              <a:rPr lang="tr-TR" sz="1400" dirty="0">
                <a:solidFill>
                  <a:srgbClr val="002060"/>
                </a:solidFill>
              </a:rPr>
              <a:t>Randevuların düzenlenmesinde eşitlik ve </a:t>
            </a:r>
            <a:r>
              <a:rPr lang="tr-TR" sz="1400" dirty="0" err="1">
                <a:solidFill>
                  <a:srgbClr val="002060"/>
                </a:solidFill>
              </a:rPr>
              <a:t>aciliyet</a:t>
            </a:r>
            <a:r>
              <a:rPr lang="tr-TR" sz="1400" dirty="0">
                <a:solidFill>
                  <a:srgbClr val="002060"/>
                </a:solidFill>
              </a:rPr>
              <a:t> durumuna dikkat </a:t>
            </a:r>
            <a:r>
              <a:rPr lang="tr-TR" sz="1400" dirty="0" smtClean="0">
                <a:solidFill>
                  <a:srgbClr val="002060"/>
                </a:solidFill>
              </a:rPr>
              <a:t>edilmesinde</a:t>
            </a:r>
          </a:p>
          <a:p>
            <a:pPr>
              <a:lnSpc>
                <a:spcPct val="100000"/>
              </a:lnSpc>
              <a:spcBef>
                <a:spcPts val="0"/>
              </a:spcBef>
            </a:pPr>
            <a:r>
              <a:rPr lang="tr-TR" sz="1400" dirty="0" smtClean="0">
                <a:solidFill>
                  <a:srgbClr val="002060"/>
                </a:solidFill>
              </a:rPr>
              <a:t>Daha </a:t>
            </a:r>
            <a:r>
              <a:rPr lang="tr-TR" sz="1400" dirty="0">
                <a:solidFill>
                  <a:srgbClr val="002060"/>
                </a:solidFill>
              </a:rPr>
              <a:t>çok ilgiye ihtiyacı olan insanlara yardımcı </a:t>
            </a:r>
            <a:r>
              <a:rPr lang="tr-TR" sz="1400" dirty="0" smtClean="0">
                <a:solidFill>
                  <a:srgbClr val="002060"/>
                </a:solidFill>
              </a:rPr>
              <a:t>olmasında</a:t>
            </a:r>
          </a:p>
          <a:p>
            <a:pPr>
              <a:lnSpc>
                <a:spcPct val="100000"/>
              </a:lnSpc>
              <a:spcBef>
                <a:spcPts val="0"/>
              </a:spcBef>
            </a:pPr>
            <a:r>
              <a:rPr lang="tr-TR" sz="1400" dirty="0" smtClean="0">
                <a:solidFill>
                  <a:srgbClr val="002060"/>
                </a:solidFill>
              </a:rPr>
              <a:t>Gelen </a:t>
            </a:r>
            <a:r>
              <a:rPr lang="tr-TR" sz="1400" dirty="0">
                <a:solidFill>
                  <a:srgbClr val="002060"/>
                </a:solidFill>
              </a:rPr>
              <a:t>hastalara karşı samimi, olumlu, yapıcı </a:t>
            </a:r>
            <a:r>
              <a:rPr lang="tr-TR" sz="1400" dirty="0" smtClean="0">
                <a:solidFill>
                  <a:srgbClr val="002060"/>
                </a:solidFill>
              </a:rPr>
              <a:t>yaklaşımlarda bulunmakta </a:t>
            </a:r>
          </a:p>
          <a:p>
            <a:pPr>
              <a:lnSpc>
                <a:spcPct val="100000"/>
              </a:lnSpc>
              <a:spcBef>
                <a:spcPts val="0"/>
              </a:spcBef>
            </a:pPr>
            <a:r>
              <a:rPr lang="tr-TR" sz="1400" dirty="0" smtClean="0">
                <a:solidFill>
                  <a:srgbClr val="002060"/>
                </a:solidFill>
              </a:rPr>
              <a:t>Sekreterin </a:t>
            </a:r>
            <a:r>
              <a:rPr lang="tr-TR" sz="1400" dirty="0">
                <a:solidFill>
                  <a:srgbClr val="002060"/>
                </a:solidFill>
              </a:rPr>
              <a:t>pozitif yaklaşımları hastaların moral gücünü ve doktorların başarısını olumlu yönde </a:t>
            </a:r>
            <a:r>
              <a:rPr lang="tr-TR" sz="1400" dirty="0" smtClean="0">
                <a:solidFill>
                  <a:srgbClr val="002060"/>
                </a:solidFill>
              </a:rPr>
              <a:t>etkileyecektir</a:t>
            </a:r>
          </a:p>
          <a:p>
            <a:pPr>
              <a:lnSpc>
                <a:spcPct val="100000"/>
              </a:lnSpc>
              <a:spcBef>
                <a:spcPts val="0"/>
              </a:spcBef>
              <a:buNone/>
            </a:pPr>
            <a:endParaRPr lang="tr-TR" sz="1400" dirty="0" smtClean="0">
              <a:solidFill>
                <a:srgbClr val="002060"/>
              </a:solidFill>
            </a:endParaRPr>
          </a:p>
          <a:p>
            <a:pPr>
              <a:lnSpc>
                <a:spcPct val="100000"/>
              </a:lnSpc>
              <a:spcBef>
                <a:spcPts val="0"/>
              </a:spcBef>
              <a:buNone/>
            </a:pPr>
            <a:r>
              <a:rPr lang="tr-TR" sz="1400" dirty="0" smtClean="0">
                <a:solidFill>
                  <a:srgbClr val="002060"/>
                </a:solidFill>
              </a:rPr>
              <a:t>Bunun yanı sıra </a:t>
            </a:r>
          </a:p>
          <a:p>
            <a:pPr>
              <a:lnSpc>
                <a:spcPct val="100000"/>
              </a:lnSpc>
              <a:spcBef>
                <a:spcPts val="0"/>
              </a:spcBef>
            </a:pPr>
            <a:r>
              <a:rPr lang="tr-TR" sz="1400" dirty="0" smtClean="0">
                <a:solidFill>
                  <a:srgbClr val="002060"/>
                </a:solidFill>
              </a:rPr>
              <a:t>Hastane </a:t>
            </a:r>
            <a:r>
              <a:rPr lang="tr-TR" sz="1400" dirty="0">
                <a:solidFill>
                  <a:srgbClr val="002060"/>
                </a:solidFill>
              </a:rPr>
              <a:t>faturalarının </a:t>
            </a:r>
            <a:r>
              <a:rPr lang="tr-TR" sz="1400" dirty="0" smtClean="0">
                <a:solidFill>
                  <a:srgbClr val="002060"/>
                </a:solidFill>
              </a:rPr>
              <a:t>düzenlenmesi</a:t>
            </a:r>
          </a:p>
          <a:p>
            <a:pPr>
              <a:lnSpc>
                <a:spcPct val="100000"/>
              </a:lnSpc>
              <a:spcBef>
                <a:spcPts val="0"/>
              </a:spcBef>
            </a:pPr>
            <a:r>
              <a:rPr lang="tr-TR" sz="1400" dirty="0" smtClean="0">
                <a:solidFill>
                  <a:srgbClr val="002060"/>
                </a:solidFill>
              </a:rPr>
              <a:t>Hasta randevu ve tedavi hizmetleriyle ilgili işlemlerin yürütülmesi </a:t>
            </a:r>
          </a:p>
          <a:p>
            <a:pPr>
              <a:lnSpc>
                <a:spcPct val="100000"/>
              </a:lnSpc>
              <a:spcBef>
                <a:spcPts val="0"/>
              </a:spcBef>
            </a:pPr>
            <a:r>
              <a:rPr lang="tr-TR" sz="1400" dirty="0" smtClean="0">
                <a:solidFill>
                  <a:srgbClr val="002060"/>
                </a:solidFill>
              </a:rPr>
              <a:t>Hasta nakil işlemlerinin düzeltilmesi</a:t>
            </a:r>
          </a:p>
          <a:p>
            <a:pPr>
              <a:lnSpc>
                <a:spcPct val="100000"/>
              </a:lnSpc>
              <a:spcBef>
                <a:spcPts val="0"/>
              </a:spcBef>
            </a:pPr>
            <a:r>
              <a:rPr lang="tr-TR" sz="1400" dirty="0" smtClean="0">
                <a:solidFill>
                  <a:srgbClr val="002060"/>
                </a:solidFill>
              </a:rPr>
              <a:t>Hasta </a:t>
            </a:r>
            <a:r>
              <a:rPr lang="tr-TR" sz="1400" dirty="0">
                <a:solidFill>
                  <a:srgbClr val="002060"/>
                </a:solidFill>
              </a:rPr>
              <a:t>havale işlemleri, </a:t>
            </a:r>
            <a:r>
              <a:rPr lang="tr-TR" sz="1400" dirty="0" smtClean="0">
                <a:solidFill>
                  <a:srgbClr val="002060"/>
                </a:solidFill>
              </a:rPr>
              <a:t>tahsilât</a:t>
            </a:r>
          </a:p>
          <a:p>
            <a:pPr>
              <a:lnSpc>
                <a:spcPct val="100000"/>
              </a:lnSpc>
              <a:spcBef>
                <a:spcPts val="0"/>
              </a:spcBef>
            </a:pPr>
            <a:r>
              <a:rPr lang="tr-TR" sz="1400" dirty="0" smtClean="0">
                <a:solidFill>
                  <a:srgbClr val="002060"/>
                </a:solidFill>
              </a:rPr>
              <a:t>Doktorların iş programlarının düzenlenmesi </a:t>
            </a:r>
          </a:p>
          <a:p>
            <a:pPr>
              <a:lnSpc>
                <a:spcPct val="100000"/>
              </a:lnSpc>
              <a:spcBef>
                <a:spcPts val="0"/>
              </a:spcBef>
            </a:pPr>
            <a:r>
              <a:rPr lang="tr-TR" sz="1400" dirty="0" smtClean="0">
                <a:solidFill>
                  <a:srgbClr val="002060"/>
                </a:solidFill>
              </a:rPr>
              <a:t>Hastane ortak kullanım alanlarının planlarının düzenlenmesi </a:t>
            </a:r>
          </a:p>
          <a:p>
            <a:pPr>
              <a:lnSpc>
                <a:spcPct val="100000"/>
              </a:lnSpc>
              <a:spcBef>
                <a:spcPts val="0"/>
              </a:spcBef>
            </a:pPr>
            <a:r>
              <a:rPr lang="tr-TR" sz="1400" dirty="0" smtClean="0">
                <a:solidFill>
                  <a:srgbClr val="002060"/>
                </a:solidFill>
              </a:rPr>
              <a:t>Çalışanların görevlerinin kontrol edilmesi onlardan sorulur. </a:t>
            </a:r>
            <a:endParaRPr lang="tr-TR" sz="1400" dirty="0">
              <a:solidFill>
                <a:srgbClr val="002060"/>
              </a:solidFill>
            </a:endParaRPr>
          </a:p>
          <a:p>
            <a:pPr>
              <a:lnSpc>
                <a:spcPct val="100000"/>
              </a:lnSpc>
              <a:spcBef>
                <a:spcPts val="0"/>
              </a:spcBef>
            </a:pPr>
            <a:r>
              <a:rPr lang="tr-TR" sz="1400" dirty="0" smtClean="0">
                <a:solidFill>
                  <a:srgbClr val="002060"/>
                </a:solidFill>
              </a:rPr>
              <a:t>Görevleri</a:t>
            </a:r>
            <a:r>
              <a:rPr lang="tr-TR" sz="1400" dirty="0">
                <a:solidFill>
                  <a:srgbClr val="002060"/>
                </a:solidFill>
              </a:rPr>
              <a:t>; İş yerinde iletişimi </a:t>
            </a:r>
            <a:r>
              <a:rPr lang="tr-TR" sz="1400" dirty="0" smtClean="0">
                <a:solidFill>
                  <a:srgbClr val="002060"/>
                </a:solidFill>
              </a:rPr>
              <a:t>sağlamak, </a:t>
            </a:r>
            <a:r>
              <a:rPr lang="tr-TR" sz="1400" dirty="0">
                <a:solidFill>
                  <a:srgbClr val="002060"/>
                </a:solidFill>
              </a:rPr>
              <a:t>Dosyalama ve arşivleme </a:t>
            </a:r>
            <a:r>
              <a:rPr lang="tr-TR" sz="1400" dirty="0" smtClean="0">
                <a:solidFill>
                  <a:srgbClr val="002060"/>
                </a:solidFill>
              </a:rPr>
              <a:t>yapmak, Yazışma yapmak, </a:t>
            </a:r>
            <a:r>
              <a:rPr lang="tr-TR" sz="1400" dirty="0">
                <a:solidFill>
                  <a:srgbClr val="002060"/>
                </a:solidFill>
              </a:rPr>
              <a:t>İş programı hazırlamak ve </a:t>
            </a:r>
            <a:r>
              <a:rPr lang="tr-TR" sz="1400" dirty="0" smtClean="0">
                <a:solidFill>
                  <a:srgbClr val="002060"/>
                </a:solidFill>
              </a:rPr>
              <a:t>uygulamak, Toplantı </a:t>
            </a:r>
            <a:r>
              <a:rPr lang="tr-TR" sz="1400" dirty="0">
                <a:solidFill>
                  <a:srgbClr val="002060"/>
                </a:solidFill>
              </a:rPr>
              <a:t>organizasyonu </a:t>
            </a:r>
            <a:r>
              <a:rPr lang="tr-TR" sz="1400" dirty="0" smtClean="0">
                <a:solidFill>
                  <a:srgbClr val="002060"/>
                </a:solidFill>
              </a:rPr>
              <a:t>yapmak, </a:t>
            </a:r>
            <a:r>
              <a:rPr lang="tr-TR" sz="1400" dirty="0">
                <a:solidFill>
                  <a:srgbClr val="002060"/>
                </a:solidFill>
              </a:rPr>
              <a:t>Seyahat organizasyonu </a:t>
            </a:r>
            <a:r>
              <a:rPr lang="tr-TR" sz="1400" dirty="0" smtClean="0">
                <a:solidFill>
                  <a:srgbClr val="002060"/>
                </a:solidFill>
              </a:rPr>
              <a:t>yapmak, Bilgisayarda </a:t>
            </a:r>
            <a:r>
              <a:rPr lang="tr-TR" sz="1400" dirty="0">
                <a:solidFill>
                  <a:srgbClr val="002060"/>
                </a:solidFill>
              </a:rPr>
              <a:t>dosya </a:t>
            </a:r>
            <a:r>
              <a:rPr lang="tr-TR" sz="1400" dirty="0" smtClean="0">
                <a:solidFill>
                  <a:srgbClr val="002060"/>
                </a:solidFill>
              </a:rPr>
              <a:t>oluşturmak, </a:t>
            </a:r>
            <a:r>
              <a:rPr lang="tr-TR" sz="1400" dirty="0">
                <a:solidFill>
                  <a:srgbClr val="002060"/>
                </a:solidFill>
              </a:rPr>
              <a:t>Bilgisayarda yazı </a:t>
            </a:r>
            <a:r>
              <a:rPr lang="tr-TR" sz="1400" dirty="0" smtClean="0">
                <a:solidFill>
                  <a:srgbClr val="002060"/>
                </a:solidFill>
              </a:rPr>
              <a:t>hazırlamak, Hasta </a:t>
            </a:r>
            <a:r>
              <a:rPr lang="tr-TR" sz="1400" dirty="0">
                <a:solidFill>
                  <a:srgbClr val="002060"/>
                </a:solidFill>
              </a:rPr>
              <a:t>hizmetleri ile ilgili işlemleri </a:t>
            </a:r>
            <a:r>
              <a:rPr lang="tr-TR" sz="1400" dirty="0" smtClean="0">
                <a:solidFill>
                  <a:srgbClr val="002060"/>
                </a:solidFill>
              </a:rPr>
              <a:t>yürütmek, </a:t>
            </a:r>
            <a:r>
              <a:rPr lang="tr-TR" sz="1400" dirty="0">
                <a:solidFill>
                  <a:srgbClr val="002060"/>
                </a:solidFill>
              </a:rPr>
              <a:t>Tedavi hizmetleri ile ilgili işlemleri yürütmek</a:t>
            </a:r>
          </a:p>
          <a:p>
            <a:pPr>
              <a:lnSpc>
                <a:spcPct val="100000"/>
              </a:lnSpc>
              <a:buNone/>
            </a:pPr>
            <a:r>
              <a:rPr lang="tr-TR" sz="2400" dirty="0" smtClean="0"/>
              <a:t> </a:t>
            </a:r>
            <a:endParaRPr lang="tr-TR" sz="1800" dirty="0"/>
          </a:p>
        </p:txBody>
      </p:sp>
      <p:sp>
        <p:nvSpPr>
          <p:cNvPr id="4" name="Slayt Numarası Yer Tutucusu 3"/>
          <p:cNvSpPr>
            <a:spLocks noGrp="1"/>
          </p:cNvSpPr>
          <p:nvPr>
            <p:ph type="sldNum" sz="quarter" idx="13"/>
          </p:nvPr>
        </p:nvSpPr>
        <p:spPr/>
        <p:txBody>
          <a:bodyPr/>
          <a:lstStyle/>
          <a:p>
            <a:fld id="{8E6AA186-9BDC-43F2-8CB7-BFB6CE2B9968}" type="slidenum">
              <a:rPr lang="tr-TR" smtClean="0"/>
              <a:pPr/>
              <a:t>17</a:t>
            </a:fld>
            <a:endParaRPr lang="tr-TR" dirty="0"/>
          </a:p>
        </p:txBody>
      </p:sp>
    </p:spTree>
    <p:extLst>
      <p:ext uri="{BB962C8B-B14F-4D97-AF65-F5344CB8AC3E}">
        <p14:creationId xmlns:p14="http://schemas.microsoft.com/office/powerpoint/2010/main" val="1224921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ARA SINAV</a:t>
            </a:r>
            <a:endParaRPr lang="tr-TR" b="1" dirty="0">
              <a:solidFill>
                <a:srgbClr val="002060"/>
              </a:solidFill>
            </a:endParaRPr>
          </a:p>
        </p:txBody>
      </p:sp>
      <p:sp>
        <p:nvSpPr>
          <p:cNvPr id="3" name="İçerik Yer Tutucusu 2"/>
          <p:cNvSpPr>
            <a:spLocks noGrp="1"/>
          </p:cNvSpPr>
          <p:nvPr>
            <p:ph sz="quarter" idx="10"/>
          </p:nvPr>
        </p:nvSpPr>
        <p:spPr>
          <a:xfrm>
            <a:off x="294765" y="1531720"/>
            <a:ext cx="8728981" cy="4540342"/>
          </a:xfrm>
        </p:spPr>
        <p:txBody>
          <a:bodyPr>
            <a:noAutofit/>
          </a:bodyPr>
          <a:lstStyle/>
          <a:p>
            <a:pPr lvl="0">
              <a:buNone/>
            </a:pPr>
            <a:r>
              <a:rPr lang="tr-TR" sz="2000" dirty="0" smtClean="0">
                <a:solidFill>
                  <a:srgbClr val="002060"/>
                </a:solidFill>
              </a:rPr>
              <a:t>Aşağıdakilerden </a:t>
            </a:r>
            <a:r>
              <a:rPr lang="tr-TR" sz="2000" dirty="0">
                <a:solidFill>
                  <a:srgbClr val="002060"/>
                </a:solidFill>
              </a:rPr>
              <a:t>hangisi sekreterin özelliklerinden biri değildir? </a:t>
            </a:r>
            <a:endParaRPr lang="tr-TR" sz="2000" dirty="0" smtClean="0">
              <a:solidFill>
                <a:srgbClr val="002060"/>
              </a:solidFill>
            </a:endParaRPr>
          </a:p>
          <a:p>
            <a:pPr marL="342900" lvl="0" indent="-342900">
              <a:buAutoNum type="alphaUcParenR"/>
            </a:pPr>
            <a:r>
              <a:rPr lang="tr-TR" sz="2000" dirty="0" smtClean="0">
                <a:solidFill>
                  <a:srgbClr val="002060"/>
                </a:solidFill>
              </a:rPr>
              <a:t>Sekreterlikle </a:t>
            </a:r>
            <a:r>
              <a:rPr lang="tr-TR" sz="2000" dirty="0">
                <a:solidFill>
                  <a:srgbClr val="002060"/>
                </a:solidFill>
              </a:rPr>
              <a:t>ilgili eğitim almış </a:t>
            </a:r>
            <a:r>
              <a:rPr lang="tr-TR" sz="2000" dirty="0" smtClean="0">
                <a:solidFill>
                  <a:srgbClr val="002060"/>
                </a:solidFill>
              </a:rPr>
              <a:t>olması</a:t>
            </a:r>
          </a:p>
          <a:p>
            <a:pPr marL="342900" lvl="0" indent="-342900">
              <a:buAutoNum type="alphaUcParenR"/>
            </a:pPr>
            <a:r>
              <a:rPr lang="tr-TR" sz="2000" dirty="0" smtClean="0">
                <a:solidFill>
                  <a:srgbClr val="002060"/>
                </a:solidFill>
              </a:rPr>
              <a:t>Klavye </a:t>
            </a:r>
            <a:r>
              <a:rPr lang="tr-TR" sz="2000" dirty="0">
                <a:solidFill>
                  <a:srgbClr val="002060"/>
                </a:solidFill>
              </a:rPr>
              <a:t>kullanabilmesi </a:t>
            </a:r>
            <a:endParaRPr lang="tr-TR" sz="2000" dirty="0" smtClean="0">
              <a:solidFill>
                <a:srgbClr val="002060"/>
              </a:solidFill>
            </a:endParaRPr>
          </a:p>
          <a:p>
            <a:pPr marL="342900" lvl="0" indent="-342900">
              <a:buAutoNum type="alphaUcParenR"/>
            </a:pPr>
            <a:r>
              <a:rPr lang="tr-TR" sz="2000" dirty="0" smtClean="0">
                <a:solidFill>
                  <a:srgbClr val="002060"/>
                </a:solidFill>
              </a:rPr>
              <a:t>Bilgisayarda </a:t>
            </a:r>
            <a:r>
              <a:rPr lang="tr-TR" sz="2000" dirty="0">
                <a:solidFill>
                  <a:srgbClr val="002060"/>
                </a:solidFill>
              </a:rPr>
              <a:t>çizim yapabilmesi </a:t>
            </a:r>
            <a:endParaRPr lang="tr-TR" sz="2000" dirty="0" smtClean="0">
              <a:solidFill>
                <a:srgbClr val="002060"/>
              </a:solidFill>
            </a:endParaRPr>
          </a:p>
          <a:p>
            <a:pPr marL="342900" lvl="0" indent="-342900">
              <a:buAutoNum type="alphaUcParenR"/>
            </a:pPr>
            <a:r>
              <a:rPr lang="tr-TR" sz="2000" dirty="0" smtClean="0">
                <a:solidFill>
                  <a:srgbClr val="002060"/>
                </a:solidFill>
              </a:rPr>
              <a:t>Dosyalama yapabilmesi</a:t>
            </a:r>
            <a:endParaRPr lang="tr-TR" sz="2800" dirty="0">
              <a:solidFill>
                <a:srgbClr val="002060"/>
              </a:solidFill>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18</a:t>
            </a:fld>
            <a:endParaRPr lang="tr-TR" dirty="0"/>
          </a:p>
        </p:txBody>
      </p:sp>
    </p:spTree>
    <p:extLst>
      <p:ext uri="{BB962C8B-B14F-4D97-AF65-F5344CB8AC3E}">
        <p14:creationId xmlns:p14="http://schemas.microsoft.com/office/powerpoint/2010/main" val="2120566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b="1" dirty="0" smtClean="0">
                <a:solidFill>
                  <a:srgbClr val="002060"/>
                </a:solidFill>
              </a:rPr>
              <a:t>GENEL KAVRAMLAR</a:t>
            </a:r>
            <a:endParaRPr lang="tr-TR" b="1" dirty="0">
              <a:solidFill>
                <a:srgbClr val="002060"/>
              </a:solidFill>
            </a:endParaRPr>
          </a:p>
        </p:txBody>
      </p:sp>
      <p:sp>
        <p:nvSpPr>
          <p:cNvPr id="3" name="İçerik Yer Tutucusu 2"/>
          <p:cNvSpPr>
            <a:spLocks noGrp="1"/>
          </p:cNvSpPr>
          <p:nvPr>
            <p:ph sz="quarter" idx="10"/>
          </p:nvPr>
        </p:nvSpPr>
        <p:spPr>
          <a:xfrm>
            <a:off x="284255" y="1656102"/>
            <a:ext cx="8728981" cy="4513343"/>
          </a:xfrm>
        </p:spPr>
        <p:txBody>
          <a:bodyPr>
            <a:noAutofit/>
          </a:bodyPr>
          <a:lstStyle/>
          <a:p>
            <a:pPr>
              <a:lnSpc>
                <a:spcPct val="100000"/>
              </a:lnSpc>
              <a:buNone/>
            </a:pPr>
            <a:r>
              <a:rPr lang="tr-TR" sz="2400" dirty="0" smtClean="0">
                <a:solidFill>
                  <a:srgbClr val="002060"/>
                </a:solidFill>
              </a:rPr>
              <a:t>Öncelikle belli kavramların ortaya konmasında yarar vardır. </a:t>
            </a:r>
          </a:p>
          <a:p>
            <a:pPr>
              <a:buFont typeface="Wingdings" pitchFamily="2" charset="2"/>
              <a:buChar char="Ø"/>
            </a:pPr>
            <a:r>
              <a:rPr lang="tr-TR" sz="2000" dirty="0" smtClean="0">
                <a:solidFill>
                  <a:srgbClr val="002060"/>
                </a:solidFill>
              </a:rPr>
              <a:t> SEKRETER</a:t>
            </a:r>
          </a:p>
          <a:p>
            <a:pPr>
              <a:buFont typeface="Wingdings" pitchFamily="2" charset="2"/>
              <a:buChar char="Ø"/>
            </a:pPr>
            <a:r>
              <a:rPr lang="tr-TR" sz="2000" dirty="0">
                <a:solidFill>
                  <a:srgbClr val="002060"/>
                </a:solidFill>
              </a:rPr>
              <a:t> </a:t>
            </a:r>
            <a:r>
              <a:rPr lang="tr-TR" sz="2000" dirty="0" smtClean="0">
                <a:solidFill>
                  <a:srgbClr val="002060"/>
                </a:solidFill>
              </a:rPr>
              <a:t>SEKRETERLİK HİZMETLERİ  </a:t>
            </a:r>
          </a:p>
          <a:p>
            <a:pPr>
              <a:buFont typeface="Wingdings" pitchFamily="2" charset="2"/>
              <a:buChar char="Ø"/>
            </a:pPr>
            <a:r>
              <a:rPr lang="tr-TR" sz="2000" dirty="0" smtClean="0">
                <a:solidFill>
                  <a:srgbClr val="002060"/>
                </a:solidFill>
              </a:rPr>
              <a:t> YÖNETİCİ ASİSTANLIK</a:t>
            </a:r>
          </a:p>
          <a:p>
            <a:pPr>
              <a:buFont typeface="Wingdings" pitchFamily="2" charset="2"/>
              <a:buChar char="Ø"/>
            </a:pPr>
            <a:r>
              <a:rPr lang="tr-TR" sz="2000" dirty="0" smtClean="0">
                <a:solidFill>
                  <a:srgbClr val="002060"/>
                </a:solidFill>
              </a:rPr>
              <a:t> BÜRO YÖNETİMİ</a:t>
            </a:r>
          </a:p>
        </p:txBody>
      </p:sp>
      <p:sp>
        <p:nvSpPr>
          <p:cNvPr id="4" name="Slayt Numarası Yer Tutucusu 3"/>
          <p:cNvSpPr>
            <a:spLocks noGrp="1"/>
          </p:cNvSpPr>
          <p:nvPr>
            <p:ph type="sldNum" sz="quarter" idx="13"/>
          </p:nvPr>
        </p:nvSpPr>
        <p:spPr/>
        <p:txBody>
          <a:bodyPr/>
          <a:lstStyle/>
          <a:p>
            <a:fld id="{8E6AA186-9BDC-43F2-8CB7-BFB6CE2B9968}" type="slidenum">
              <a:rPr lang="tr-TR" smtClean="0"/>
              <a:pPr/>
              <a:t>1</a:t>
            </a:fld>
            <a:endParaRPr lang="tr-TR"/>
          </a:p>
        </p:txBody>
      </p:sp>
    </p:spTree>
    <p:extLst>
      <p:ext uri="{BB962C8B-B14F-4D97-AF65-F5344CB8AC3E}">
        <p14:creationId xmlns:p14="http://schemas.microsoft.com/office/powerpoint/2010/main" val="41687531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ARA SINAV</a:t>
            </a:r>
            <a:endParaRPr lang="tr-TR" b="1" dirty="0">
              <a:solidFill>
                <a:srgbClr val="002060"/>
              </a:solidFill>
            </a:endParaRPr>
          </a:p>
        </p:txBody>
      </p:sp>
      <p:sp>
        <p:nvSpPr>
          <p:cNvPr id="3" name="İçerik Yer Tutucusu 2"/>
          <p:cNvSpPr>
            <a:spLocks noGrp="1"/>
          </p:cNvSpPr>
          <p:nvPr>
            <p:ph sz="quarter" idx="10"/>
          </p:nvPr>
        </p:nvSpPr>
        <p:spPr>
          <a:xfrm>
            <a:off x="294765" y="1531720"/>
            <a:ext cx="8728981" cy="4540342"/>
          </a:xfrm>
        </p:spPr>
        <p:txBody>
          <a:bodyPr>
            <a:noAutofit/>
          </a:bodyPr>
          <a:lstStyle/>
          <a:p>
            <a:pPr lvl="0">
              <a:buNone/>
            </a:pPr>
            <a:r>
              <a:rPr lang="tr-TR" sz="1800" dirty="0" smtClean="0">
                <a:solidFill>
                  <a:srgbClr val="002060"/>
                </a:solidFill>
              </a:rPr>
              <a:t>En </a:t>
            </a:r>
            <a:r>
              <a:rPr lang="tr-TR" sz="1800" dirty="0">
                <a:solidFill>
                  <a:srgbClr val="002060"/>
                </a:solidFill>
              </a:rPr>
              <a:t>önemli özelliği yöneticisinin işlerini bütün ayrıntıları ile bilmesi ve işi onun yokluğunda onu aratmayacak düzeyde yerine getirebilme yeteneğine sahip olması gereken sekreter hangisidir? </a:t>
            </a:r>
            <a:endParaRPr lang="tr-TR" sz="1800" dirty="0" smtClean="0">
              <a:solidFill>
                <a:srgbClr val="002060"/>
              </a:solidFill>
            </a:endParaRPr>
          </a:p>
          <a:p>
            <a:pPr marL="342900" lvl="0" indent="-342900">
              <a:buAutoNum type="alphaUcParenR"/>
            </a:pPr>
            <a:r>
              <a:rPr lang="tr-TR" sz="1800" dirty="0" smtClean="0">
                <a:solidFill>
                  <a:srgbClr val="002060"/>
                </a:solidFill>
              </a:rPr>
              <a:t>Bölüm </a:t>
            </a:r>
            <a:r>
              <a:rPr lang="tr-TR" sz="1800" dirty="0">
                <a:solidFill>
                  <a:srgbClr val="002060"/>
                </a:solidFill>
              </a:rPr>
              <a:t>sekreteri </a:t>
            </a:r>
            <a:endParaRPr lang="tr-TR" sz="1800" dirty="0" smtClean="0">
              <a:solidFill>
                <a:srgbClr val="002060"/>
              </a:solidFill>
            </a:endParaRPr>
          </a:p>
          <a:p>
            <a:pPr marL="342900" lvl="0" indent="-342900">
              <a:buAutoNum type="alphaUcParenR"/>
            </a:pPr>
            <a:r>
              <a:rPr lang="tr-TR" sz="1800" dirty="0" smtClean="0">
                <a:solidFill>
                  <a:srgbClr val="002060"/>
                </a:solidFill>
              </a:rPr>
              <a:t>Yönetici </a:t>
            </a:r>
            <a:r>
              <a:rPr lang="tr-TR" sz="1800" dirty="0">
                <a:solidFill>
                  <a:srgbClr val="002060"/>
                </a:solidFill>
              </a:rPr>
              <a:t>sekreter </a:t>
            </a:r>
            <a:endParaRPr lang="tr-TR" sz="1800" dirty="0" smtClean="0">
              <a:solidFill>
                <a:srgbClr val="002060"/>
              </a:solidFill>
            </a:endParaRPr>
          </a:p>
          <a:p>
            <a:pPr marL="342900" lvl="0" indent="-342900">
              <a:buAutoNum type="alphaUcParenR"/>
            </a:pPr>
            <a:r>
              <a:rPr lang="tr-TR" sz="1800" dirty="0" smtClean="0">
                <a:solidFill>
                  <a:srgbClr val="002060"/>
                </a:solidFill>
              </a:rPr>
              <a:t>Basın </a:t>
            </a:r>
            <a:r>
              <a:rPr lang="tr-TR" sz="1800" dirty="0">
                <a:solidFill>
                  <a:srgbClr val="002060"/>
                </a:solidFill>
              </a:rPr>
              <a:t>sekreteri </a:t>
            </a:r>
            <a:endParaRPr lang="tr-TR" sz="1800" dirty="0" smtClean="0">
              <a:solidFill>
                <a:srgbClr val="002060"/>
              </a:solidFill>
            </a:endParaRPr>
          </a:p>
          <a:p>
            <a:pPr marL="342900" lvl="0" indent="-342900">
              <a:buAutoNum type="alphaUcParenR"/>
            </a:pPr>
            <a:r>
              <a:rPr lang="tr-TR" sz="1800" dirty="0" smtClean="0">
                <a:solidFill>
                  <a:srgbClr val="002060"/>
                </a:solidFill>
              </a:rPr>
              <a:t>Hukuk </a:t>
            </a:r>
            <a:r>
              <a:rPr lang="tr-TR" sz="1800" dirty="0">
                <a:solidFill>
                  <a:srgbClr val="002060"/>
                </a:solidFill>
              </a:rPr>
              <a:t>sekreteri </a:t>
            </a:r>
            <a:endParaRPr lang="tr-TR" sz="1800" dirty="0" smtClean="0">
              <a:solidFill>
                <a:srgbClr val="002060"/>
              </a:solidFill>
            </a:endParaRPr>
          </a:p>
          <a:p>
            <a:pPr>
              <a:lnSpc>
                <a:spcPct val="100000"/>
              </a:lnSpc>
              <a:buNone/>
            </a:pPr>
            <a:r>
              <a:rPr lang="tr-TR" sz="3200" dirty="0" smtClean="0">
                <a:solidFill>
                  <a:srgbClr val="002060"/>
                </a:solidFill>
              </a:rPr>
              <a:t> </a:t>
            </a:r>
            <a:endParaRPr lang="tr-TR" sz="2400" dirty="0">
              <a:solidFill>
                <a:srgbClr val="002060"/>
              </a:solidFill>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19</a:t>
            </a:fld>
            <a:endParaRPr lang="tr-TR" dirty="0"/>
          </a:p>
        </p:txBody>
      </p:sp>
    </p:spTree>
    <p:extLst>
      <p:ext uri="{BB962C8B-B14F-4D97-AF65-F5344CB8AC3E}">
        <p14:creationId xmlns:p14="http://schemas.microsoft.com/office/powerpoint/2010/main" val="29367177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ARA SINAV</a:t>
            </a:r>
            <a:endParaRPr lang="tr-TR" b="1" dirty="0">
              <a:solidFill>
                <a:srgbClr val="002060"/>
              </a:solidFill>
            </a:endParaRPr>
          </a:p>
        </p:txBody>
      </p:sp>
      <p:sp>
        <p:nvSpPr>
          <p:cNvPr id="3" name="İçerik Yer Tutucusu 2"/>
          <p:cNvSpPr>
            <a:spLocks noGrp="1"/>
          </p:cNvSpPr>
          <p:nvPr>
            <p:ph sz="quarter" idx="10"/>
          </p:nvPr>
        </p:nvSpPr>
        <p:spPr>
          <a:xfrm>
            <a:off x="294765" y="1531720"/>
            <a:ext cx="8728981" cy="4540342"/>
          </a:xfrm>
        </p:spPr>
        <p:txBody>
          <a:bodyPr>
            <a:noAutofit/>
          </a:bodyPr>
          <a:lstStyle/>
          <a:p>
            <a:pPr lvl="0">
              <a:buNone/>
            </a:pPr>
            <a:r>
              <a:rPr lang="tr-TR" sz="2000" dirty="0" smtClean="0">
                <a:solidFill>
                  <a:srgbClr val="002060"/>
                </a:solidFill>
              </a:rPr>
              <a:t>Dava </a:t>
            </a:r>
            <a:r>
              <a:rPr lang="tr-TR" sz="2000" dirty="0">
                <a:solidFill>
                  <a:srgbClr val="002060"/>
                </a:solidFill>
              </a:rPr>
              <a:t>dosyalarının hazırlanmasına yardımcı olmak hangi sekreterin görevidir? </a:t>
            </a:r>
            <a:endParaRPr lang="tr-TR" sz="2000" dirty="0" smtClean="0">
              <a:solidFill>
                <a:srgbClr val="002060"/>
              </a:solidFill>
            </a:endParaRPr>
          </a:p>
          <a:p>
            <a:pPr marL="342900" lvl="0" indent="-342900">
              <a:buAutoNum type="alphaUcParenR"/>
            </a:pPr>
            <a:r>
              <a:rPr lang="tr-TR" sz="2000" dirty="0" smtClean="0">
                <a:solidFill>
                  <a:srgbClr val="002060"/>
                </a:solidFill>
              </a:rPr>
              <a:t>Ticaret </a:t>
            </a:r>
            <a:r>
              <a:rPr lang="tr-TR" sz="2000" dirty="0">
                <a:solidFill>
                  <a:srgbClr val="002060"/>
                </a:solidFill>
              </a:rPr>
              <a:t>sekreteri </a:t>
            </a:r>
            <a:endParaRPr lang="tr-TR" sz="2000" dirty="0" smtClean="0">
              <a:solidFill>
                <a:srgbClr val="002060"/>
              </a:solidFill>
            </a:endParaRPr>
          </a:p>
          <a:p>
            <a:pPr marL="342900" lvl="0" indent="-342900">
              <a:buAutoNum type="alphaUcParenR"/>
            </a:pPr>
            <a:r>
              <a:rPr lang="tr-TR" sz="2000" dirty="0" smtClean="0">
                <a:solidFill>
                  <a:srgbClr val="002060"/>
                </a:solidFill>
              </a:rPr>
              <a:t>Hukuk </a:t>
            </a:r>
            <a:r>
              <a:rPr lang="tr-TR" sz="2000" dirty="0">
                <a:solidFill>
                  <a:srgbClr val="002060"/>
                </a:solidFill>
              </a:rPr>
              <a:t>sekreteri </a:t>
            </a:r>
            <a:endParaRPr lang="tr-TR" sz="2000" dirty="0" smtClean="0">
              <a:solidFill>
                <a:srgbClr val="002060"/>
              </a:solidFill>
            </a:endParaRPr>
          </a:p>
          <a:p>
            <a:pPr marL="342900" lvl="0" indent="-342900">
              <a:buAutoNum type="alphaUcParenR"/>
            </a:pPr>
            <a:r>
              <a:rPr lang="tr-TR" sz="2000" dirty="0" smtClean="0">
                <a:solidFill>
                  <a:srgbClr val="002060"/>
                </a:solidFill>
              </a:rPr>
              <a:t>Bölüm </a:t>
            </a:r>
            <a:r>
              <a:rPr lang="tr-TR" sz="2000" dirty="0">
                <a:solidFill>
                  <a:srgbClr val="002060"/>
                </a:solidFill>
              </a:rPr>
              <a:t>sekreteri </a:t>
            </a:r>
            <a:endParaRPr lang="tr-TR" sz="2000" dirty="0" smtClean="0">
              <a:solidFill>
                <a:srgbClr val="002060"/>
              </a:solidFill>
            </a:endParaRPr>
          </a:p>
          <a:p>
            <a:pPr marL="342900" lvl="0" indent="-342900">
              <a:buAutoNum type="alphaUcParenR"/>
            </a:pPr>
            <a:r>
              <a:rPr lang="tr-TR" sz="2000" dirty="0" smtClean="0">
                <a:solidFill>
                  <a:srgbClr val="002060"/>
                </a:solidFill>
              </a:rPr>
              <a:t>Muhasebe </a:t>
            </a:r>
            <a:r>
              <a:rPr lang="tr-TR" sz="2000" dirty="0">
                <a:solidFill>
                  <a:srgbClr val="002060"/>
                </a:solidFill>
              </a:rPr>
              <a:t>sekreteri </a:t>
            </a:r>
            <a:endParaRPr lang="tr-TR" sz="2000" dirty="0" smtClean="0">
              <a:solidFill>
                <a:srgbClr val="002060"/>
              </a:solidFill>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20</a:t>
            </a:fld>
            <a:endParaRPr lang="tr-TR" dirty="0"/>
          </a:p>
        </p:txBody>
      </p:sp>
    </p:spTree>
    <p:extLst>
      <p:ext uri="{BB962C8B-B14F-4D97-AF65-F5344CB8AC3E}">
        <p14:creationId xmlns:p14="http://schemas.microsoft.com/office/powerpoint/2010/main" val="25880794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ARA SINAV</a:t>
            </a:r>
            <a:endParaRPr lang="tr-TR" b="1" dirty="0">
              <a:solidFill>
                <a:srgbClr val="002060"/>
              </a:solidFill>
            </a:endParaRPr>
          </a:p>
        </p:txBody>
      </p:sp>
      <p:sp>
        <p:nvSpPr>
          <p:cNvPr id="3" name="İçerik Yer Tutucusu 2"/>
          <p:cNvSpPr>
            <a:spLocks noGrp="1"/>
          </p:cNvSpPr>
          <p:nvPr>
            <p:ph sz="quarter" idx="10"/>
          </p:nvPr>
        </p:nvSpPr>
        <p:spPr>
          <a:xfrm>
            <a:off x="294765" y="1531720"/>
            <a:ext cx="8728981" cy="4540342"/>
          </a:xfrm>
        </p:spPr>
        <p:txBody>
          <a:bodyPr>
            <a:noAutofit/>
          </a:bodyPr>
          <a:lstStyle/>
          <a:p>
            <a:pPr lvl="0">
              <a:buNone/>
            </a:pPr>
            <a:r>
              <a:rPr lang="tr-TR" sz="2000" dirty="0" smtClean="0">
                <a:solidFill>
                  <a:srgbClr val="002060"/>
                </a:solidFill>
              </a:rPr>
              <a:t>Birçok bölümü olan kurum ya da işletmenin herhangi bir bölümünün sekreteri hangisidir?</a:t>
            </a:r>
          </a:p>
          <a:p>
            <a:pPr marL="342900" lvl="0" indent="-342900">
              <a:buAutoNum type="alphaUcParenR"/>
            </a:pPr>
            <a:r>
              <a:rPr lang="tr-TR" sz="2000" dirty="0" smtClean="0">
                <a:solidFill>
                  <a:srgbClr val="002060"/>
                </a:solidFill>
              </a:rPr>
              <a:t>Bölüm yöneticisi </a:t>
            </a:r>
          </a:p>
          <a:p>
            <a:pPr marL="342900" lvl="0" indent="-342900">
              <a:buAutoNum type="alphaUcParenR"/>
            </a:pPr>
            <a:r>
              <a:rPr lang="tr-TR" sz="2000" dirty="0" smtClean="0">
                <a:solidFill>
                  <a:srgbClr val="002060"/>
                </a:solidFill>
              </a:rPr>
              <a:t>Yönetici sekreter </a:t>
            </a:r>
          </a:p>
          <a:p>
            <a:pPr marL="342900" lvl="0" indent="-342900">
              <a:buAutoNum type="alphaUcParenR"/>
            </a:pPr>
            <a:r>
              <a:rPr lang="tr-TR" sz="2000" dirty="0" smtClean="0">
                <a:solidFill>
                  <a:srgbClr val="002060"/>
                </a:solidFill>
              </a:rPr>
              <a:t>Basın sekreteri </a:t>
            </a:r>
          </a:p>
          <a:p>
            <a:pPr marL="342900" lvl="0" indent="-342900">
              <a:buAutoNum type="alphaUcParenR"/>
            </a:pPr>
            <a:r>
              <a:rPr lang="tr-TR" sz="2000" dirty="0" smtClean="0">
                <a:solidFill>
                  <a:srgbClr val="002060"/>
                </a:solidFill>
              </a:rPr>
              <a:t>Büro hizmetleri sekreteri</a:t>
            </a:r>
            <a:endParaRPr lang="tr-TR" sz="2800" dirty="0">
              <a:solidFill>
                <a:srgbClr val="002060"/>
              </a:solidFill>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21</a:t>
            </a:fld>
            <a:endParaRPr lang="tr-TR" dirty="0"/>
          </a:p>
        </p:txBody>
      </p:sp>
    </p:spTree>
    <p:extLst>
      <p:ext uri="{BB962C8B-B14F-4D97-AF65-F5344CB8AC3E}">
        <p14:creationId xmlns:p14="http://schemas.microsoft.com/office/powerpoint/2010/main" val="20795910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ARA SINAV</a:t>
            </a:r>
            <a:endParaRPr lang="tr-TR" b="1" dirty="0">
              <a:solidFill>
                <a:srgbClr val="002060"/>
              </a:solidFill>
            </a:endParaRPr>
          </a:p>
        </p:txBody>
      </p:sp>
      <p:sp>
        <p:nvSpPr>
          <p:cNvPr id="3" name="İçerik Yer Tutucusu 2"/>
          <p:cNvSpPr>
            <a:spLocks noGrp="1"/>
          </p:cNvSpPr>
          <p:nvPr>
            <p:ph sz="quarter" idx="10"/>
          </p:nvPr>
        </p:nvSpPr>
        <p:spPr>
          <a:xfrm>
            <a:off x="294765" y="1531720"/>
            <a:ext cx="8728981" cy="4540342"/>
          </a:xfrm>
        </p:spPr>
        <p:txBody>
          <a:bodyPr>
            <a:noAutofit/>
          </a:bodyPr>
          <a:lstStyle/>
          <a:p>
            <a:pPr lvl="0">
              <a:buNone/>
            </a:pPr>
            <a:r>
              <a:rPr lang="tr-TR" sz="2000" dirty="0" smtClean="0">
                <a:solidFill>
                  <a:srgbClr val="002060"/>
                </a:solidFill>
              </a:rPr>
              <a:t>Ülkeler arasındaki büyük toplantıları ve görüşmeleri düzenleyen sekreter </a:t>
            </a:r>
          </a:p>
          <a:p>
            <a:pPr marL="342900" lvl="0" indent="-342900">
              <a:buAutoNum type="alphaUcParenR"/>
            </a:pPr>
            <a:r>
              <a:rPr lang="tr-TR" sz="2000" dirty="0" smtClean="0">
                <a:solidFill>
                  <a:srgbClr val="002060"/>
                </a:solidFill>
              </a:rPr>
              <a:t>Üst düzey yönetici sekreteri </a:t>
            </a:r>
          </a:p>
          <a:p>
            <a:pPr marL="342900" lvl="0" indent="-342900">
              <a:buAutoNum type="alphaUcParenR"/>
            </a:pPr>
            <a:r>
              <a:rPr lang="tr-TR" sz="2000" dirty="0" smtClean="0">
                <a:solidFill>
                  <a:srgbClr val="002060"/>
                </a:solidFill>
              </a:rPr>
              <a:t>Turizm sekreteri </a:t>
            </a:r>
          </a:p>
          <a:p>
            <a:pPr marL="342900" lvl="0" indent="-342900">
              <a:buAutoNum type="alphaUcParenR"/>
            </a:pPr>
            <a:r>
              <a:rPr lang="tr-TR" sz="2000" dirty="0" smtClean="0">
                <a:solidFill>
                  <a:srgbClr val="002060"/>
                </a:solidFill>
              </a:rPr>
              <a:t>Uluslararası organizasyon sekreteri </a:t>
            </a:r>
          </a:p>
          <a:p>
            <a:pPr marL="342900" lvl="0" indent="-342900">
              <a:buAutoNum type="alphaUcParenR"/>
            </a:pPr>
            <a:r>
              <a:rPr lang="tr-TR" sz="2000" dirty="0" smtClean="0">
                <a:solidFill>
                  <a:srgbClr val="002060"/>
                </a:solidFill>
              </a:rPr>
              <a:t>Finansman sekreteri</a:t>
            </a:r>
          </a:p>
          <a:p>
            <a:pPr>
              <a:lnSpc>
                <a:spcPct val="100000"/>
              </a:lnSpc>
              <a:buNone/>
            </a:pPr>
            <a:r>
              <a:rPr lang="tr-TR" sz="3600" dirty="0" smtClean="0">
                <a:solidFill>
                  <a:srgbClr val="002060"/>
                </a:solidFill>
              </a:rPr>
              <a:t> </a:t>
            </a:r>
            <a:endParaRPr lang="tr-TR" sz="2800" dirty="0">
              <a:solidFill>
                <a:srgbClr val="002060"/>
              </a:solidFill>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22</a:t>
            </a:fld>
            <a:endParaRPr lang="tr-TR" dirty="0"/>
          </a:p>
        </p:txBody>
      </p:sp>
    </p:spTree>
    <p:extLst>
      <p:ext uri="{BB962C8B-B14F-4D97-AF65-F5344CB8AC3E}">
        <p14:creationId xmlns:p14="http://schemas.microsoft.com/office/powerpoint/2010/main" val="3539817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SEKRETERİN NİTELİKLERİ</a:t>
            </a:r>
            <a:endParaRPr lang="tr-TR" b="1" dirty="0">
              <a:solidFill>
                <a:srgbClr val="002060"/>
              </a:solidFill>
            </a:endParaRPr>
          </a:p>
        </p:txBody>
      </p:sp>
      <p:sp>
        <p:nvSpPr>
          <p:cNvPr id="3" name="İçerik Yer Tutucusu 2"/>
          <p:cNvSpPr>
            <a:spLocks noGrp="1"/>
          </p:cNvSpPr>
          <p:nvPr>
            <p:ph sz="quarter" idx="10"/>
          </p:nvPr>
        </p:nvSpPr>
        <p:spPr>
          <a:xfrm>
            <a:off x="294765" y="1692166"/>
            <a:ext cx="8728981" cy="4379896"/>
          </a:xfrm>
        </p:spPr>
        <p:txBody>
          <a:bodyPr>
            <a:noAutofit/>
          </a:bodyPr>
          <a:lstStyle/>
          <a:p>
            <a:pPr>
              <a:lnSpc>
                <a:spcPct val="100000"/>
              </a:lnSpc>
              <a:spcBef>
                <a:spcPts val="0"/>
              </a:spcBef>
            </a:pPr>
            <a:r>
              <a:rPr lang="tr-TR" sz="3200" dirty="0">
                <a:solidFill>
                  <a:srgbClr val="002060"/>
                </a:solidFill>
                <a:latin typeface="+mn-lt"/>
              </a:rPr>
              <a:t>Sekreterlik mesleğinde başarılı olmak için kişisel ve mesleki niteliklerin bu mesleğe uygun olması gerekir. </a:t>
            </a:r>
            <a:endParaRPr lang="tr-TR" sz="3200" dirty="0" smtClean="0">
              <a:solidFill>
                <a:srgbClr val="002060"/>
              </a:solidFill>
              <a:latin typeface="+mn-lt"/>
            </a:endParaRPr>
          </a:p>
          <a:p>
            <a:pPr>
              <a:lnSpc>
                <a:spcPct val="100000"/>
              </a:lnSpc>
              <a:spcBef>
                <a:spcPts val="0"/>
              </a:spcBef>
            </a:pPr>
            <a:r>
              <a:rPr lang="tr-TR" sz="3200" dirty="0" smtClean="0">
                <a:solidFill>
                  <a:srgbClr val="002060"/>
                </a:solidFill>
                <a:latin typeface="+mn-lt"/>
              </a:rPr>
              <a:t>İyi </a:t>
            </a:r>
            <a:r>
              <a:rPr lang="tr-TR" sz="3200" dirty="0">
                <a:solidFill>
                  <a:srgbClr val="002060"/>
                </a:solidFill>
                <a:latin typeface="+mn-lt"/>
              </a:rPr>
              <a:t>bir sekreterde aşağıdaki </a:t>
            </a:r>
            <a:r>
              <a:rPr lang="tr-TR" sz="3200" dirty="0" smtClean="0">
                <a:solidFill>
                  <a:srgbClr val="002060"/>
                </a:solidFill>
                <a:latin typeface="+mn-lt"/>
              </a:rPr>
              <a:t>nitelikler aranır</a:t>
            </a:r>
            <a:endParaRPr lang="tr-TR" sz="3200" dirty="0">
              <a:solidFill>
                <a:srgbClr val="002060"/>
              </a:solidFill>
              <a:latin typeface="+mn-lt"/>
            </a:endParaRPr>
          </a:p>
          <a:p>
            <a:pPr lvl="1">
              <a:lnSpc>
                <a:spcPct val="100000"/>
              </a:lnSpc>
              <a:spcBef>
                <a:spcPts val="0"/>
              </a:spcBef>
            </a:pPr>
            <a:r>
              <a:rPr lang="tr-TR" sz="3200" dirty="0" smtClean="0">
                <a:solidFill>
                  <a:srgbClr val="002060"/>
                </a:solidFill>
              </a:rPr>
              <a:t>Mesleki Nitelikler</a:t>
            </a:r>
            <a:endParaRPr lang="tr-TR" sz="3200" dirty="0" smtClean="0">
              <a:solidFill>
                <a:srgbClr val="002060"/>
              </a:solidFill>
            </a:endParaRPr>
          </a:p>
          <a:p>
            <a:pPr lvl="1">
              <a:lnSpc>
                <a:spcPct val="100000"/>
              </a:lnSpc>
              <a:spcBef>
                <a:spcPts val="0"/>
              </a:spcBef>
            </a:pPr>
            <a:r>
              <a:rPr lang="tr-TR" sz="3200" dirty="0" smtClean="0">
                <a:solidFill>
                  <a:srgbClr val="002060"/>
                </a:solidFill>
              </a:rPr>
              <a:t>Kişisel </a:t>
            </a:r>
            <a:r>
              <a:rPr lang="tr-TR" sz="3200" dirty="0" smtClean="0">
                <a:solidFill>
                  <a:srgbClr val="002060"/>
                </a:solidFill>
              </a:rPr>
              <a:t>Nitelikler</a:t>
            </a:r>
          </a:p>
          <a:p>
            <a:pPr lvl="1">
              <a:lnSpc>
                <a:spcPct val="100000"/>
              </a:lnSpc>
              <a:spcBef>
                <a:spcPts val="0"/>
              </a:spcBef>
            </a:pPr>
            <a:r>
              <a:rPr lang="tr-TR" sz="3200" dirty="0" smtClean="0">
                <a:solidFill>
                  <a:srgbClr val="002060"/>
                </a:solidFill>
              </a:rPr>
              <a:t>Dış Görünüş </a:t>
            </a:r>
          </a:p>
          <a:p>
            <a:pPr lvl="1">
              <a:lnSpc>
                <a:spcPct val="100000"/>
              </a:lnSpc>
              <a:spcBef>
                <a:spcPts val="0"/>
              </a:spcBef>
            </a:pPr>
            <a:r>
              <a:rPr lang="tr-TR" sz="3200" dirty="0" smtClean="0">
                <a:solidFill>
                  <a:srgbClr val="002060"/>
                </a:solidFill>
              </a:rPr>
              <a:t>Davranış ve Tutum</a:t>
            </a:r>
            <a:endParaRPr lang="tr-TR" sz="3200" dirty="0">
              <a:solidFill>
                <a:srgbClr val="002060"/>
              </a:solidFill>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23</a:t>
            </a:fld>
            <a:endParaRPr lang="tr-TR" dirty="0"/>
          </a:p>
        </p:txBody>
      </p:sp>
    </p:spTree>
    <p:extLst>
      <p:ext uri="{BB962C8B-B14F-4D97-AF65-F5344CB8AC3E}">
        <p14:creationId xmlns:p14="http://schemas.microsoft.com/office/powerpoint/2010/main" val="38928799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SEKRETERİN NİTELİKLERİ</a:t>
            </a:r>
            <a:endParaRPr lang="tr-TR" b="1" dirty="0">
              <a:solidFill>
                <a:srgbClr val="002060"/>
              </a:solidFill>
            </a:endParaRPr>
          </a:p>
        </p:txBody>
      </p:sp>
      <p:sp>
        <p:nvSpPr>
          <p:cNvPr id="3" name="İçerik Yer Tutucusu 2"/>
          <p:cNvSpPr>
            <a:spLocks noGrp="1"/>
          </p:cNvSpPr>
          <p:nvPr>
            <p:ph sz="quarter" idx="10"/>
          </p:nvPr>
        </p:nvSpPr>
        <p:spPr>
          <a:xfrm>
            <a:off x="294765" y="1692166"/>
            <a:ext cx="8728981" cy="4379896"/>
          </a:xfrm>
        </p:spPr>
        <p:txBody>
          <a:bodyPr>
            <a:noAutofit/>
          </a:bodyPr>
          <a:lstStyle/>
          <a:p>
            <a:pPr>
              <a:lnSpc>
                <a:spcPct val="100000"/>
              </a:lnSpc>
              <a:spcBef>
                <a:spcPts val="0"/>
              </a:spcBef>
            </a:pPr>
            <a:r>
              <a:rPr lang="tr-TR" sz="2400" dirty="0">
                <a:solidFill>
                  <a:srgbClr val="002060"/>
                </a:solidFill>
                <a:latin typeface="+mn-lt"/>
              </a:rPr>
              <a:t>Sekreterlik mesleğinde başarılı olmak için kişisel ve mesleki niteliklerin bu mesleğe uygun olması gerekir. İyi bir sekreterde aşağıdaki mesleki ve kişisel nitelikler aranır: </a:t>
            </a:r>
            <a:endParaRPr lang="tr-TR" sz="2400" dirty="0" smtClean="0">
              <a:solidFill>
                <a:srgbClr val="002060"/>
              </a:solidFill>
              <a:latin typeface="+mn-lt"/>
            </a:endParaRPr>
          </a:p>
          <a:p>
            <a:pPr lvl="1">
              <a:lnSpc>
                <a:spcPct val="100000"/>
              </a:lnSpc>
              <a:spcBef>
                <a:spcPts val="0"/>
              </a:spcBef>
            </a:pPr>
            <a:r>
              <a:rPr lang="tr-TR" dirty="0" smtClean="0">
                <a:solidFill>
                  <a:srgbClr val="002060"/>
                </a:solidFill>
              </a:rPr>
              <a:t>Kişisel Nitelikler, </a:t>
            </a:r>
            <a:r>
              <a:rPr lang="tr-TR" dirty="0">
                <a:solidFill>
                  <a:srgbClr val="002060"/>
                </a:solidFill>
              </a:rPr>
              <a:t>yöneticisine ve iletişim kurduğu kişilere karşı sekreteri ifade eder. Bu nitelikleri sekreterin dış görünüşü, karakter ve davranışı olarak ayırabiliriz. </a:t>
            </a:r>
          </a:p>
          <a:p>
            <a:pPr lvl="1">
              <a:lnSpc>
                <a:spcPct val="100000"/>
              </a:lnSpc>
              <a:spcBef>
                <a:spcPts val="0"/>
              </a:spcBef>
            </a:pPr>
            <a:r>
              <a:rPr lang="tr-TR" dirty="0" smtClean="0">
                <a:solidFill>
                  <a:srgbClr val="002060"/>
                </a:solidFill>
              </a:rPr>
              <a:t>Dış Görünüş: Sekreter </a:t>
            </a:r>
            <a:r>
              <a:rPr lang="tr-TR" dirty="0">
                <a:solidFill>
                  <a:srgbClr val="002060"/>
                </a:solidFill>
              </a:rPr>
              <a:t>çalışma ortamında dış görünüşüyle karşı taraf üzerinde ilk etkiyi bırakır. Dış görünüşü etkileyen unsurları tek tek inceleyecek </a:t>
            </a:r>
            <a:r>
              <a:rPr lang="tr-TR" dirty="0" smtClean="0">
                <a:solidFill>
                  <a:srgbClr val="002060"/>
                </a:solidFill>
              </a:rPr>
              <a:t>olursak;</a:t>
            </a:r>
          </a:p>
          <a:p>
            <a:pPr lvl="2">
              <a:lnSpc>
                <a:spcPct val="100000"/>
              </a:lnSpc>
              <a:spcBef>
                <a:spcPts val="0"/>
              </a:spcBef>
            </a:pPr>
            <a:r>
              <a:rPr lang="tr-TR" sz="2400" dirty="0" smtClean="0">
                <a:solidFill>
                  <a:srgbClr val="002060"/>
                </a:solidFill>
              </a:rPr>
              <a:t>Kıyafet, </a:t>
            </a:r>
            <a:r>
              <a:rPr lang="tr-TR" sz="2400" dirty="0">
                <a:solidFill>
                  <a:srgbClr val="002060"/>
                </a:solidFill>
              </a:rPr>
              <a:t>Uygun </a:t>
            </a:r>
            <a:r>
              <a:rPr lang="tr-TR" sz="2400" dirty="0" smtClean="0">
                <a:solidFill>
                  <a:srgbClr val="002060"/>
                </a:solidFill>
              </a:rPr>
              <a:t>Makyaj, Temizlik </a:t>
            </a:r>
            <a:r>
              <a:rPr lang="tr-TR" sz="2400" dirty="0">
                <a:solidFill>
                  <a:srgbClr val="002060"/>
                </a:solidFill>
              </a:rPr>
              <a:t>ve </a:t>
            </a:r>
            <a:r>
              <a:rPr lang="tr-TR" sz="2400" dirty="0" smtClean="0">
                <a:solidFill>
                  <a:srgbClr val="002060"/>
                </a:solidFill>
              </a:rPr>
              <a:t>Düzen, Oturuş</a:t>
            </a:r>
            <a:r>
              <a:rPr lang="tr-TR" sz="2400" dirty="0">
                <a:solidFill>
                  <a:srgbClr val="002060"/>
                </a:solidFill>
              </a:rPr>
              <a:t>, Ayakta Duruş, </a:t>
            </a:r>
            <a:r>
              <a:rPr lang="tr-TR" sz="2400" dirty="0" smtClean="0">
                <a:solidFill>
                  <a:srgbClr val="002060"/>
                </a:solidFill>
              </a:rPr>
              <a:t>Yürüyüş, Jest </a:t>
            </a:r>
            <a:r>
              <a:rPr lang="tr-TR" sz="2400" dirty="0">
                <a:solidFill>
                  <a:srgbClr val="002060"/>
                </a:solidFill>
              </a:rPr>
              <a:t>ve </a:t>
            </a:r>
            <a:r>
              <a:rPr lang="tr-TR" sz="2400" dirty="0" smtClean="0">
                <a:solidFill>
                  <a:srgbClr val="002060"/>
                </a:solidFill>
              </a:rPr>
              <a:t>Mimikler, </a:t>
            </a:r>
            <a:r>
              <a:rPr lang="tr-TR" sz="2400" dirty="0" smtClean="0">
                <a:solidFill>
                  <a:srgbClr val="002060"/>
                </a:solidFill>
              </a:rPr>
              <a:t>Zarafet </a:t>
            </a:r>
            <a:r>
              <a:rPr lang="tr-TR" sz="2400" dirty="0">
                <a:solidFill>
                  <a:srgbClr val="002060"/>
                </a:solidFill>
              </a:rPr>
              <a:t>ve </a:t>
            </a:r>
            <a:r>
              <a:rPr lang="tr-TR" sz="2400" dirty="0" smtClean="0">
                <a:solidFill>
                  <a:srgbClr val="002060"/>
                </a:solidFill>
              </a:rPr>
              <a:t>Estetik</a:t>
            </a:r>
          </a:p>
          <a:p>
            <a:pPr>
              <a:lnSpc>
                <a:spcPct val="100000"/>
              </a:lnSpc>
              <a:buNone/>
            </a:pPr>
            <a:r>
              <a:rPr lang="tr-TR" sz="2800" dirty="0" smtClean="0"/>
              <a:t> </a:t>
            </a:r>
            <a:endParaRPr lang="tr-TR" sz="2000" dirty="0"/>
          </a:p>
        </p:txBody>
      </p:sp>
      <p:sp>
        <p:nvSpPr>
          <p:cNvPr id="4" name="Slayt Numarası Yer Tutucusu 3"/>
          <p:cNvSpPr>
            <a:spLocks noGrp="1"/>
          </p:cNvSpPr>
          <p:nvPr>
            <p:ph type="sldNum" sz="quarter" idx="13"/>
          </p:nvPr>
        </p:nvSpPr>
        <p:spPr/>
        <p:txBody>
          <a:bodyPr/>
          <a:lstStyle/>
          <a:p>
            <a:fld id="{8E6AA186-9BDC-43F2-8CB7-BFB6CE2B9968}" type="slidenum">
              <a:rPr lang="tr-TR" smtClean="0"/>
              <a:pPr/>
              <a:t>24</a:t>
            </a:fld>
            <a:endParaRPr lang="tr-TR" dirty="0"/>
          </a:p>
        </p:txBody>
      </p:sp>
    </p:spTree>
    <p:extLst>
      <p:ext uri="{BB962C8B-B14F-4D97-AF65-F5344CB8AC3E}">
        <p14:creationId xmlns:p14="http://schemas.microsoft.com/office/powerpoint/2010/main" val="19940108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SEKRETERİN NİTELİKLERİ</a:t>
            </a:r>
            <a:endParaRPr lang="tr-TR" b="1" dirty="0">
              <a:solidFill>
                <a:srgbClr val="002060"/>
              </a:solidFill>
            </a:endParaRPr>
          </a:p>
        </p:txBody>
      </p:sp>
      <p:sp>
        <p:nvSpPr>
          <p:cNvPr id="3" name="İçerik Yer Tutucusu 2"/>
          <p:cNvSpPr>
            <a:spLocks noGrp="1"/>
          </p:cNvSpPr>
          <p:nvPr>
            <p:ph sz="quarter" idx="10"/>
          </p:nvPr>
        </p:nvSpPr>
        <p:spPr>
          <a:xfrm>
            <a:off x="294765" y="1692166"/>
            <a:ext cx="8728981" cy="4379896"/>
          </a:xfrm>
        </p:spPr>
        <p:txBody>
          <a:bodyPr>
            <a:noAutofit/>
          </a:bodyPr>
          <a:lstStyle/>
          <a:p>
            <a:pPr lvl="1">
              <a:lnSpc>
                <a:spcPct val="100000"/>
              </a:lnSpc>
              <a:spcBef>
                <a:spcPts val="0"/>
              </a:spcBef>
            </a:pPr>
            <a:r>
              <a:rPr lang="tr-TR" sz="2000" dirty="0" smtClean="0">
                <a:solidFill>
                  <a:srgbClr val="002060"/>
                </a:solidFill>
              </a:rPr>
              <a:t>Karakter </a:t>
            </a:r>
            <a:r>
              <a:rPr lang="tr-TR" sz="2000" dirty="0">
                <a:solidFill>
                  <a:srgbClr val="002060"/>
                </a:solidFill>
              </a:rPr>
              <a:t>ve </a:t>
            </a:r>
            <a:r>
              <a:rPr lang="tr-TR" sz="2000" dirty="0" smtClean="0">
                <a:solidFill>
                  <a:srgbClr val="002060"/>
                </a:solidFill>
              </a:rPr>
              <a:t>Davranış: Karakteri </a:t>
            </a:r>
            <a:r>
              <a:rPr lang="tr-TR" sz="2000" dirty="0">
                <a:solidFill>
                  <a:srgbClr val="002060"/>
                </a:solidFill>
              </a:rPr>
              <a:t>oturmuş, nerde nasıl davranacağını bilen sekreter, iş hayatının ve yöneticinin çalışmak için her zaman tercih ettiği sekreterdir. </a:t>
            </a:r>
            <a:endParaRPr lang="tr-TR" sz="2000" dirty="0" smtClean="0">
              <a:solidFill>
                <a:srgbClr val="002060"/>
              </a:solidFill>
            </a:endParaRPr>
          </a:p>
          <a:p>
            <a:pPr lvl="2">
              <a:lnSpc>
                <a:spcPct val="100000"/>
              </a:lnSpc>
              <a:spcBef>
                <a:spcPts val="0"/>
              </a:spcBef>
            </a:pPr>
            <a:r>
              <a:rPr lang="tr-TR" dirty="0" smtClean="0">
                <a:solidFill>
                  <a:srgbClr val="002060"/>
                </a:solidFill>
              </a:rPr>
              <a:t>Güler </a:t>
            </a:r>
            <a:r>
              <a:rPr lang="tr-TR" dirty="0">
                <a:solidFill>
                  <a:srgbClr val="002060"/>
                </a:solidFill>
              </a:rPr>
              <a:t>Yüzlü Olma </a:t>
            </a:r>
            <a:endParaRPr lang="tr-TR" dirty="0" smtClean="0">
              <a:solidFill>
                <a:srgbClr val="002060"/>
              </a:solidFill>
            </a:endParaRPr>
          </a:p>
          <a:p>
            <a:pPr lvl="2">
              <a:lnSpc>
                <a:spcPct val="100000"/>
              </a:lnSpc>
              <a:spcBef>
                <a:spcPts val="0"/>
              </a:spcBef>
            </a:pPr>
            <a:r>
              <a:rPr lang="tr-TR" dirty="0" smtClean="0">
                <a:solidFill>
                  <a:srgbClr val="002060"/>
                </a:solidFill>
              </a:rPr>
              <a:t>Nezaket </a:t>
            </a:r>
            <a:r>
              <a:rPr lang="tr-TR" dirty="0">
                <a:solidFill>
                  <a:srgbClr val="002060"/>
                </a:solidFill>
              </a:rPr>
              <a:t>ve Görgü Kurallarına Uyma </a:t>
            </a:r>
            <a:endParaRPr lang="tr-TR" dirty="0" smtClean="0">
              <a:solidFill>
                <a:srgbClr val="002060"/>
              </a:solidFill>
            </a:endParaRPr>
          </a:p>
          <a:p>
            <a:pPr lvl="2">
              <a:lnSpc>
                <a:spcPct val="100000"/>
              </a:lnSpc>
              <a:spcBef>
                <a:spcPts val="0"/>
              </a:spcBef>
            </a:pPr>
            <a:r>
              <a:rPr lang="tr-TR" dirty="0" smtClean="0">
                <a:solidFill>
                  <a:srgbClr val="002060"/>
                </a:solidFill>
              </a:rPr>
              <a:t>Kendine </a:t>
            </a:r>
            <a:r>
              <a:rPr lang="tr-TR" dirty="0">
                <a:solidFill>
                  <a:srgbClr val="002060"/>
                </a:solidFill>
              </a:rPr>
              <a:t>Güven Duyma </a:t>
            </a:r>
            <a:endParaRPr lang="tr-TR" dirty="0" smtClean="0">
              <a:solidFill>
                <a:srgbClr val="002060"/>
              </a:solidFill>
            </a:endParaRPr>
          </a:p>
          <a:p>
            <a:pPr lvl="2">
              <a:lnSpc>
                <a:spcPct val="100000"/>
              </a:lnSpc>
              <a:spcBef>
                <a:spcPts val="0"/>
              </a:spcBef>
            </a:pPr>
            <a:r>
              <a:rPr lang="tr-TR" dirty="0" smtClean="0">
                <a:solidFill>
                  <a:srgbClr val="002060"/>
                </a:solidFill>
              </a:rPr>
              <a:t>Sorumluluk </a:t>
            </a:r>
            <a:r>
              <a:rPr lang="tr-TR" dirty="0">
                <a:solidFill>
                  <a:srgbClr val="002060"/>
                </a:solidFill>
              </a:rPr>
              <a:t>Sahibi olma </a:t>
            </a:r>
            <a:endParaRPr lang="tr-TR" dirty="0" smtClean="0">
              <a:solidFill>
                <a:srgbClr val="002060"/>
              </a:solidFill>
            </a:endParaRPr>
          </a:p>
          <a:p>
            <a:pPr lvl="2">
              <a:lnSpc>
                <a:spcPct val="100000"/>
              </a:lnSpc>
              <a:spcBef>
                <a:spcPts val="0"/>
              </a:spcBef>
            </a:pPr>
            <a:r>
              <a:rPr lang="tr-TR" dirty="0" smtClean="0">
                <a:solidFill>
                  <a:srgbClr val="002060"/>
                </a:solidFill>
              </a:rPr>
              <a:t>Sabırlı </a:t>
            </a:r>
            <a:r>
              <a:rPr lang="tr-TR" dirty="0">
                <a:solidFill>
                  <a:srgbClr val="002060"/>
                </a:solidFill>
              </a:rPr>
              <a:t>ve Hoşgörülü Olma </a:t>
            </a:r>
            <a:endParaRPr lang="tr-TR" dirty="0" smtClean="0">
              <a:solidFill>
                <a:srgbClr val="002060"/>
              </a:solidFill>
            </a:endParaRPr>
          </a:p>
          <a:p>
            <a:pPr lvl="2">
              <a:lnSpc>
                <a:spcPct val="100000"/>
              </a:lnSpc>
              <a:spcBef>
                <a:spcPts val="0"/>
              </a:spcBef>
            </a:pPr>
            <a:r>
              <a:rPr lang="tr-TR" dirty="0" smtClean="0">
                <a:solidFill>
                  <a:srgbClr val="002060"/>
                </a:solidFill>
              </a:rPr>
              <a:t>Sempatik </a:t>
            </a:r>
            <a:r>
              <a:rPr lang="tr-TR" dirty="0">
                <a:solidFill>
                  <a:srgbClr val="002060"/>
                </a:solidFill>
              </a:rPr>
              <a:t>ve Ağırbaşlı Olma </a:t>
            </a:r>
            <a:endParaRPr lang="tr-TR" dirty="0" smtClean="0">
              <a:solidFill>
                <a:srgbClr val="002060"/>
              </a:solidFill>
            </a:endParaRPr>
          </a:p>
          <a:p>
            <a:pPr lvl="2">
              <a:lnSpc>
                <a:spcPct val="100000"/>
              </a:lnSpc>
              <a:spcBef>
                <a:spcPts val="0"/>
              </a:spcBef>
            </a:pPr>
            <a:r>
              <a:rPr lang="tr-TR" dirty="0" smtClean="0">
                <a:solidFill>
                  <a:srgbClr val="002060"/>
                </a:solidFill>
              </a:rPr>
              <a:t>Yaratıcı </a:t>
            </a:r>
            <a:r>
              <a:rPr lang="tr-TR" dirty="0">
                <a:solidFill>
                  <a:srgbClr val="002060"/>
                </a:solidFill>
              </a:rPr>
              <a:t>ve Yeniliklere Açık Olma </a:t>
            </a:r>
            <a:endParaRPr lang="tr-TR" dirty="0" smtClean="0">
              <a:solidFill>
                <a:srgbClr val="002060"/>
              </a:solidFill>
            </a:endParaRPr>
          </a:p>
          <a:p>
            <a:pPr lvl="2">
              <a:lnSpc>
                <a:spcPct val="100000"/>
              </a:lnSpc>
              <a:spcBef>
                <a:spcPts val="0"/>
              </a:spcBef>
            </a:pPr>
            <a:r>
              <a:rPr lang="tr-TR" dirty="0" smtClean="0">
                <a:solidFill>
                  <a:srgbClr val="002060"/>
                </a:solidFill>
              </a:rPr>
              <a:t>Başkalarını </a:t>
            </a:r>
            <a:r>
              <a:rPr lang="tr-TR" dirty="0">
                <a:solidFill>
                  <a:srgbClr val="002060"/>
                </a:solidFill>
              </a:rPr>
              <a:t>Dinleyebilme </a:t>
            </a:r>
            <a:endParaRPr lang="tr-TR" dirty="0" smtClean="0">
              <a:solidFill>
                <a:srgbClr val="002060"/>
              </a:solidFill>
            </a:endParaRPr>
          </a:p>
          <a:p>
            <a:pPr lvl="2">
              <a:lnSpc>
                <a:spcPct val="100000"/>
              </a:lnSpc>
              <a:spcBef>
                <a:spcPts val="0"/>
              </a:spcBef>
            </a:pPr>
            <a:r>
              <a:rPr lang="tr-TR" dirty="0" smtClean="0">
                <a:solidFill>
                  <a:srgbClr val="002060"/>
                </a:solidFill>
              </a:rPr>
              <a:t>İkna </a:t>
            </a:r>
            <a:r>
              <a:rPr lang="tr-TR" dirty="0">
                <a:solidFill>
                  <a:srgbClr val="002060"/>
                </a:solidFill>
              </a:rPr>
              <a:t>Edebilme </a:t>
            </a:r>
            <a:endParaRPr lang="tr-TR" dirty="0" smtClean="0">
              <a:solidFill>
                <a:srgbClr val="002060"/>
              </a:solidFill>
            </a:endParaRPr>
          </a:p>
          <a:p>
            <a:pPr lvl="2">
              <a:lnSpc>
                <a:spcPct val="100000"/>
              </a:lnSpc>
              <a:spcBef>
                <a:spcPts val="0"/>
              </a:spcBef>
            </a:pPr>
            <a:r>
              <a:rPr lang="tr-TR" dirty="0" smtClean="0">
                <a:solidFill>
                  <a:srgbClr val="002060"/>
                </a:solidFill>
              </a:rPr>
              <a:t>Sır </a:t>
            </a:r>
            <a:r>
              <a:rPr lang="tr-TR" dirty="0">
                <a:solidFill>
                  <a:srgbClr val="002060"/>
                </a:solidFill>
              </a:rPr>
              <a:t>saklama </a:t>
            </a:r>
            <a:endParaRPr lang="tr-TR" dirty="0" smtClean="0">
              <a:solidFill>
                <a:srgbClr val="002060"/>
              </a:solidFill>
            </a:endParaRPr>
          </a:p>
          <a:p>
            <a:pPr lvl="2">
              <a:lnSpc>
                <a:spcPct val="100000"/>
              </a:lnSpc>
              <a:spcBef>
                <a:spcPts val="0"/>
              </a:spcBef>
            </a:pPr>
            <a:r>
              <a:rPr lang="tr-TR" dirty="0" smtClean="0">
                <a:solidFill>
                  <a:srgbClr val="002060"/>
                </a:solidFill>
              </a:rPr>
              <a:t>Empati </a:t>
            </a:r>
            <a:r>
              <a:rPr lang="tr-TR" dirty="0">
                <a:solidFill>
                  <a:srgbClr val="002060"/>
                </a:solidFill>
              </a:rPr>
              <a:t>Kurabilme </a:t>
            </a:r>
            <a:endParaRPr lang="tr-TR" dirty="0" smtClean="0">
              <a:solidFill>
                <a:srgbClr val="002060"/>
              </a:solidFill>
            </a:endParaRPr>
          </a:p>
          <a:p>
            <a:pPr lvl="2">
              <a:lnSpc>
                <a:spcPct val="100000"/>
              </a:lnSpc>
              <a:spcBef>
                <a:spcPts val="0"/>
              </a:spcBef>
            </a:pPr>
            <a:r>
              <a:rPr lang="tr-TR" dirty="0" smtClean="0">
                <a:solidFill>
                  <a:srgbClr val="002060"/>
                </a:solidFill>
              </a:rPr>
              <a:t>İyimser </a:t>
            </a:r>
            <a:r>
              <a:rPr lang="tr-TR" dirty="0">
                <a:solidFill>
                  <a:srgbClr val="002060"/>
                </a:solidFill>
              </a:rPr>
              <a:t>Olma</a:t>
            </a:r>
          </a:p>
          <a:p>
            <a:pPr>
              <a:lnSpc>
                <a:spcPct val="100000"/>
              </a:lnSpc>
              <a:buNone/>
            </a:pPr>
            <a:r>
              <a:rPr lang="tr-TR" sz="3600" dirty="0" smtClean="0"/>
              <a:t> </a:t>
            </a:r>
            <a:endParaRPr lang="tr-TR" sz="2800" dirty="0"/>
          </a:p>
        </p:txBody>
      </p:sp>
      <p:sp>
        <p:nvSpPr>
          <p:cNvPr id="4" name="Slayt Numarası Yer Tutucusu 3"/>
          <p:cNvSpPr>
            <a:spLocks noGrp="1"/>
          </p:cNvSpPr>
          <p:nvPr>
            <p:ph type="sldNum" sz="quarter" idx="13"/>
          </p:nvPr>
        </p:nvSpPr>
        <p:spPr/>
        <p:txBody>
          <a:bodyPr/>
          <a:lstStyle/>
          <a:p>
            <a:fld id="{8E6AA186-9BDC-43F2-8CB7-BFB6CE2B9968}" type="slidenum">
              <a:rPr lang="tr-TR" smtClean="0"/>
              <a:pPr/>
              <a:t>25</a:t>
            </a:fld>
            <a:endParaRPr lang="tr-TR" dirty="0"/>
          </a:p>
        </p:txBody>
      </p:sp>
    </p:spTree>
    <p:extLst>
      <p:ext uri="{BB962C8B-B14F-4D97-AF65-F5344CB8AC3E}">
        <p14:creationId xmlns:p14="http://schemas.microsoft.com/office/powerpoint/2010/main" val="16430769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SEKRETERİN NİTELİKLERİ</a:t>
            </a:r>
            <a:endParaRPr lang="tr-TR" b="1" dirty="0">
              <a:solidFill>
                <a:srgbClr val="002060"/>
              </a:solidFill>
            </a:endParaRPr>
          </a:p>
        </p:txBody>
      </p:sp>
      <p:sp>
        <p:nvSpPr>
          <p:cNvPr id="3" name="İçerik Yer Tutucusu 2"/>
          <p:cNvSpPr>
            <a:spLocks noGrp="1"/>
          </p:cNvSpPr>
          <p:nvPr>
            <p:ph sz="quarter" idx="10"/>
          </p:nvPr>
        </p:nvSpPr>
        <p:spPr>
          <a:xfrm>
            <a:off x="294765" y="1692166"/>
            <a:ext cx="8728981" cy="4379896"/>
          </a:xfrm>
        </p:spPr>
        <p:txBody>
          <a:bodyPr>
            <a:noAutofit/>
          </a:bodyPr>
          <a:lstStyle/>
          <a:p>
            <a:pPr lvl="1">
              <a:lnSpc>
                <a:spcPct val="100000"/>
              </a:lnSpc>
              <a:spcBef>
                <a:spcPts val="0"/>
              </a:spcBef>
            </a:pPr>
            <a:r>
              <a:rPr lang="tr-TR" sz="2800" b="1" dirty="0" smtClean="0">
                <a:solidFill>
                  <a:srgbClr val="002060"/>
                </a:solidFill>
              </a:rPr>
              <a:t>Kıyafet Seçimi </a:t>
            </a:r>
          </a:p>
          <a:p>
            <a:pPr lvl="1">
              <a:lnSpc>
                <a:spcPct val="100000"/>
              </a:lnSpc>
              <a:spcBef>
                <a:spcPts val="0"/>
              </a:spcBef>
            </a:pPr>
            <a:r>
              <a:rPr lang="tr-TR" sz="2800" b="1" dirty="0" smtClean="0">
                <a:solidFill>
                  <a:srgbClr val="002060"/>
                </a:solidFill>
              </a:rPr>
              <a:t>Bir giydiğini bir daha giymeme</a:t>
            </a:r>
          </a:p>
          <a:p>
            <a:r>
              <a:rPr lang="tr-TR" sz="2400" dirty="0" smtClean="0">
                <a:solidFill>
                  <a:srgbClr val="002060"/>
                </a:solidFill>
              </a:rPr>
              <a:t> Giyim </a:t>
            </a:r>
            <a:r>
              <a:rPr lang="tr-TR" sz="2400" dirty="0">
                <a:solidFill>
                  <a:srgbClr val="002060"/>
                </a:solidFill>
              </a:rPr>
              <a:t>konusunda seçim yaparken iş yerinin genel ortamına </a:t>
            </a:r>
            <a:r>
              <a:rPr lang="tr-TR" sz="2400" dirty="0" smtClean="0">
                <a:solidFill>
                  <a:srgbClr val="002060"/>
                </a:solidFill>
              </a:rPr>
              <a:t>uygun kıyafetler </a:t>
            </a:r>
            <a:r>
              <a:rPr lang="tr-TR" sz="2400" dirty="0">
                <a:solidFill>
                  <a:srgbClr val="002060"/>
                </a:solidFill>
              </a:rPr>
              <a:t>seçmeli, </a:t>
            </a:r>
            <a:r>
              <a:rPr lang="tr-TR" sz="2400" dirty="0" smtClean="0">
                <a:solidFill>
                  <a:srgbClr val="002060"/>
                </a:solidFill>
              </a:rPr>
              <a:t>iş </a:t>
            </a:r>
            <a:r>
              <a:rPr lang="tr-TR" sz="2400" dirty="0">
                <a:solidFill>
                  <a:srgbClr val="002060"/>
                </a:solidFill>
              </a:rPr>
              <a:t>yerinde daha önceden belirlenmiş </a:t>
            </a:r>
            <a:r>
              <a:rPr lang="tr-TR" sz="2400" dirty="0" smtClean="0">
                <a:solidFill>
                  <a:srgbClr val="002060"/>
                </a:solidFill>
              </a:rPr>
              <a:t>kurallar varsa </a:t>
            </a:r>
            <a:r>
              <a:rPr lang="tr-TR" sz="2400" dirty="0">
                <a:solidFill>
                  <a:srgbClr val="002060"/>
                </a:solidFill>
              </a:rPr>
              <a:t>bu kurallara </a:t>
            </a:r>
            <a:r>
              <a:rPr lang="tr-TR" sz="2400" dirty="0" smtClean="0">
                <a:solidFill>
                  <a:srgbClr val="002060"/>
                </a:solidFill>
              </a:rPr>
              <a:t>uyulmalıdır</a:t>
            </a:r>
            <a:r>
              <a:rPr lang="tr-TR" sz="2400" dirty="0">
                <a:solidFill>
                  <a:srgbClr val="002060"/>
                </a:solidFill>
              </a:rPr>
              <a:t>. </a:t>
            </a:r>
            <a:endParaRPr lang="tr-TR" sz="2400" dirty="0" smtClean="0">
              <a:solidFill>
                <a:srgbClr val="002060"/>
              </a:solidFill>
            </a:endParaRPr>
          </a:p>
          <a:p>
            <a:r>
              <a:rPr lang="tr-TR" sz="2400" dirty="0" smtClean="0">
                <a:solidFill>
                  <a:srgbClr val="002060"/>
                </a:solidFill>
              </a:rPr>
              <a:t>İyi </a:t>
            </a:r>
            <a:r>
              <a:rPr lang="tr-TR" sz="2400" dirty="0">
                <a:solidFill>
                  <a:srgbClr val="002060"/>
                </a:solidFill>
              </a:rPr>
              <a:t>bir sekreter, iş için başvurduğu ilk gün, iş </a:t>
            </a:r>
            <a:r>
              <a:rPr lang="tr-TR" sz="2400" dirty="0" smtClean="0">
                <a:solidFill>
                  <a:srgbClr val="002060"/>
                </a:solidFill>
              </a:rPr>
              <a:t>yerinin genel </a:t>
            </a:r>
            <a:r>
              <a:rPr lang="tr-TR" sz="2400" dirty="0">
                <a:solidFill>
                  <a:srgbClr val="002060"/>
                </a:solidFill>
              </a:rPr>
              <a:t>kuralları, çalışanların giyim tarzı hakkında gözlemini yapar, bu </a:t>
            </a:r>
            <a:r>
              <a:rPr lang="tr-TR" sz="2400" dirty="0" smtClean="0">
                <a:solidFill>
                  <a:srgbClr val="002060"/>
                </a:solidFill>
              </a:rPr>
              <a:t>gözlemini değerlendirir </a:t>
            </a:r>
            <a:r>
              <a:rPr lang="tr-TR" sz="2400" dirty="0">
                <a:solidFill>
                  <a:srgbClr val="002060"/>
                </a:solidFill>
              </a:rPr>
              <a:t>ve kendine bir </a:t>
            </a:r>
            <a:r>
              <a:rPr lang="tr-TR" sz="2400" dirty="0" smtClean="0">
                <a:solidFill>
                  <a:srgbClr val="002060"/>
                </a:solidFill>
              </a:rPr>
              <a:t>stil</a:t>
            </a:r>
            <a:endParaRPr lang="tr-TR" sz="3200" dirty="0">
              <a:solidFill>
                <a:srgbClr val="002060"/>
              </a:solidFill>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26</a:t>
            </a:fld>
            <a:endParaRPr lang="tr-TR" dirty="0"/>
          </a:p>
        </p:txBody>
      </p:sp>
    </p:spTree>
    <p:extLst>
      <p:ext uri="{BB962C8B-B14F-4D97-AF65-F5344CB8AC3E}">
        <p14:creationId xmlns:p14="http://schemas.microsoft.com/office/powerpoint/2010/main" val="19091371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SEKRETERİN NİTELİKLERİ</a:t>
            </a:r>
            <a:endParaRPr lang="tr-TR" b="1" dirty="0">
              <a:solidFill>
                <a:srgbClr val="002060"/>
              </a:solidFill>
            </a:endParaRPr>
          </a:p>
        </p:txBody>
      </p:sp>
      <p:sp>
        <p:nvSpPr>
          <p:cNvPr id="3" name="İçerik Yer Tutucusu 2"/>
          <p:cNvSpPr>
            <a:spLocks noGrp="1"/>
          </p:cNvSpPr>
          <p:nvPr>
            <p:ph sz="quarter" idx="10"/>
          </p:nvPr>
        </p:nvSpPr>
        <p:spPr>
          <a:xfrm>
            <a:off x="294765" y="1692166"/>
            <a:ext cx="8728981" cy="4379896"/>
          </a:xfrm>
        </p:spPr>
        <p:txBody>
          <a:bodyPr>
            <a:noAutofit/>
          </a:bodyPr>
          <a:lstStyle/>
          <a:p>
            <a:pPr lvl="1">
              <a:lnSpc>
                <a:spcPct val="100000"/>
              </a:lnSpc>
              <a:spcBef>
                <a:spcPts val="0"/>
              </a:spcBef>
            </a:pPr>
            <a:r>
              <a:rPr lang="tr-TR" sz="2400" dirty="0" smtClean="0">
                <a:solidFill>
                  <a:srgbClr val="002060"/>
                </a:solidFill>
              </a:rPr>
              <a:t>Nerede</a:t>
            </a:r>
            <a:r>
              <a:rPr lang="tr-TR" sz="2400" dirty="0">
                <a:solidFill>
                  <a:srgbClr val="002060"/>
                </a:solidFill>
              </a:rPr>
              <a:t>, ne zaman, nasıl, ne </a:t>
            </a:r>
            <a:r>
              <a:rPr lang="tr-TR" sz="2400" dirty="0" smtClean="0">
                <a:solidFill>
                  <a:srgbClr val="002060"/>
                </a:solidFill>
              </a:rPr>
              <a:t>giyilmesi gerektiğini bilmek!</a:t>
            </a:r>
          </a:p>
          <a:p>
            <a:pPr lvl="1">
              <a:lnSpc>
                <a:spcPct val="100000"/>
              </a:lnSpc>
              <a:spcBef>
                <a:spcPts val="0"/>
              </a:spcBef>
            </a:pPr>
            <a:r>
              <a:rPr lang="tr-TR" dirty="0" smtClean="0">
                <a:solidFill>
                  <a:srgbClr val="002060"/>
                </a:solidFill>
              </a:rPr>
              <a:t>Nezaket, protokol ve iş kurallarından haberdar olmak</a:t>
            </a:r>
          </a:p>
          <a:p>
            <a:pPr lvl="1">
              <a:lnSpc>
                <a:spcPct val="100000"/>
              </a:lnSpc>
              <a:spcBef>
                <a:spcPts val="0"/>
              </a:spcBef>
            </a:pPr>
            <a:r>
              <a:rPr lang="tr-TR" sz="2400" dirty="0" smtClean="0">
                <a:solidFill>
                  <a:srgbClr val="002060"/>
                </a:solidFill>
              </a:rPr>
              <a:t>Resmî </a:t>
            </a:r>
            <a:r>
              <a:rPr lang="tr-TR" sz="2400" dirty="0">
                <a:solidFill>
                  <a:srgbClr val="002060"/>
                </a:solidFill>
              </a:rPr>
              <a:t>iş ilişkilerinde</a:t>
            </a:r>
            <a:r>
              <a:rPr lang="tr-TR" sz="2400" dirty="0" smtClean="0">
                <a:solidFill>
                  <a:srgbClr val="002060"/>
                </a:solidFill>
              </a:rPr>
              <a:t>, resmî </a:t>
            </a:r>
            <a:r>
              <a:rPr lang="tr-TR" sz="2400" dirty="0">
                <a:solidFill>
                  <a:srgbClr val="002060"/>
                </a:solidFill>
              </a:rPr>
              <a:t>ziyaretlerde, resmî görüşmelerde, toplantılarda, </a:t>
            </a:r>
            <a:r>
              <a:rPr lang="tr-TR" sz="2400" dirty="0" smtClean="0">
                <a:solidFill>
                  <a:srgbClr val="002060"/>
                </a:solidFill>
              </a:rPr>
              <a:t>özel günlerde</a:t>
            </a:r>
            <a:r>
              <a:rPr lang="tr-TR" sz="2400" dirty="0">
                <a:solidFill>
                  <a:srgbClr val="002060"/>
                </a:solidFill>
              </a:rPr>
              <a:t>, resmî akşam yemeklerinde, törenlerde, </a:t>
            </a:r>
            <a:r>
              <a:rPr lang="tr-TR" sz="2400" dirty="0" smtClean="0">
                <a:solidFill>
                  <a:srgbClr val="002060"/>
                </a:solidFill>
              </a:rPr>
              <a:t>önemli kişilerle </a:t>
            </a:r>
            <a:r>
              <a:rPr lang="tr-TR" sz="2400" dirty="0">
                <a:solidFill>
                  <a:srgbClr val="002060"/>
                </a:solidFill>
              </a:rPr>
              <a:t>görüşmelerde koyu renk takım elbise tercih etmelidir</a:t>
            </a:r>
            <a:r>
              <a:rPr lang="tr-TR" sz="2400" dirty="0" smtClean="0">
                <a:solidFill>
                  <a:srgbClr val="002060"/>
                </a:solidFill>
              </a:rPr>
              <a:t>.</a:t>
            </a:r>
          </a:p>
          <a:p>
            <a:pPr lvl="1">
              <a:lnSpc>
                <a:spcPct val="100000"/>
              </a:lnSpc>
              <a:spcBef>
                <a:spcPts val="0"/>
              </a:spcBef>
            </a:pPr>
            <a:r>
              <a:rPr lang="tr-TR" sz="2400" dirty="0" smtClean="0">
                <a:solidFill>
                  <a:srgbClr val="002060"/>
                </a:solidFill>
              </a:rPr>
              <a:t>Çalıştığı </a:t>
            </a:r>
            <a:r>
              <a:rPr lang="tr-TR" sz="2400" dirty="0">
                <a:solidFill>
                  <a:srgbClr val="002060"/>
                </a:solidFill>
              </a:rPr>
              <a:t>iş yerinin koşulları, iş yerinin bulunduğu </a:t>
            </a:r>
            <a:r>
              <a:rPr lang="tr-TR" sz="2400" dirty="0" smtClean="0">
                <a:solidFill>
                  <a:srgbClr val="002060"/>
                </a:solidFill>
              </a:rPr>
              <a:t>çevredeki insanların </a:t>
            </a:r>
            <a:r>
              <a:rPr lang="tr-TR" sz="2400" dirty="0">
                <a:solidFill>
                  <a:srgbClr val="002060"/>
                </a:solidFill>
              </a:rPr>
              <a:t>inançları, ekonomik durumları, sekreterin </a:t>
            </a:r>
            <a:r>
              <a:rPr lang="tr-TR" sz="2400" dirty="0" smtClean="0">
                <a:solidFill>
                  <a:srgbClr val="002060"/>
                </a:solidFill>
              </a:rPr>
              <a:t>giyim tarzı </a:t>
            </a:r>
            <a:r>
              <a:rPr lang="tr-TR" sz="2400" dirty="0">
                <a:solidFill>
                  <a:srgbClr val="002060"/>
                </a:solidFill>
              </a:rPr>
              <a:t>için dikkat etmesi gereken özelliklerdendir</a:t>
            </a:r>
            <a:r>
              <a:rPr lang="tr-TR" sz="2400" dirty="0" smtClean="0">
                <a:solidFill>
                  <a:srgbClr val="002060"/>
                </a:solidFill>
              </a:rPr>
              <a:t>. Sekreter </a:t>
            </a:r>
            <a:r>
              <a:rPr lang="tr-TR" sz="2400" dirty="0">
                <a:solidFill>
                  <a:srgbClr val="002060"/>
                </a:solidFill>
              </a:rPr>
              <a:t>iş yerinde arka planda çalışıyor ya da iş yerine gelen insanlarla </a:t>
            </a:r>
            <a:r>
              <a:rPr lang="tr-TR" sz="2400" dirty="0" smtClean="0">
                <a:solidFill>
                  <a:srgbClr val="002060"/>
                </a:solidFill>
              </a:rPr>
              <a:t>temas hâlinde </a:t>
            </a:r>
            <a:r>
              <a:rPr lang="tr-TR" sz="2400" dirty="0">
                <a:solidFill>
                  <a:srgbClr val="002060"/>
                </a:solidFill>
              </a:rPr>
              <a:t>değilse daha rahat kıyafetler seçebilir. </a:t>
            </a:r>
            <a:endParaRPr lang="tr-TR" sz="3200" dirty="0">
              <a:solidFill>
                <a:srgbClr val="002060"/>
              </a:solidFill>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27</a:t>
            </a:fld>
            <a:endParaRPr lang="tr-TR" dirty="0"/>
          </a:p>
        </p:txBody>
      </p:sp>
    </p:spTree>
    <p:extLst>
      <p:ext uri="{BB962C8B-B14F-4D97-AF65-F5344CB8AC3E}">
        <p14:creationId xmlns:p14="http://schemas.microsoft.com/office/powerpoint/2010/main" val="20981262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SEKRETERİN NİTELİKLERİ</a:t>
            </a:r>
            <a:endParaRPr lang="tr-TR" b="1" dirty="0">
              <a:solidFill>
                <a:srgbClr val="002060"/>
              </a:solidFill>
            </a:endParaRPr>
          </a:p>
        </p:txBody>
      </p:sp>
      <p:sp>
        <p:nvSpPr>
          <p:cNvPr id="3" name="İçerik Yer Tutucusu 2"/>
          <p:cNvSpPr>
            <a:spLocks noGrp="1"/>
          </p:cNvSpPr>
          <p:nvPr>
            <p:ph sz="quarter" idx="10"/>
          </p:nvPr>
        </p:nvSpPr>
        <p:spPr>
          <a:xfrm>
            <a:off x="294765" y="1692166"/>
            <a:ext cx="8728981" cy="4379896"/>
          </a:xfrm>
        </p:spPr>
        <p:txBody>
          <a:bodyPr>
            <a:noAutofit/>
          </a:bodyPr>
          <a:lstStyle/>
          <a:p>
            <a:pPr lvl="1">
              <a:lnSpc>
                <a:spcPct val="100000"/>
              </a:lnSpc>
              <a:spcBef>
                <a:spcPts val="0"/>
              </a:spcBef>
            </a:pPr>
            <a:r>
              <a:rPr lang="tr-TR" sz="2800" dirty="0" smtClean="0">
                <a:solidFill>
                  <a:srgbClr val="002060"/>
                </a:solidFill>
              </a:rPr>
              <a:t>İnsanlarla birebir </a:t>
            </a:r>
            <a:r>
              <a:rPr lang="tr-TR" sz="2800" dirty="0">
                <a:solidFill>
                  <a:srgbClr val="002060"/>
                </a:solidFill>
              </a:rPr>
              <a:t>görüşme durumunda ise </a:t>
            </a:r>
            <a:r>
              <a:rPr lang="tr-TR" sz="2800" dirty="0" smtClean="0">
                <a:solidFill>
                  <a:srgbClr val="002060"/>
                </a:solidFill>
              </a:rPr>
              <a:t>kıyafetlere </a:t>
            </a:r>
            <a:r>
              <a:rPr lang="tr-TR" sz="2800" dirty="0">
                <a:solidFill>
                  <a:srgbClr val="002060"/>
                </a:solidFill>
              </a:rPr>
              <a:t>dikkat </a:t>
            </a:r>
            <a:r>
              <a:rPr lang="tr-TR" sz="2800" dirty="0" smtClean="0">
                <a:solidFill>
                  <a:srgbClr val="002060"/>
                </a:solidFill>
              </a:rPr>
              <a:t>edilmesi </a:t>
            </a:r>
            <a:r>
              <a:rPr lang="tr-TR" sz="2800" dirty="0">
                <a:solidFill>
                  <a:srgbClr val="002060"/>
                </a:solidFill>
              </a:rPr>
              <a:t>gerekmektedir</a:t>
            </a:r>
            <a:r>
              <a:rPr lang="tr-TR" sz="2800" dirty="0" smtClean="0">
                <a:solidFill>
                  <a:srgbClr val="002060"/>
                </a:solidFill>
              </a:rPr>
              <a:t>. </a:t>
            </a:r>
          </a:p>
          <a:p>
            <a:pPr lvl="1">
              <a:lnSpc>
                <a:spcPct val="100000"/>
              </a:lnSpc>
              <a:spcBef>
                <a:spcPts val="0"/>
              </a:spcBef>
            </a:pPr>
            <a:r>
              <a:rPr lang="tr-TR" sz="2800" dirty="0" smtClean="0">
                <a:solidFill>
                  <a:srgbClr val="002060"/>
                </a:solidFill>
              </a:rPr>
              <a:t>Kıyafetleri </a:t>
            </a:r>
            <a:r>
              <a:rPr lang="tr-TR" sz="2800" dirty="0">
                <a:solidFill>
                  <a:srgbClr val="002060"/>
                </a:solidFill>
              </a:rPr>
              <a:t>birbiriyle uyum içinde olmalı; renk </a:t>
            </a:r>
            <a:r>
              <a:rPr lang="tr-TR" sz="2800" dirty="0" smtClean="0">
                <a:solidFill>
                  <a:srgbClr val="002060"/>
                </a:solidFill>
              </a:rPr>
              <a:t>uyumu olmalı</a:t>
            </a:r>
            <a:r>
              <a:rPr lang="tr-TR" sz="2800" dirty="0">
                <a:solidFill>
                  <a:srgbClr val="002060"/>
                </a:solidFill>
              </a:rPr>
              <a:t>, sade, temiz zevkli giyinmelidir. Oturup </a:t>
            </a:r>
            <a:r>
              <a:rPr lang="tr-TR" sz="2800" dirty="0" smtClean="0">
                <a:solidFill>
                  <a:srgbClr val="002060"/>
                </a:solidFill>
              </a:rPr>
              <a:t>kalkarken yazı </a:t>
            </a:r>
            <a:r>
              <a:rPr lang="tr-TR" sz="2800" dirty="0">
                <a:solidFill>
                  <a:srgbClr val="002060"/>
                </a:solidFill>
              </a:rPr>
              <a:t>yazarken ve bütün gün çeşitli işler </a:t>
            </a:r>
            <a:r>
              <a:rPr lang="tr-TR" sz="2800" dirty="0" smtClean="0">
                <a:solidFill>
                  <a:srgbClr val="002060"/>
                </a:solidFill>
              </a:rPr>
              <a:t>yaparken giysilerinin </a:t>
            </a:r>
            <a:r>
              <a:rPr lang="tr-TR" sz="2800" dirty="0">
                <a:solidFill>
                  <a:srgbClr val="002060"/>
                </a:solidFill>
              </a:rPr>
              <a:t>onu rahatsız etmemesi için uygun </a:t>
            </a:r>
            <a:r>
              <a:rPr lang="tr-TR" sz="2800" dirty="0" smtClean="0">
                <a:solidFill>
                  <a:srgbClr val="002060"/>
                </a:solidFill>
              </a:rPr>
              <a:t>kıyafet seçmelidir</a:t>
            </a:r>
            <a:r>
              <a:rPr lang="tr-TR" sz="2800" dirty="0">
                <a:solidFill>
                  <a:srgbClr val="002060"/>
                </a:solidFill>
              </a:rPr>
              <a:t>. </a:t>
            </a:r>
            <a:endParaRPr lang="tr-TR" sz="2800" dirty="0" smtClean="0">
              <a:solidFill>
                <a:srgbClr val="002060"/>
              </a:solidFill>
            </a:endParaRPr>
          </a:p>
          <a:p>
            <a:pPr lvl="1">
              <a:lnSpc>
                <a:spcPct val="100000"/>
              </a:lnSpc>
              <a:spcBef>
                <a:spcPts val="0"/>
              </a:spcBef>
            </a:pPr>
            <a:r>
              <a:rPr lang="tr-TR" sz="2800" dirty="0" smtClean="0">
                <a:solidFill>
                  <a:srgbClr val="002060"/>
                </a:solidFill>
              </a:rPr>
              <a:t>Uygun </a:t>
            </a:r>
            <a:r>
              <a:rPr lang="tr-TR" sz="2800" dirty="0">
                <a:solidFill>
                  <a:srgbClr val="002060"/>
                </a:solidFill>
              </a:rPr>
              <a:t>bir renk ve model seçimi, </a:t>
            </a:r>
            <a:r>
              <a:rPr lang="tr-TR" sz="2800" dirty="0" smtClean="0">
                <a:solidFill>
                  <a:srgbClr val="002060"/>
                </a:solidFill>
              </a:rPr>
              <a:t>uyumlu aksesuarlar</a:t>
            </a:r>
            <a:r>
              <a:rPr lang="tr-TR" sz="2800" dirty="0">
                <a:solidFill>
                  <a:srgbClr val="002060"/>
                </a:solidFill>
              </a:rPr>
              <a:t>, rahat ve alçak topuklu ayakkabı, her </a:t>
            </a:r>
            <a:r>
              <a:rPr lang="tr-TR" sz="2800" dirty="0" smtClean="0">
                <a:solidFill>
                  <a:srgbClr val="002060"/>
                </a:solidFill>
              </a:rPr>
              <a:t>giysiyle kullanılabilecek </a:t>
            </a:r>
            <a:r>
              <a:rPr lang="tr-TR" sz="2800" dirty="0">
                <a:solidFill>
                  <a:srgbClr val="002060"/>
                </a:solidFill>
              </a:rPr>
              <a:t>çanta tercih etmelidir.</a:t>
            </a:r>
            <a:endParaRPr lang="tr-TR" sz="3600" dirty="0">
              <a:solidFill>
                <a:srgbClr val="002060"/>
              </a:solidFill>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28</a:t>
            </a:fld>
            <a:endParaRPr lang="tr-TR" dirty="0"/>
          </a:p>
        </p:txBody>
      </p:sp>
    </p:spTree>
    <p:extLst>
      <p:ext uri="{BB962C8B-B14F-4D97-AF65-F5344CB8AC3E}">
        <p14:creationId xmlns:p14="http://schemas.microsoft.com/office/powerpoint/2010/main" val="569699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b="1" dirty="0" smtClean="0">
                <a:solidFill>
                  <a:srgbClr val="002060"/>
                </a:solidFill>
              </a:rPr>
              <a:t>GENEL KAVRAMLAR</a:t>
            </a:r>
            <a:endParaRPr lang="tr-TR" b="1" dirty="0">
              <a:solidFill>
                <a:srgbClr val="002060"/>
              </a:solidFill>
            </a:endParaRPr>
          </a:p>
        </p:txBody>
      </p:sp>
      <p:sp>
        <p:nvSpPr>
          <p:cNvPr id="3" name="İçerik Yer Tutucusu 2"/>
          <p:cNvSpPr>
            <a:spLocks noGrp="1"/>
          </p:cNvSpPr>
          <p:nvPr>
            <p:ph sz="quarter" idx="10"/>
          </p:nvPr>
        </p:nvSpPr>
        <p:spPr>
          <a:xfrm>
            <a:off x="284255" y="1656102"/>
            <a:ext cx="8728981" cy="4513343"/>
          </a:xfrm>
        </p:spPr>
        <p:txBody>
          <a:bodyPr>
            <a:noAutofit/>
          </a:bodyPr>
          <a:lstStyle/>
          <a:p>
            <a:pPr>
              <a:lnSpc>
                <a:spcPct val="100000"/>
              </a:lnSpc>
              <a:buNone/>
            </a:pPr>
            <a:r>
              <a:rPr lang="tr-TR" sz="2400" dirty="0" smtClean="0">
                <a:solidFill>
                  <a:srgbClr val="002060"/>
                </a:solidFill>
              </a:rPr>
              <a:t>Öncelikle belli kavramların ortaya konmasında yarar vardır. </a:t>
            </a:r>
          </a:p>
          <a:p>
            <a:r>
              <a:rPr lang="tr-TR" sz="2000" b="1" dirty="0" smtClean="0">
                <a:solidFill>
                  <a:srgbClr val="002060"/>
                </a:solidFill>
              </a:rPr>
              <a:t> </a:t>
            </a:r>
            <a:r>
              <a:rPr lang="tr-TR" sz="2000" b="1" dirty="0">
                <a:solidFill>
                  <a:srgbClr val="002060"/>
                </a:solidFill>
              </a:rPr>
              <a:t>Meslek, bir kimsenin geçimini sağlamak için yaptığı sürekli iş, uğraş, çalışma alanı, geçim araçlarını elde etme uğraşı olarak tanımlanır.</a:t>
            </a:r>
          </a:p>
          <a:p>
            <a:r>
              <a:rPr lang="tr-TR" sz="2000" b="1" dirty="0">
                <a:solidFill>
                  <a:srgbClr val="002060"/>
                </a:solidFill>
              </a:rPr>
              <a:t>Bir mesleği yapan kişinin, o mesleğin amaçlarını yerine getirebilmek için belli bilgi, beceri ve davranış niteliklerine sahip olması gerekir.</a:t>
            </a:r>
          </a:p>
          <a:p>
            <a:r>
              <a:rPr lang="tr-TR" sz="2000" b="1" dirty="0">
                <a:solidFill>
                  <a:srgbClr val="002060"/>
                </a:solidFill>
              </a:rPr>
              <a:t>Yani bir iş belirli düzeyde beceri, yetenek, bilgi ve eğitim gerektiriyorsa o iş için meslektir denebilir. Peki sekreterlik mesleğini nasıl tanımlayabiliriz?</a:t>
            </a:r>
          </a:p>
          <a:p>
            <a:pPr>
              <a:buFont typeface="Wingdings" pitchFamily="2" charset="2"/>
              <a:buChar char="Ø"/>
            </a:pPr>
            <a:endParaRPr lang="tr-TR" sz="2000" dirty="0" smtClean="0">
              <a:solidFill>
                <a:srgbClr val="002060"/>
              </a:solidFill>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2</a:t>
            </a:fld>
            <a:endParaRPr lang="tr-TR"/>
          </a:p>
        </p:txBody>
      </p:sp>
    </p:spTree>
    <p:extLst>
      <p:ext uri="{BB962C8B-B14F-4D97-AF65-F5344CB8AC3E}">
        <p14:creationId xmlns:p14="http://schemas.microsoft.com/office/powerpoint/2010/main" val="42610119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SEKRETERİN NİTELİKLERİ</a:t>
            </a:r>
            <a:endParaRPr lang="tr-TR" b="1" dirty="0">
              <a:solidFill>
                <a:srgbClr val="002060"/>
              </a:solidFill>
            </a:endParaRPr>
          </a:p>
        </p:txBody>
      </p:sp>
      <p:sp>
        <p:nvSpPr>
          <p:cNvPr id="3" name="İçerik Yer Tutucusu 2"/>
          <p:cNvSpPr>
            <a:spLocks noGrp="1"/>
          </p:cNvSpPr>
          <p:nvPr>
            <p:ph sz="quarter" idx="10"/>
          </p:nvPr>
        </p:nvSpPr>
        <p:spPr>
          <a:xfrm>
            <a:off x="276598" y="1531720"/>
            <a:ext cx="8728981" cy="4379896"/>
          </a:xfrm>
        </p:spPr>
        <p:txBody>
          <a:bodyPr>
            <a:noAutofit/>
          </a:bodyPr>
          <a:lstStyle/>
          <a:p>
            <a:r>
              <a:rPr lang="tr-TR" sz="2400" b="1" dirty="0">
                <a:solidFill>
                  <a:srgbClr val="002060"/>
                </a:solidFill>
                <a:latin typeface="+mj-lt"/>
              </a:rPr>
              <a:t>Sekreter dış görünüşü ve giyimiyle iş yerini ve kurumunu temsil etmektedir</a:t>
            </a:r>
            <a:r>
              <a:rPr lang="tr-TR" sz="2400" b="1" dirty="0" smtClean="0">
                <a:solidFill>
                  <a:srgbClr val="002060"/>
                </a:solidFill>
                <a:latin typeface="+mj-lt"/>
              </a:rPr>
              <a:t>. Sekreterin </a:t>
            </a:r>
            <a:r>
              <a:rPr lang="tr-TR" sz="2400" b="1" dirty="0">
                <a:solidFill>
                  <a:srgbClr val="002060"/>
                </a:solidFill>
                <a:latin typeface="+mj-lt"/>
              </a:rPr>
              <a:t>kıyafeti kadar makyajına da dikkat etmesi gerekir</a:t>
            </a:r>
            <a:r>
              <a:rPr lang="tr-TR" sz="2400" b="1" dirty="0" smtClean="0">
                <a:solidFill>
                  <a:srgbClr val="002060"/>
                </a:solidFill>
                <a:latin typeface="+mj-lt"/>
              </a:rPr>
              <a:t>. </a:t>
            </a:r>
          </a:p>
          <a:p>
            <a:r>
              <a:rPr lang="tr-TR" sz="2400" b="1" dirty="0">
                <a:solidFill>
                  <a:srgbClr val="002060"/>
                </a:solidFill>
                <a:latin typeface="+mj-lt"/>
              </a:rPr>
              <a:t>M</a:t>
            </a:r>
            <a:r>
              <a:rPr lang="tr-TR" sz="2400" b="1" dirty="0" smtClean="0">
                <a:solidFill>
                  <a:srgbClr val="002060"/>
                </a:solidFill>
                <a:latin typeface="+mj-lt"/>
              </a:rPr>
              <a:t>akyaj </a:t>
            </a:r>
            <a:r>
              <a:rPr lang="tr-TR" sz="2400" b="1" dirty="0">
                <a:solidFill>
                  <a:srgbClr val="002060"/>
                </a:solidFill>
                <a:latin typeface="+mj-lt"/>
              </a:rPr>
              <a:t>sade, abartıdan uzak olmalıdır. Makyaj </a:t>
            </a:r>
            <a:r>
              <a:rPr lang="tr-TR" sz="2400" b="1" dirty="0" smtClean="0">
                <a:solidFill>
                  <a:srgbClr val="002060"/>
                </a:solidFill>
                <a:latin typeface="+mj-lt"/>
              </a:rPr>
              <a:t>yaparken kıyafete </a:t>
            </a:r>
            <a:r>
              <a:rPr lang="tr-TR" sz="2400" b="1" dirty="0">
                <a:solidFill>
                  <a:srgbClr val="002060"/>
                </a:solidFill>
                <a:latin typeface="+mj-lt"/>
              </a:rPr>
              <a:t>uygun tonlar </a:t>
            </a:r>
            <a:r>
              <a:rPr lang="tr-TR" sz="2400" b="1" dirty="0" smtClean="0">
                <a:solidFill>
                  <a:srgbClr val="002060"/>
                </a:solidFill>
                <a:latin typeface="+mj-lt"/>
              </a:rPr>
              <a:t>seçilmeli</a:t>
            </a:r>
            <a:r>
              <a:rPr lang="tr-TR" sz="2400" b="1" dirty="0">
                <a:solidFill>
                  <a:srgbClr val="002060"/>
                </a:solidFill>
                <a:latin typeface="+mj-lt"/>
              </a:rPr>
              <a:t>, iş yerinde </a:t>
            </a:r>
            <a:r>
              <a:rPr lang="tr-TR" sz="2400" b="1" dirty="0" smtClean="0">
                <a:solidFill>
                  <a:srgbClr val="002060"/>
                </a:solidFill>
                <a:latin typeface="+mj-lt"/>
              </a:rPr>
              <a:t>makyajını tazelemeli</a:t>
            </a:r>
            <a:r>
              <a:rPr lang="tr-TR" sz="2400" b="1" dirty="0">
                <a:solidFill>
                  <a:srgbClr val="002060"/>
                </a:solidFill>
                <a:latin typeface="+mj-lt"/>
              </a:rPr>
              <a:t>, makyajını çalışma odasında yapmamalıdır</a:t>
            </a:r>
            <a:r>
              <a:rPr lang="tr-TR" sz="2400" b="1" dirty="0" smtClean="0">
                <a:solidFill>
                  <a:srgbClr val="002060"/>
                </a:solidFill>
                <a:latin typeface="+mj-lt"/>
              </a:rPr>
              <a:t>. Erkek </a:t>
            </a:r>
            <a:r>
              <a:rPr lang="tr-TR" sz="2400" b="1" dirty="0">
                <a:solidFill>
                  <a:srgbClr val="002060"/>
                </a:solidFill>
                <a:latin typeface="+mj-lt"/>
              </a:rPr>
              <a:t>sekreterlerin ise saç ve sakal tıraşına </a:t>
            </a:r>
            <a:r>
              <a:rPr lang="tr-TR" sz="2400" b="1" dirty="0">
                <a:solidFill>
                  <a:srgbClr val="002060"/>
                </a:solidFill>
                <a:latin typeface="+mj-lt"/>
              </a:rPr>
              <a:t>dikkatetmesi gerekir. </a:t>
            </a:r>
            <a:r>
              <a:rPr lang="tr-TR" sz="2400" b="1" dirty="0">
                <a:solidFill>
                  <a:srgbClr val="002060"/>
                </a:solidFill>
                <a:latin typeface="+mj-lt"/>
              </a:rPr>
              <a:t>Saçı ve sakalı uzamış dağınık </a:t>
            </a:r>
            <a:r>
              <a:rPr lang="tr-TR" sz="2400" b="1" dirty="0" smtClean="0">
                <a:solidFill>
                  <a:srgbClr val="002060"/>
                </a:solidFill>
                <a:latin typeface="+mj-lt"/>
              </a:rPr>
              <a:t>görünüm karşı </a:t>
            </a:r>
            <a:r>
              <a:rPr lang="tr-TR" sz="2400" b="1" dirty="0">
                <a:solidFill>
                  <a:srgbClr val="002060"/>
                </a:solidFill>
                <a:latin typeface="+mj-lt"/>
              </a:rPr>
              <a:t>tarafta güzel bir izlenim bırakmaz</a:t>
            </a:r>
            <a:endParaRPr lang="tr-TR" sz="3200" b="1" dirty="0">
              <a:solidFill>
                <a:srgbClr val="002060"/>
              </a:solidFill>
              <a:latin typeface="+mj-lt"/>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29</a:t>
            </a:fld>
            <a:endParaRPr lang="tr-TR" dirty="0"/>
          </a:p>
        </p:txBody>
      </p:sp>
    </p:spTree>
    <p:extLst>
      <p:ext uri="{BB962C8B-B14F-4D97-AF65-F5344CB8AC3E}">
        <p14:creationId xmlns:p14="http://schemas.microsoft.com/office/powerpoint/2010/main" val="24201175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SEKRETERİN NİTELİKLERİ</a:t>
            </a:r>
            <a:endParaRPr lang="tr-TR" b="1" dirty="0">
              <a:solidFill>
                <a:srgbClr val="002060"/>
              </a:solidFill>
            </a:endParaRPr>
          </a:p>
        </p:txBody>
      </p:sp>
      <p:sp>
        <p:nvSpPr>
          <p:cNvPr id="3" name="İçerik Yer Tutucusu 2"/>
          <p:cNvSpPr>
            <a:spLocks noGrp="1"/>
          </p:cNvSpPr>
          <p:nvPr>
            <p:ph sz="quarter" idx="10"/>
          </p:nvPr>
        </p:nvSpPr>
        <p:spPr>
          <a:xfrm>
            <a:off x="276598" y="1531720"/>
            <a:ext cx="8728981" cy="4379896"/>
          </a:xfrm>
        </p:spPr>
        <p:txBody>
          <a:bodyPr>
            <a:noAutofit/>
          </a:bodyPr>
          <a:lstStyle/>
          <a:p>
            <a:r>
              <a:rPr lang="tr-TR" sz="2400" dirty="0">
                <a:solidFill>
                  <a:srgbClr val="002060"/>
                </a:solidFill>
              </a:rPr>
              <a:t>Temizlik ve Düzen Sekreterin gerek kendi görüntüsüyle gerek çalıştığı büronun görüntüsüyle insanlar üzerinde bırakacağı etkiyi düşünerek temizlik ve düzenine dikkat etmesi gerekir. </a:t>
            </a:r>
            <a:endParaRPr lang="tr-TR" sz="2400" dirty="0" smtClean="0">
              <a:solidFill>
                <a:srgbClr val="002060"/>
              </a:solidFill>
            </a:endParaRPr>
          </a:p>
          <a:p>
            <a:r>
              <a:rPr lang="tr-TR" sz="2400" dirty="0" smtClean="0">
                <a:solidFill>
                  <a:srgbClr val="002060"/>
                </a:solidFill>
              </a:rPr>
              <a:t>Büronun </a:t>
            </a:r>
            <a:r>
              <a:rPr lang="tr-TR" sz="2400" dirty="0">
                <a:solidFill>
                  <a:srgbClr val="002060"/>
                </a:solidFill>
              </a:rPr>
              <a:t>temizliği ve düzeni, evrakların, dosyaların düzeni işlerin verimli yürümesi için de önemlidir. </a:t>
            </a:r>
            <a:endParaRPr lang="tr-TR" sz="2400" dirty="0" smtClean="0">
              <a:solidFill>
                <a:srgbClr val="002060"/>
              </a:solidFill>
            </a:endParaRPr>
          </a:p>
          <a:p>
            <a:r>
              <a:rPr lang="tr-TR" sz="2400" dirty="0" smtClean="0">
                <a:solidFill>
                  <a:srgbClr val="002060"/>
                </a:solidFill>
              </a:rPr>
              <a:t>Sekreter </a:t>
            </a:r>
            <a:r>
              <a:rPr lang="tr-TR" sz="2400" dirty="0">
                <a:solidFill>
                  <a:srgbClr val="002060"/>
                </a:solidFill>
              </a:rPr>
              <a:t>vücut temizliğine de dikkat etmeli, görüntüsüne ve kokusuna özen göstermeli, ağır kokudan uzak durmalıdır. </a:t>
            </a:r>
            <a:endParaRPr lang="tr-TR" sz="3200" b="1" dirty="0">
              <a:solidFill>
                <a:srgbClr val="002060"/>
              </a:solidFill>
              <a:latin typeface="+mj-lt"/>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30</a:t>
            </a:fld>
            <a:endParaRPr lang="tr-TR" dirty="0"/>
          </a:p>
        </p:txBody>
      </p:sp>
    </p:spTree>
    <p:extLst>
      <p:ext uri="{BB962C8B-B14F-4D97-AF65-F5344CB8AC3E}">
        <p14:creationId xmlns:p14="http://schemas.microsoft.com/office/powerpoint/2010/main" val="4492175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SEKRETERİN NİTELİKLERİ</a:t>
            </a:r>
            <a:endParaRPr lang="tr-TR" b="1" dirty="0">
              <a:solidFill>
                <a:srgbClr val="002060"/>
              </a:solidFill>
            </a:endParaRPr>
          </a:p>
        </p:txBody>
      </p:sp>
      <p:sp>
        <p:nvSpPr>
          <p:cNvPr id="3" name="İçerik Yer Tutucusu 2"/>
          <p:cNvSpPr>
            <a:spLocks noGrp="1"/>
          </p:cNvSpPr>
          <p:nvPr>
            <p:ph sz="quarter" idx="10"/>
          </p:nvPr>
        </p:nvSpPr>
        <p:spPr>
          <a:xfrm>
            <a:off x="276598" y="1531720"/>
            <a:ext cx="8728981" cy="4379896"/>
          </a:xfrm>
        </p:spPr>
        <p:txBody>
          <a:bodyPr>
            <a:noAutofit/>
          </a:bodyPr>
          <a:lstStyle/>
          <a:p>
            <a:r>
              <a:rPr lang="tr-TR" sz="2400" b="1" dirty="0">
                <a:solidFill>
                  <a:srgbClr val="002060"/>
                </a:solidFill>
              </a:rPr>
              <a:t>Oturuş, Ayakta Duruş, </a:t>
            </a:r>
            <a:r>
              <a:rPr lang="tr-TR" sz="2400" b="1" dirty="0" smtClean="0">
                <a:solidFill>
                  <a:srgbClr val="002060"/>
                </a:solidFill>
              </a:rPr>
              <a:t>Yürüyüş: </a:t>
            </a:r>
            <a:r>
              <a:rPr lang="tr-TR" sz="2400" dirty="0" smtClean="0">
                <a:solidFill>
                  <a:srgbClr val="002060"/>
                </a:solidFill>
              </a:rPr>
              <a:t>Sekreter </a:t>
            </a:r>
            <a:r>
              <a:rPr lang="tr-TR" sz="2400" dirty="0">
                <a:solidFill>
                  <a:srgbClr val="002060"/>
                </a:solidFill>
              </a:rPr>
              <a:t>oturuşuna, duruşuna, yürüyüşüne dikkat etmelidir. </a:t>
            </a:r>
            <a:r>
              <a:rPr lang="tr-TR" sz="2400" dirty="0">
                <a:solidFill>
                  <a:srgbClr val="002060"/>
                </a:solidFill>
              </a:rPr>
              <a:t>Beden dilini iyi kullanmalı,oturup</a:t>
            </a:r>
            <a:r>
              <a:rPr lang="tr-TR" sz="2400" dirty="0">
                <a:solidFill>
                  <a:srgbClr val="002060"/>
                </a:solidFill>
              </a:rPr>
              <a:t> kalkarken giydiği kıyafetine göre hareket etmelidir. </a:t>
            </a:r>
            <a:endParaRPr lang="tr-TR" sz="2400" dirty="0" smtClean="0">
              <a:solidFill>
                <a:srgbClr val="002060"/>
              </a:solidFill>
            </a:endParaRPr>
          </a:p>
          <a:p>
            <a:r>
              <a:rPr lang="tr-TR" sz="2400" dirty="0" smtClean="0">
                <a:solidFill>
                  <a:srgbClr val="002060"/>
                </a:solidFill>
              </a:rPr>
              <a:t>Yürüyüş ve duruş alışkanlıkları vücudu şekillendirdiği gibi psikolojik yapısını, bunalımlarını, huzursuzluğu</a:t>
            </a:r>
            <a:r>
              <a:rPr lang="tr-TR" sz="2400" dirty="0">
                <a:solidFill>
                  <a:srgbClr val="002060"/>
                </a:solidFill>
              </a:rPr>
              <a:t>, mutsuzluğu veya bunların aksini de yansıtır. Oturup kalkarken dikkatli, ağır </a:t>
            </a:r>
            <a:r>
              <a:rPr lang="tr-TR" sz="2400" dirty="0" smtClean="0">
                <a:solidFill>
                  <a:srgbClr val="002060"/>
                </a:solidFill>
              </a:rPr>
              <a:t>ve ölçülü </a:t>
            </a:r>
            <a:r>
              <a:rPr lang="tr-TR" sz="2400" dirty="0">
                <a:solidFill>
                  <a:srgbClr val="002060"/>
                </a:solidFill>
              </a:rPr>
              <a:t>hareketlere özen gösterilmelidir. </a:t>
            </a:r>
          </a:p>
        </p:txBody>
      </p:sp>
      <p:sp>
        <p:nvSpPr>
          <p:cNvPr id="4" name="Slayt Numarası Yer Tutucusu 3"/>
          <p:cNvSpPr>
            <a:spLocks noGrp="1"/>
          </p:cNvSpPr>
          <p:nvPr>
            <p:ph type="sldNum" sz="quarter" idx="13"/>
          </p:nvPr>
        </p:nvSpPr>
        <p:spPr/>
        <p:txBody>
          <a:bodyPr/>
          <a:lstStyle/>
          <a:p>
            <a:fld id="{8E6AA186-9BDC-43F2-8CB7-BFB6CE2B9968}" type="slidenum">
              <a:rPr lang="tr-TR" smtClean="0"/>
              <a:pPr/>
              <a:t>31</a:t>
            </a:fld>
            <a:endParaRPr lang="tr-TR" dirty="0"/>
          </a:p>
        </p:txBody>
      </p:sp>
    </p:spTree>
    <p:extLst>
      <p:ext uri="{BB962C8B-B14F-4D97-AF65-F5344CB8AC3E}">
        <p14:creationId xmlns:p14="http://schemas.microsoft.com/office/powerpoint/2010/main" val="11240821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Jest ve Mimiklerin Kontrolü</a:t>
            </a:r>
            <a:endParaRPr lang="tr-TR" b="1" dirty="0">
              <a:solidFill>
                <a:srgbClr val="002060"/>
              </a:solidFill>
            </a:endParaRPr>
          </a:p>
        </p:txBody>
      </p:sp>
      <p:sp>
        <p:nvSpPr>
          <p:cNvPr id="3" name="İçerik Yer Tutucusu 2"/>
          <p:cNvSpPr>
            <a:spLocks noGrp="1"/>
          </p:cNvSpPr>
          <p:nvPr>
            <p:ph sz="quarter" idx="10"/>
          </p:nvPr>
        </p:nvSpPr>
        <p:spPr>
          <a:xfrm>
            <a:off x="276598" y="1531720"/>
            <a:ext cx="8728981" cy="4379896"/>
          </a:xfrm>
        </p:spPr>
        <p:txBody>
          <a:bodyPr>
            <a:noAutofit/>
          </a:bodyPr>
          <a:lstStyle/>
          <a:p>
            <a:r>
              <a:rPr lang="tr-TR" sz="2400" dirty="0" smtClean="0">
                <a:solidFill>
                  <a:srgbClr val="002060"/>
                </a:solidFill>
              </a:rPr>
              <a:t>Baş</a:t>
            </a:r>
            <a:r>
              <a:rPr lang="tr-TR" sz="2400" dirty="0">
                <a:solidFill>
                  <a:srgbClr val="002060"/>
                </a:solidFill>
              </a:rPr>
              <a:t>, el, kol, bacak, ayak ve bedenin kullanımı jestleri oluşturur. </a:t>
            </a:r>
            <a:r>
              <a:rPr lang="tr-TR" sz="2400" dirty="0" smtClean="0">
                <a:solidFill>
                  <a:srgbClr val="002060"/>
                </a:solidFill>
              </a:rPr>
              <a:t>Yüz kaslarının </a:t>
            </a:r>
            <a:r>
              <a:rPr lang="tr-TR" sz="2400" dirty="0">
                <a:solidFill>
                  <a:srgbClr val="002060"/>
                </a:solidFill>
              </a:rPr>
              <a:t>amaçlı kullanımı da mimikleri oluşturur. Jest ve </a:t>
            </a:r>
            <a:r>
              <a:rPr lang="tr-TR" sz="2400" dirty="0" smtClean="0">
                <a:solidFill>
                  <a:srgbClr val="002060"/>
                </a:solidFill>
              </a:rPr>
              <a:t>mimiklerde aşırıya </a:t>
            </a:r>
            <a:r>
              <a:rPr lang="tr-TR" sz="2400" dirty="0">
                <a:solidFill>
                  <a:srgbClr val="002060"/>
                </a:solidFill>
              </a:rPr>
              <a:t>kaçılmamalıdır. Herkes konuşurken jest ve </a:t>
            </a:r>
            <a:r>
              <a:rPr lang="tr-TR" sz="2400" dirty="0" smtClean="0">
                <a:solidFill>
                  <a:srgbClr val="002060"/>
                </a:solidFill>
              </a:rPr>
              <a:t>mimiklerden yararlanır</a:t>
            </a:r>
            <a:r>
              <a:rPr lang="tr-TR" sz="2400" dirty="0">
                <a:solidFill>
                  <a:srgbClr val="002060"/>
                </a:solidFill>
              </a:rPr>
              <a:t>. Konuşan kişi bazen el, kol hareketleriyle </a:t>
            </a:r>
            <a:r>
              <a:rPr lang="tr-TR" sz="2400" dirty="0" smtClean="0">
                <a:solidFill>
                  <a:srgbClr val="002060"/>
                </a:solidFill>
              </a:rPr>
              <a:t>anlatımı güçlendirmeye </a:t>
            </a:r>
            <a:r>
              <a:rPr lang="tr-TR" sz="2400" dirty="0">
                <a:solidFill>
                  <a:srgbClr val="002060"/>
                </a:solidFill>
              </a:rPr>
              <a:t>çalışır. </a:t>
            </a:r>
            <a:endParaRPr lang="tr-TR" sz="2400" dirty="0" smtClean="0">
              <a:solidFill>
                <a:srgbClr val="002060"/>
              </a:solidFill>
            </a:endParaRPr>
          </a:p>
          <a:p>
            <a:r>
              <a:rPr lang="tr-TR" sz="2400" dirty="0" smtClean="0">
                <a:solidFill>
                  <a:srgbClr val="002060"/>
                </a:solidFill>
              </a:rPr>
              <a:t>Yüzümüzün </a:t>
            </a:r>
            <a:r>
              <a:rPr lang="tr-TR" sz="2400" dirty="0">
                <a:solidFill>
                  <a:srgbClr val="002060"/>
                </a:solidFill>
              </a:rPr>
              <a:t>aldığı çeşitli </a:t>
            </a:r>
            <a:r>
              <a:rPr lang="tr-TR" sz="2400" dirty="0" smtClean="0">
                <a:solidFill>
                  <a:srgbClr val="002060"/>
                </a:solidFill>
              </a:rPr>
              <a:t>ifadeler heyecanımızı</a:t>
            </a:r>
            <a:r>
              <a:rPr lang="tr-TR" sz="2400" dirty="0">
                <a:solidFill>
                  <a:srgbClr val="002060"/>
                </a:solidFill>
              </a:rPr>
              <a:t>, neşemizi, irkildiğimizi, acı çektiğimizi, utandığımızı</a:t>
            </a:r>
            <a:r>
              <a:rPr lang="tr-TR" sz="2400" dirty="0" smtClean="0">
                <a:solidFill>
                  <a:srgbClr val="002060"/>
                </a:solidFill>
              </a:rPr>
              <a:t>, tiksindiğimizi</a:t>
            </a:r>
            <a:r>
              <a:rPr lang="tr-TR" sz="2400" dirty="0">
                <a:solidFill>
                  <a:srgbClr val="002060"/>
                </a:solidFill>
              </a:rPr>
              <a:t>, kızgınlığımızı ya da korkularımızı ortaya çıkarır. </a:t>
            </a:r>
            <a:r>
              <a:rPr lang="tr-TR" sz="2400" dirty="0">
                <a:solidFill>
                  <a:srgbClr val="002060"/>
                </a:solidFill>
              </a:rPr>
              <a:t>Bunedenle</a:t>
            </a:r>
            <a:r>
              <a:rPr lang="tr-TR" sz="2400" dirty="0">
                <a:solidFill>
                  <a:srgbClr val="002060"/>
                </a:solidFill>
              </a:rPr>
              <a:t>, yüz </a:t>
            </a:r>
            <a:r>
              <a:rPr lang="tr-TR" sz="2400" dirty="0" smtClean="0">
                <a:solidFill>
                  <a:srgbClr val="002060"/>
                </a:solidFill>
              </a:rPr>
              <a:t>ifadenizde ve </a:t>
            </a:r>
            <a:r>
              <a:rPr lang="tr-TR" sz="2400" dirty="0">
                <a:solidFill>
                  <a:srgbClr val="002060"/>
                </a:solidFill>
              </a:rPr>
              <a:t>el, </a:t>
            </a:r>
            <a:r>
              <a:rPr lang="tr-TR" sz="2400" dirty="0" smtClean="0">
                <a:solidFill>
                  <a:srgbClr val="002060"/>
                </a:solidFill>
              </a:rPr>
              <a:t>kol hareketlerinizde </a:t>
            </a:r>
            <a:r>
              <a:rPr lang="tr-TR" sz="2400" dirty="0">
                <a:solidFill>
                  <a:srgbClr val="002060"/>
                </a:solidFill>
              </a:rPr>
              <a:t>de ölçülü olmalısınız.</a:t>
            </a:r>
          </a:p>
        </p:txBody>
      </p:sp>
      <p:sp>
        <p:nvSpPr>
          <p:cNvPr id="4" name="Slayt Numarası Yer Tutucusu 3"/>
          <p:cNvSpPr>
            <a:spLocks noGrp="1"/>
          </p:cNvSpPr>
          <p:nvPr>
            <p:ph type="sldNum" sz="quarter" idx="13"/>
          </p:nvPr>
        </p:nvSpPr>
        <p:spPr/>
        <p:txBody>
          <a:bodyPr/>
          <a:lstStyle/>
          <a:p>
            <a:fld id="{8E6AA186-9BDC-43F2-8CB7-BFB6CE2B9968}" type="slidenum">
              <a:rPr lang="tr-TR" smtClean="0"/>
              <a:pPr/>
              <a:t>32</a:t>
            </a:fld>
            <a:endParaRPr lang="tr-TR" dirty="0"/>
          </a:p>
        </p:txBody>
      </p:sp>
    </p:spTree>
    <p:extLst>
      <p:ext uri="{BB962C8B-B14F-4D97-AF65-F5344CB8AC3E}">
        <p14:creationId xmlns:p14="http://schemas.microsoft.com/office/powerpoint/2010/main" val="67179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Jest ve Mimiklerin Kontrolü</a:t>
            </a:r>
            <a:endParaRPr lang="tr-TR" b="1" dirty="0">
              <a:solidFill>
                <a:srgbClr val="002060"/>
              </a:solidFill>
            </a:endParaRPr>
          </a:p>
        </p:txBody>
      </p:sp>
      <p:sp>
        <p:nvSpPr>
          <p:cNvPr id="3" name="İçerik Yer Tutucusu 2"/>
          <p:cNvSpPr>
            <a:spLocks noGrp="1"/>
          </p:cNvSpPr>
          <p:nvPr>
            <p:ph sz="quarter" idx="10"/>
          </p:nvPr>
        </p:nvSpPr>
        <p:spPr>
          <a:xfrm>
            <a:off x="276598" y="1531720"/>
            <a:ext cx="8728981" cy="4379896"/>
          </a:xfrm>
        </p:spPr>
        <p:txBody>
          <a:bodyPr>
            <a:noAutofit/>
          </a:bodyPr>
          <a:lstStyle/>
          <a:p>
            <a:r>
              <a:rPr lang="tr-TR" sz="2400" dirty="0">
                <a:solidFill>
                  <a:srgbClr val="002060"/>
                </a:solidFill>
              </a:rPr>
              <a:t>Zarafet ve </a:t>
            </a:r>
            <a:r>
              <a:rPr lang="tr-TR" sz="2400" dirty="0" smtClean="0">
                <a:solidFill>
                  <a:srgbClr val="002060"/>
                </a:solidFill>
              </a:rPr>
              <a:t>Estetik önemli kavramlardır. </a:t>
            </a:r>
            <a:endParaRPr lang="tr-TR" sz="2400" dirty="0">
              <a:solidFill>
                <a:srgbClr val="002060"/>
              </a:solidFill>
            </a:endParaRPr>
          </a:p>
          <a:p>
            <a:r>
              <a:rPr lang="tr-TR" sz="2400" dirty="0" smtClean="0">
                <a:solidFill>
                  <a:srgbClr val="002060"/>
                </a:solidFill>
              </a:rPr>
              <a:t>Bir sekreterin, </a:t>
            </a:r>
            <a:r>
              <a:rPr lang="tr-TR" sz="2400" dirty="0">
                <a:solidFill>
                  <a:srgbClr val="002060"/>
                </a:solidFill>
              </a:rPr>
              <a:t>her hareketi ile zarif olmalıdır. Yürürken, otururken</a:t>
            </a:r>
            <a:r>
              <a:rPr lang="tr-TR" sz="2400" dirty="0" smtClean="0">
                <a:solidFill>
                  <a:srgbClr val="002060"/>
                </a:solidFill>
              </a:rPr>
              <a:t>, kalkarken</a:t>
            </a:r>
            <a:r>
              <a:rPr lang="tr-TR" sz="2400" dirty="0">
                <a:solidFill>
                  <a:srgbClr val="002060"/>
                </a:solidFill>
              </a:rPr>
              <a:t>, uygun bir duruş sağlık bakımından önemli olduğu gibi </a:t>
            </a:r>
            <a:r>
              <a:rPr lang="tr-TR" sz="2400" dirty="0" smtClean="0">
                <a:solidFill>
                  <a:srgbClr val="002060"/>
                </a:solidFill>
              </a:rPr>
              <a:t>aynı zamanda </a:t>
            </a:r>
            <a:r>
              <a:rPr lang="tr-TR" sz="2400" dirty="0">
                <a:solidFill>
                  <a:srgbClr val="002060"/>
                </a:solidFill>
              </a:rPr>
              <a:t>görgü kuralları gereğidir</a:t>
            </a:r>
            <a:r>
              <a:rPr lang="tr-TR" sz="2400" dirty="0" smtClean="0">
                <a:solidFill>
                  <a:srgbClr val="002060"/>
                </a:solidFill>
              </a:rPr>
              <a:t>. Otururken </a:t>
            </a:r>
            <a:r>
              <a:rPr lang="tr-TR" sz="2400" dirty="0">
                <a:solidFill>
                  <a:srgbClr val="002060"/>
                </a:solidFill>
              </a:rPr>
              <a:t>ayak </a:t>
            </a:r>
            <a:r>
              <a:rPr lang="tr-TR" sz="2400" dirty="0" smtClean="0">
                <a:solidFill>
                  <a:srgbClr val="002060"/>
                </a:solidFill>
              </a:rPr>
              <a:t>ayaküstüne atmaktan </a:t>
            </a:r>
            <a:r>
              <a:rPr lang="tr-TR" sz="2400" dirty="0">
                <a:solidFill>
                  <a:srgbClr val="002060"/>
                </a:solidFill>
              </a:rPr>
              <a:t>özenle kaçınmalıdır. </a:t>
            </a:r>
            <a:r>
              <a:rPr lang="tr-TR" sz="2400" dirty="0">
                <a:solidFill>
                  <a:srgbClr val="002060"/>
                </a:solidFill>
              </a:rPr>
              <a:t>Bunlar estetiği bozduğu gibi sağlık içinde zararlı duruş şekilleridir. </a:t>
            </a:r>
            <a:r>
              <a:rPr lang="tr-TR" sz="2400" dirty="0">
                <a:solidFill>
                  <a:srgbClr val="002060"/>
                </a:solidFill>
              </a:rPr>
              <a:t>Sekreter, konuşurken kelimeleri çok </a:t>
            </a:r>
            <a:r>
              <a:rPr lang="tr-TR" sz="2400" dirty="0" smtClean="0">
                <a:solidFill>
                  <a:srgbClr val="002060"/>
                </a:solidFill>
              </a:rPr>
              <a:t>iyi seçeceği </a:t>
            </a:r>
            <a:r>
              <a:rPr lang="tr-TR" sz="2400" dirty="0">
                <a:solidFill>
                  <a:srgbClr val="002060"/>
                </a:solidFill>
              </a:rPr>
              <a:t>gibi ses tonunu da iyi ayarlamalıdır. Bağırmak veya </a:t>
            </a:r>
            <a:r>
              <a:rPr lang="tr-TR" sz="2400" dirty="0" smtClean="0">
                <a:solidFill>
                  <a:srgbClr val="002060"/>
                </a:solidFill>
              </a:rPr>
              <a:t>fısıltı hâlinde </a:t>
            </a:r>
            <a:r>
              <a:rPr lang="tr-TR" sz="2400" dirty="0">
                <a:solidFill>
                  <a:srgbClr val="002060"/>
                </a:solidFill>
              </a:rPr>
              <a:t>konuşmak doğru değildir.</a:t>
            </a:r>
          </a:p>
        </p:txBody>
      </p:sp>
      <p:sp>
        <p:nvSpPr>
          <p:cNvPr id="4" name="Slayt Numarası Yer Tutucusu 3"/>
          <p:cNvSpPr>
            <a:spLocks noGrp="1"/>
          </p:cNvSpPr>
          <p:nvPr>
            <p:ph type="sldNum" sz="quarter" idx="13"/>
          </p:nvPr>
        </p:nvSpPr>
        <p:spPr/>
        <p:txBody>
          <a:bodyPr/>
          <a:lstStyle/>
          <a:p>
            <a:fld id="{8E6AA186-9BDC-43F2-8CB7-BFB6CE2B9968}" type="slidenum">
              <a:rPr lang="tr-TR" smtClean="0"/>
              <a:pPr/>
              <a:t>33</a:t>
            </a:fld>
            <a:endParaRPr lang="tr-TR" dirty="0"/>
          </a:p>
        </p:txBody>
      </p:sp>
    </p:spTree>
    <p:extLst>
      <p:ext uri="{BB962C8B-B14F-4D97-AF65-F5344CB8AC3E}">
        <p14:creationId xmlns:p14="http://schemas.microsoft.com/office/powerpoint/2010/main" val="14805546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Saygı Kavramı ve Sırlar</a:t>
            </a:r>
            <a:endParaRPr lang="tr-TR" b="1" dirty="0">
              <a:solidFill>
                <a:srgbClr val="002060"/>
              </a:solidFill>
            </a:endParaRPr>
          </a:p>
        </p:txBody>
      </p:sp>
      <p:sp>
        <p:nvSpPr>
          <p:cNvPr id="3" name="İçerik Yer Tutucusu 2"/>
          <p:cNvSpPr>
            <a:spLocks noGrp="1"/>
          </p:cNvSpPr>
          <p:nvPr>
            <p:ph sz="quarter" idx="10"/>
          </p:nvPr>
        </p:nvSpPr>
        <p:spPr>
          <a:xfrm>
            <a:off x="276598" y="1531720"/>
            <a:ext cx="8728981" cy="4379896"/>
          </a:xfrm>
        </p:spPr>
        <p:txBody>
          <a:bodyPr>
            <a:noAutofit/>
          </a:bodyPr>
          <a:lstStyle/>
          <a:p>
            <a:r>
              <a:rPr lang="tr-TR" sz="2400" dirty="0" smtClean="0">
                <a:solidFill>
                  <a:srgbClr val="002060"/>
                </a:solidFill>
              </a:rPr>
              <a:t>Benden duymuş olmayın ama… </a:t>
            </a:r>
          </a:p>
          <a:p>
            <a:r>
              <a:rPr lang="tr-TR" sz="2400" dirty="0" smtClean="0">
                <a:solidFill>
                  <a:srgbClr val="002060"/>
                </a:solidFill>
              </a:rPr>
              <a:t>Size nasıl söyleyeceğimi bilemiyorum ama… </a:t>
            </a:r>
          </a:p>
          <a:p>
            <a:r>
              <a:rPr lang="tr-TR" sz="2400" dirty="0" smtClean="0">
                <a:solidFill>
                  <a:srgbClr val="002060"/>
                </a:solidFill>
              </a:rPr>
              <a:t>Bir sekreterin en önemli görevlerinden biri insanlara saygı ile davranmak, ayırımcılık yapmamak, ön yargı ile hareket etmemek, dayanakları olmadan bir iş yapmamaktadır. Tutulması gereken sırlar, kişilerarası ilişkileri bozabilecek durumlar her zaman olacaktır. Sabırlı, ihtiyatlı ve soğukkanlı olmak her zaman önemlidir. </a:t>
            </a:r>
            <a:endParaRPr lang="tr-TR" sz="2400" dirty="0">
              <a:solidFill>
                <a:srgbClr val="002060"/>
              </a:solidFill>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34</a:t>
            </a:fld>
            <a:endParaRPr lang="tr-TR" dirty="0"/>
          </a:p>
        </p:txBody>
      </p:sp>
    </p:spTree>
    <p:extLst>
      <p:ext uri="{BB962C8B-B14F-4D97-AF65-F5344CB8AC3E}">
        <p14:creationId xmlns:p14="http://schemas.microsoft.com/office/powerpoint/2010/main" val="1412346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Vicdan </a:t>
            </a:r>
            <a:r>
              <a:rPr lang="tr-TR" dirty="0">
                <a:solidFill>
                  <a:srgbClr val="002060"/>
                </a:solidFill>
              </a:rPr>
              <a:t>Ve </a:t>
            </a:r>
            <a:r>
              <a:rPr lang="tr-TR" dirty="0" smtClean="0">
                <a:solidFill>
                  <a:srgbClr val="002060"/>
                </a:solidFill>
              </a:rPr>
              <a:t>Onur</a:t>
            </a:r>
            <a:endParaRPr lang="tr-TR" dirty="0">
              <a:solidFill>
                <a:srgbClr val="002060"/>
              </a:solidFill>
            </a:endParaRPr>
          </a:p>
        </p:txBody>
      </p:sp>
      <p:sp>
        <p:nvSpPr>
          <p:cNvPr id="3" name="İçerik Yer Tutucusu 2"/>
          <p:cNvSpPr>
            <a:spLocks noGrp="1"/>
          </p:cNvSpPr>
          <p:nvPr>
            <p:ph sz="quarter" idx="10"/>
          </p:nvPr>
        </p:nvSpPr>
        <p:spPr>
          <a:xfrm>
            <a:off x="276598" y="1531720"/>
            <a:ext cx="8728981" cy="4379896"/>
          </a:xfrm>
        </p:spPr>
        <p:txBody>
          <a:bodyPr>
            <a:noAutofit/>
          </a:bodyPr>
          <a:lstStyle/>
          <a:p>
            <a:r>
              <a:rPr lang="tr-TR" sz="2300" dirty="0" smtClean="0">
                <a:solidFill>
                  <a:srgbClr val="002060"/>
                </a:solidFill>
              </a:rPr>
              <a:t>Kişiler </a:t>
            </a:r>
            <a:r>
              <a:rPr lang="tr-TR" sz="2300" dirty="0">
                <a:solidFill>
                  <a:srgbClr val="002060"/>
                </a:solidFill>
              </a:rPr>
              <a:t>arasında din, milliyet, ırk, siyasi düşünce, ekonomik ve sosyal durum ayırımı yapmaz</a:t>
            </a:r>
            <a:r>
              <a:rPr lang="tr-TR" sz="2300" dirty="0" smtClean="0">
                <a:solidFill>
                  <a:srgbClr val="002060"/>
                </a:solidFill>
              </a:rPr>
              <a:t>. Yaşam boyu eğitime inanır, mesleğin </a:t>
            </a:r>
            <a:r>
              <a:rPr lang="tr-TR" sz="2300" dirty="0">
                <a:solidFill>
                  <a:srgbClr val="002060"/>
                </a:solidFill>
              </a:rPr>
              <a:t>bütün üyeleri ile iş birliği yapar ve onları destekler</a:t>
            </a:r>
            <a:r>
              <a:rPr lang="tr-TR" sz="2300" dirty="0" smtClean="0">
                <a:solidFill>
                  <a:srgbClr val="002060"/>
                </a:solidFill>
              </a:rPr>
              <a:t>. Yürüttüğü </a:t>
            </a:r>
            <a:r>
              <a:rPr lang="tr-TR" sz="2300" dirty="0">
                <a:solidFill>
                  <a:srgbClr val="002060"/>
                </a:solidFill>
              </a:rPr>
              <a:t>işlerde görevini boşlayarak ya da kötüye kullanarak yöneticisi ve kuruluşu zararına kendisine bir yarar sağlayamaz</a:t>
            </a:r>
            <a:r>
              <a:rPr lang="tr-TR" sz="2300" dirty="0" smtClean="0">
                <a:solidFill>
                  <a:srgbClr val="002060"/>
                </a:solidFill>
              </a:rPr>
              <a:t>. Zamanının </a:t>
            </a:r>
            <a:r>
              <a:rPr lang="tr-TR" sz="2300" dirty="0">
                <a:solidFill>
                  <a:srgbClr val="002060"/>
                </a:solidFill>
              </a:rPr>
              <a:t>ve yeteneklerinin erişmediği bir işi kabul etmez</a:t>
            </a:r>
            <a:r>
              <a:rPr lang="tr-TR" sz="2300" dirty="0" smtClean="0">
                <a:solidFill>
                  <a:srgbClr val="002060"/>
                </a:solidFill>
              </a:rPr>
              <a:t>. Her </a:t>
            </a:r>
            <a:r>
              <a:rPr lang="tr-TR" sz="2300" dirty="0">
                <a:solidFill>
                  <a:srgbClr val="002060"/>
                </a:solidFill>
              </a:rPr>
              <a:t>türlü makamda çalışan görevlilerle olan ilişkilerinde de meslek onuruna ve ağırbaşlılığına uygun tutum ve davranışlarını korur</a:t>
            </a:r>
            <a:r>
              <a:rPr lang="tr-TR" sz="2300" dirty="0" smtClean="0">
                <a:solidFill>
                  <a:srgbClr val="002060"/>
                </a:solidFill>
              </a:rPr>
              <a:t>. Mesleğin </a:t>
            </a:r>
            <a:r>
              <a:rPr lang="tr-TR" sz="2300" dirty="0">
                <a:solidFill>
                  <a:srgbClr val="002060"/>
                </a:solidFill>
              </a:rPr>
              <a:t>itibarını </a:t>
            </a:r>
            <a:r>
              <a:rPr lang="tr-TR" sz="2300" dirty="0" smtClean="0">
                <a:solidFill>
                  <a:srgbClr val="002060"/>
                </a:solidFill>
              </a:rPr>
              <a:t>zedeleyebilecek </a:t>
            </a:r>
            <a:r>
              <a:rPr lang="tr-TR" sz="2300" dirty="0">
                <a:solidFill>
                  <a:srgbClr val="002060"/>
                </a:solidFill>
              </a:rPr>
              <a:t>her türlü tutum ve davranıştan kaçınır.</a:t>
            </a:r>
            <a:endParaRPr lang="tr-TR" sz="2300" dirty="0">
              <a:solidFill>
                <a:srgbClr val="002060"/>
              </a:solidFill>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35</a:t>
            </a:fld>
            <a:endParaRPr lang="tr-TR" dirty="0"/>
          </a:p>
        </p:txBody>
      </p:sp>
    </p:spTree>
    <p:extLst>
      <p:ext uri="{BB962C8B-B14F-4D97-AF65-F5344CB8AC3E}">
        <p14:creationId xmlns:p14="http://schemas.microsoft.com/office/powerpoint/2010/main" val="20194959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Sekreterlik Türleri </a:t>
            </a:r>
            <a:endParaRPr lang="tr-TR" b="1" dirty="0">
              <a:solidFill>
                <a:srgbClr val="002060"/>
              </a:solidFill>
            </a:endParaRPr>
          </a:p>
        </p:txBody>
      </p:sp>
      <p:sp>
        <p:nvSpPr>
          <p:cNvPr id="3" name="İçerik Yer Tutucusu 2"/>
          <p:cNvSpPr>
            <a:spLocks noGrp="1"/>
          </p:cNvSpPr>
          <p:nvPr>
            <p:ph sz="quarter" idx="10"/>
          </p:nvPr>
        </p:nvSpPr>
        <p:spPr>
          <a:xfrm>
            <a:off x="1271682" y="1531720"/>
            <a:ext cx="7733897" cy="4379896"/>
          </a:xfrm>
        </p:spPr>
        <p:txBody>
          <a:bodyPr>
            <a:noAutofit/>
          </a:bodyPr>
          <a:lstStyle/>
          <a:p>
            <a:pPr>
              <a:lnSpc>
                <a:spcPct val="100000"/>
              </a:lnSpc>
              <a:spcBef>
                <a:spcPts val="0"/>
              </a:spcBef>
            </a:pPr>
            <a:r>
              <a:rPr lang="tr-TR" sz="2400" dirty="0" smtClean="0">
                <a:solidFill>
                  <a:srgbClr val="002060"/>
                </a:solidFill>
              </a:rPr>
              <a:t>Yönetici </a:t>
            </a:r>
            <a:r>
              <a:rPr lang="tr-TR" sz="2400" dirty="0">
                <a:solidFill>
                  <a:srgbClr val="002060"/>
                </a:solidFill>
              </a:rPr>
              <a:t>Sekreter </a:t>
            </a:r>
          </a:p>
          <a:p>
            <a:pPr>
              <a:lnSpc>
                <a:spcPct val="100000"/>
              </a:lnSpc>
              <a:spcBef>
                <a:spcPts val="0"/>
              </a:spcBef>
            </a:pPr>
            <a:r>
              <a:rPr lang="tr-TR" sz="2400" dirty="0">
                <a:solidFill>
                  <a:srgbClr val="002060"/>
                </a:solidFill>
              </a:rPr>
              <a:t>Üst Düzey yönetici Sekreter </a:t>
            </a:r>
          </a:p>
          <a:p>
            <a:pPr>
              <a:lnSpc>
                <a:spcPct val="100000"/>
              </a:lnSpc>
              <a:spcBef>
                <a:spcPts val="0"/>
              </a:spcBef>
            </a:pPr>
            <a:r>
              <a:rPr lang="tr-TR" sz="2400" dirty="0">
                <a:solidFill>
                  <a:srgbClr val="002060"/>
                </a:solidFill>
              </a:rPr>
              <a:t>Yönetim Kurulu Sekreteri</a:t>
            </a:r>
          </a:p>
          <a:p>
            <a:pPr>
              <a:lnSpc>
                <a:spcPct val="100000"/>
              </a:lnSpc>
              <a:spcBef>
                <a:spcPts val="0"/>
              </a:spcBef>
            </a:pPr>
            <a:r>
              <a:rPr lang="tr-TR" sz="2400" dirty="0">
                <a:solidFill>
                  <a:srgbClr val="002060"/>
                </a:solidFill>
              </a:rPr>
              <a:t>Büro Hizmetleri Sekreteri</a:t>
            </a:r>
          </a:p>
          <a:p>
            <a:pPr>
              <a:lnSpc>
                <a:spcPct val="100000"/>
              </a:lnSpc>
              <a:spcBef>
                <a:spcPts val="0"/>
              </a:spcBef>
            </a:pPr>
            <a:r>
              <a:rPr lang="tr-TR" sz="2400" dirty="0">
                <a:solidFill>
                  <a:srgbClr val="002060"/>
                </a:solidFill>
              </a:rPr>
              <a:t>Tıp Sekreteri</a:t>
            </a:r>
          </a:p>
          <a:p>
            <a:pPr>
              <a:lnSpc>
                <a:spcPct val="100000"/>
              </a:lnSpc>
              <a:spcBef>
                <a:spcPts val="0"/>
              </a:spcBef>
            </a:pPr>
            <a:r>
              <a:rPr lang="tr-TR" sz="2400" dirty="0">
                <a:solidFill>
                  <a:srgbClr val="002060"/>
                </a:solidFill>
              </a:rPr>
              <a:t>Hukuk Sekreteri</a:t>
            </a:r>
          </a:p>
          <a:p>
            <a:pPr>
              <a:lnSpc>
                <a:spcPct val="100000"/>
              </a:lnSpc>
              <a:spcBef>
                <a:spcPts val="0"/>
              </a:spcBef>
            </a:pPr>
            <a:r>
              <a:rPr lang="tr-TR" sz="2400" dirty="0">
                <a:solidFill>
                  <a:srgbClr val="002060"/>
                </a:solidFill>
              </a:rPr>
              <a:t>Ticaret Sekreteri</a:t>
            </a:r>
          </a:p>
          <a:p>
            <a:pPr>
              <a:lnSpc>
                <a:spcPct val="100000"/>
              </a:lnSpc>
              <a:spcBef>
                <a:spcPts val="0"/>
              </a:spcBef>
            </a:pPr>
            <a:r>
              <a:rPr lang="tr-TR" sz="2400" dirty="0">
                <a:solidFill>
                  <a:srgbClr val="002060"/>
                </a:solidFill>
              </a:rPr>
              <a:t>Muhasebe Sekreteri</a:t>
            </a:r>
          </a:p>
          <a:p>
            <a:pPr>
              <a:lnSpc>
                <a:spcPct val="100000"/>
              </a:lnSpc>
              <a:spcBef>
                <a:spcPts val="0"/>
              </a:spcBef>
            </a:pPr>
            <a:r>
              <a:rPr lang="tr-TR" sz="2400" dirty="0">
                <a:solidFill>
                  <a:srgbClr val="002060"/>
                </a:solidFill>
              </a:rPr>
              <a:t>Finansman Sekreteri</a:t>
            </a:r>
          </a:p>
          <a:p>
            <a:pPr>
              <a:lnSpc>
                <a:spcPct val="100000"/>
              </a:lnSpc>
              <a:spcBef>
                <a:spcPts val="0"/>
              </a:spcBef>
            </a:pPr>
            <a:r>
              <a:rPr lang="tr-TR" sz="2400" dirty="0">
                <a:solidFill>
                  <a:srgbClr val="002060"/>
                </a:solidFill>
              </a:rPr>
              <a:t>Basın Sekreteri</a:t>
            </a:r>
          </a:p>
          <a:p>
            <a:pPr>
              <a:lnSpc>
                <a:spcPct val="100000"/>
              </a:lnSpc>
              <a:spcBef>
                <a:spcPts val="0"/>
              </a:spcBef>
            </a:pPr>
            <a:r>
              <a:rPr lang="tr-TR" sz="2400" dirty="0">
                <a:solidFill>
                  <a:srgbClr val="002060"/>
                </a:solidFill>
              </a:rPr>
              <a:t>Turizm Sekreteri</a:t>
            </a:r>
          </a:p>
          <a:p>
            <a:pPr>
              <a:lnSpc>
                <a:spcPct val="100000"/>
              </a:lnSpc>
              <a:spcBef>
                <a:spcPts val="0"/>
              </a:spcBef>
            </a:pPr>
            <a:r>
              <a:rPr lang="tr-TR" sz="2400" dirty="0">
                <a:solidFill>
                  <a:srgbClr val="002060"/>
                </a:solidFill>
              </a:rPr>
              <a:t>Teknik Sekreter</a:t>
            </a:r>
          </a:p>
          <a:p>
            <a:pPr>
              <a:lnSpc>
                <a:spcPct val="100000"/>
              </a:lnSpc>
              <a:spcBef>
                <a:spcPts val="0"/>
              </a:spcBef>
            </a:pPr>
            <a:r>
              <a:rPr lang="tr-TR" sz="2400" dirty="0">
                <a:solidFill>
                  <a:srgbClr val="002060"/>
                </a:solidFill>
              </a:rPr>
              <a:t>Bölüm Yöneticisi Sekreteri</a:t>
            </a:r>
          </a:p>
          <a:p>
            <a:pPr>
              <a:lnSpc>
                <a:spcPct val="100000"/>
              </a:lnSpc>
              <a:spcBef>
                <a:spcPts val="0"/>
              </a:spcBef>
            </a:pPr>
            <a:r>
              <a:rPr lang="tr-TR" sz="2400" dirty="0">
                <a:solidFill>
                  <a:srgbClr val="002060"/>
                </a:solidFill>
              </a:rPr>
              <a:t>Uluslararası Organizasyon Sekreteri</a:t>
            </a:r>
            <a:endParaRPr lang="tr-TR" sz="2400" dirty="0">
              <a:solidFill>
                <a:srgbClr val="002060"/>
              </a:solidFill>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36</a:t>
            </a:fld>
            <a:endParaRPr lang="tr-TR" dirty="0"/>
          </a:p>
        </p:txBody>
      </p:sp>
    </p:spTree>
    <p:extLst>
      <p:ext uri="{BB962C8B-B14F-4D97-AF65-F5344CB8AC3E}">
        <p14:creationId xmlns:p14="http://schemas.microsoft.com/office/powerpoint/2010/main" val="20711534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SEKRETERİN NİTELİKLERİ</a:t>
            </a:r>
            <a:endParaRPr lang="tr-TR" b="1" dirty="0">
              <a:solidFill>
                <a:srgbClr val="002060"/>
              </a:solidFill>
            </a:endParaRPr>
          </a:p>
        </p:txBody>
      </p:sp>
      <p:sp>
        <p:nvSpPr>
          <p:cNvPr id="3" name="İçerik Yer Tutucusu 2"/>
          <p:cNvSpPr>
            <a:spLocks noGrp="1"/>
          </p:cNvSpPr>
          <p:nvPr>
            <p:ph sz="quarter" idx="10"/>
          </p:nvPr>
        </p:nvSpPr>
        <p:spPr>
          <a:xfrm>
            <a:off x="294765" y="1692166"/>
            <a:ext cx="8728981" cy="4379896"/>
          </a:xfrm>
        </p:spPr>
        <p:txBody>
          <a:bodyPr>
            <a:noAutofit/>
          </a:bodyPr>
          <a:lstStyle/>
          <a:p>
            <a:pPr lvl="1">
              <a:lnSpc>
                <a:spcPct val="100000"/>
              </a:lnSpc>
              <a:spcBef>
                <a:spcPts val="0"/>
              </a:spcBef>
            </a:pPr>
            <a:r>
              <a:rPr lang="tr-TR" sz="2000" dirty="0" smtClean="0">
                <a:solidFill>
                  <a:srgbClr val="002060"/>
                </a:solidFill>
              </a:rPr>
              <a:t>Karakter </a:t>
            </a:r>
            <a:r>
              <a:rPr lang="tr-TR" sz="2000" dirty="0">
                <a:solidFill>
                  <a:srgbClr val="002060"/>
                </a:solidFill>
              </a:rPr>
              <a:t>ve </a:t>
            </a:r>
            <a:r>
              <a:rPr lang="tr-TR" sz="2000" dirty="0" smtClean="0">
                <a:solidFill>
                  <a:srgbClr val="002060"/>
                </a:solidFill>
              </a:rPr>
              <a:t>Davranış: Karakteri </a:t>
            </a:r>
            <a:r>
              <a:rPr lang="tr-TR" sz="2000" dirty="0">
                <a:solidFill>
                  <a:srgbClr val="002060"/>
                </a:solidFill>
              </a:rPr>
              <a:t>oturmuş, nerde nasıl davranacağını bilen sekreter, iş hayatının ve yöneticinin çalışmak için her zaman tercih ettiği sekreterdir. </a:t>
            </a:r>
            <a:endParaRPr lang="tr-TR" sz="2000" dirty="0" smtClean="0">
              <a:solidFill>
                <a:srgbClr val="002060"/>
              </a:solidFill>
            </a:endParaRPr>
          </a:p>
          <a:p>
            <a:pPr lvl="2">
              <a:lnSpc>
                <a:spcPct val="100000"/>
              </a:lnSpc>
              <a:spcBef>
                <a:spcPts val="0"/>
              </a:spcBef>
            </a:pPr>
            <a:r>
              <a:rPr lang="tr-TR" dirty="0" smtClean="0">
                <a:solidFill>
                  <a:srgbClr val="002060"/>
                </a:solidFill>
              </a:rPr>
              <a:t>Güler </a:t>
            </a:r>
            <a:r>
              <a:rPr lang="tr-TR" dirty="0">
                <a:solidFill>
                  <a:srgbClr val="002060"/>
                </a:solidFill>
              </a:rPr>
              <a:t>Yüzlü Olma </a:t>
            </a:r>
            <a:endParaRPr lang="tr-TR" dirty="0" smtClean="0">
              <a:solidFill>
                <a:srgbClr val="002060"/>
              </a:solidFill>
            </a:endParaRPr>
          </a:p>
          <a:p>
            <a:pPr lvl="2">
              <a:lnSpc>
                <a:spcPct val="100000"/>
              </a:lnSpc>
              <a:spcBef>
                <a:spcPts val="0"/>
              </a:spcBef>
            </a:pPr>
            <a:r>
              <a:rPr lang="tr-TR" dirty="0" smtClean="0">
                <a:solidFill>
                  <a:srgbClr val="002060"/>
                </a:solidFill>
              </a:rPr>
              <a:t>Nezaket </a:t>
            </a:r>
            <a:r>
              <a:rPr lang="tr-TR" dirty="0">
                <a:solidFill>
                  <a:srgbClr val="002060"/>
                </a:solidFill>
              </a:rPr>
              <a:t>ve Görgü Kurallarına Uyma </a:t>
            </a:r>
            <a:endParaRPr lang="tr-TR" dirty="0" smtClean="0">
              <a:solidFill>
                <a:srgbClr val="002060"/>
              </a:solidFill>
            </a:endParaRPr>
          </a:p>
          <a:p>
            <a:pPr lvl="2">
              <a:lnSpc>
                <a:spcPct val="100000"/>
              </a:lnSpc>
              <a:spcBef>
                <a:spcPts val="0"/>
              </a:spcBef>
            </a:pPr>
            <a:r>
              <a:rPr lang="tr-TR" dirty="0" smtClean="0">
                <a:solidFill>
                  <a:srgbClr val="002060"/>
                </a:solidFill>
              </a:rPr>
              <a:t>Kendine </a:t>
            </a:r>
            <a:r>
              <a:rPr lang="tr-TR" dirty="0">
                <a:solidFill>
                  <a:srgbClr val="002060"/>
                </a:solidFill>
              </a:rPr>
              <a:t>Güven Duyma </a:t>
            </a:r>
            <a:endParaRPr lang="tr-TR" dirty="0" smtClean="0">
              <a:solidFill>
                <a:srgbClr val="002060"/>
              </a:solidFill>
            </a:endParaRPr>
          </a:p>
          <a:p>
            <a:pPr lvl="2">
              <a:lnSpc>
                <a:spcPct val="100000"/>
              </a:lnSpc>
              <a:spcBef>
                <a:spcPts val="0"/>
              </a:spcBef>
            </a:pPr>
            <a:r>
              <a:rPr lang="tr-TR" dirty="0" smtClean="0">
                <a:solidFill>
                  <a:srgbClr val="002060"/>
                </a:solidFill>
              </a:rPr>
              <a:t>Sorumluluk </a:t>
            </a:r>
            <a:r>
              <a:rPr lang="tr-TR" dirty="0">
                <a:solidFill>
                  <a:srgbClr val="002060"/>
                </a:solidFill>
              </a:rPr>
              <a:t>Sahibi olma </a:t>
            </a:r>
            <a:endParaRPr lang="tr-TR" dirty="0" smtClean="0">
              <a:solidFill>
                <a:srgbClr val="002060"/>
              </a:solidFill>
            </a:endParaRPr>
          </a:p>
          <a:p>
            <a:pPr lvl="2">
              <a:lnSpc>
                <a:spcPct val="100000"/>
              </a:lnSpc>
              <a:spcBef>
                <a:spcPts val="0"/>
              </a:spcBef>
            </a:pPr>
            <a:r>
              <a:rPr lang="tr-TR" dirty="0" smtClean="0">
                <a:solidFill>
                  <a:srgbClr val="002060"/>
                </a:solidFill>
              </a:rPr>
              <a:t>Sabırlı </a:t>
            </a:r>
            <a:r>
              <a:rPr lang="tr-TR" dirty="0">
                <a:solidFill>
                  <a:srgbClr val="002060"/>
                </a:solidFill>
              </a:rPr>
              <a:t>ve Hoşgörülü Olma </a:t>
            </a:r>
            <a:endParaRPr lang="tr-TR" dirty="0" smtClean="0">
              <a:solidFill>
                <a:srgbClr val="002060"/>
              </a:solidFill>
            </a:endParaRPr>
          </a:p>
          <a:p>
            <a:pPr lvl="2">
              <a:lnSpc>
                <a:spcPct val="100000"/>
              </a:lnSpc>
              <a:spcBef>
                <a:spcPts val="0"/>
              </a:spcBef>
            </a:pPr>
            <a:r>
              <a:rPr lang="tr-TR" dirty="0" smtClean="0">
                <a:solidFill>
                  <a:srgbClr val="002060"/>
                </a:solidFill>
              </a:rPr>
              <a:t>Sempatik </a:t>
            </a:r>
            <a:r>
              <a:rPr lang="tr-TR" dirty="0">
                <a:solidFill>
                  <a:srgbClr val="002060"/>
                </a:solidFill>
              </a:rPr>
              <a:t>ve Ağırbaşlı Olma </a:t>
            </a:r>
            <a:endParaRPr lang="tr-TR" dirty="0" smtClean="0">
              <a:solidFill>
                <a:srgbClr val="002060"/>
              </a:solidFill>
            </a:endParaRPr>
          </a:p>
          <a:p>
            <a:pPr lvl="2">
              <a:lnSpc>
                <a:spcPct val="100000"/>
              </a:lnSpc>
              <a:spcBef>
                <a:spcPts val="0"/>
              </a:spcBef>
            </a:pPr>
            <a:r>
              <a:rPr lang="tr-TR" dirty="0" smtClean="0">
                <a:solidFill>
                  <a:srgbClr val="002060"/>
                </a:solidFill>
              </a:rPr>
              <a:t>Yaratıcı </a:t>
            </a:r>
            <a:r>
              <a:rPr lang="tr-TR" dirty="0">
                <a:solidFill>
                  <a:srgbClr val="002060"/>
                </a:solidFill>
              </a:rPr>
              <a:t>ve Yeniliklere Açık Olma </a:t>
            </a:r>
            <a:endParaRPr lang="tr-TR" dirty="0" smtClean="0">
              <a:solidFill>
                <a:srgbClr val="002060"/>
              </a:solidFill>
            </a:endParaRPr>
          </a:p>
          <a:p>
            <a:pPr lvl="2">
              <a:lnSpc>
                <a:spcPct val="100000"/>
              </a:lnSpc>
              <a:spcBef>
                <a:spcPts val="0"/>
              </a:spcBef>
            </a:pPr>
            <a:r>
              <a:rPr lang="tr-TR" dirty="0" smtClean="0">
                <a:solidFill>
                  <a:srgbClr val="002060"/>
                </a:solidFill>
              </a:rPr>
              <a:t>Başkalarını </a:t>
            </a:r>
            <a:r>
              <a:rPr lang="tr-TR" dirty="0">
                <a:solidFill>
                  <a:srgbClr val="002060"/>
                </a:solidFill>
              </a:rPr>
              <a:t>Dinleyebilme </a:t>
            </a:r>
            <a:endParaRPr lang="tr-TR" dirty="0" smtClean="0">
              <a:solidFill>
                <a:srgbClr val="002060"/>
              </a:solidFill>
            </a:endParaRPr>
          </a:p>
          <a:p>
            <a:pPr lvl="2">
              <a:lnSpc>
                <a:spcPct val="100000"/>
              </a:lnSpc>
              <a:spcBef>
                <a:spcPts val="0"/>
              </a:spcBef>
            </a:pPr>
            <a:r>
              <a:rPr lang="tr-TR" dirty="0" smtClean="0">
                <a:solidFill>
                  <a:srgbClr val="002060"/>
                </a:solidFill>
              </a:rPr>
              <a:t>İkna </a:t>
            </a:r>
            <a:r>
              <a:rPr lang="tr-TR" dirty="0">
                <a:solidFill>
                  <a:srgbClr val="002060"/>
                </a:solidFill>
              </a:rPr>
              <a:t>Edebilme </a:t>
            </a:r>
            <a:endParaRPr lang="tr-TR" dirty="0" smtClean="0">
              <a:solidFill>
                <a:srgbClr val="002060"/>
              </a:solidFill>
            </a:endParaRPr>
          </a:p>
          <a:p>
            <a:pPr lvl="2">
              <a:lnSpc>
                <a:spcPct val="100000"/>
              </a:lnSpc>
              <a:spcBef>
                <a:spcPts val="0"/>
              </a:spcBef>
            </a:pPr>
            <a:r>
              <a:rPr lang="tr-TR" dirty="0" smtClean="0">
                <a:solidFill>
                  <a:srgbClr val="002060"/>
                </a:solidFill>
              </a:rPr>
              <a:t>Sır </a:t>
            </a:r>
            <a:r>
              <a:rPr lang="tr-TR" dirty="0">
                <a:solidFill>
                  <a:srgbClr val="002060"/>
                </a:solidFill>
              </a:rPr>
              <a:t>saklama </a:t>
            </a:r>
            <a:endParaRPr lang="tr-TR" dirty="0" smtClean="0">
              <a:solidFill>
                <a:srgbClr val="002060"/>
              </a:solidFill>
            </a:endParaRPr>
          </a:p>
          <a:p>
            <a:pPr lvl="2">
              <a:lnSpc>
                <a:spcPct val="100000"/>
              </a:lnSpc>
              <a:spcBef>
                <a:spcPts val="0"/>
              </a:spcBef>
            </a:pPr>
            <a:r>
              <a:rPr lang="tr-TR" dirty="0" smtClean="0">
                <a:solidFill>
                  <a:srgbClr val="002060"/>
                </a:solidFill>
              </a:rPr>
              <a:t>Empati </a:t>
            </a:r>
            <a:r>
              <a:rPr lang="tr-TR" dirty="0">
                <a:solidFill>
                  <a:srgbClr val="002060"/>
                </a:solidFill>
              </a:rPr>
              <a:t>Kurabilme </a:t>
            </a:r>
            <a:endParaRPr lang="tr-TR" dirty="0" smtClean="0">
              <a:solidFill>
                <a:srgbClr val="002060"/>
              </a:solidFill>
            </a:endParaRPr>
          </a:p>
          <a:p>
            <a:pPr lvl="2">
              <a:lnSpc>
                <a:spcPct val="100000"/>
              </a:lnSpc>
              <a:spcBef>
                <a:spcPts val="0"/>
              </a:spcBef>
            </a:pPr>
            <a:r>
              <a:rPr lang="tr-TR" dirty="0" smtClean="0">
                <a:solidFill>
                  <a:srgbClr val="002060"/>
                </a:solidFill>
              </a:rPr>
              <a:t>İyimser </a:t>
            </a:r>
            <a:r>
              <a:rPr lang="tr-TR" dirty="0">
                <a:solidFill>
                  <a:srgbClr val="002060"/>
                </a:solidFill>
              </a:rPr>
              <a:t>Olma</a:t>
            </a:r>
          </a:p>
          <a:p>
            <a:pPr>
              <a:lnSpc>
                <a:spcPct val="100000"/>
              </a:lnSpc>
              <a:buNone/>
            </a:pPr>
            <a:r>
              <a:rPr lang="tr-TR" sz="3600" dirty="0" smtClean="0"/>
              <a:t> </a:t>
            </a:r>
            <a:endParaRPr lang="tr-TR" sz="2800" dirty="0"/>
          </a:p>
        </p:txBody>
      </p:sp>
      <p:sp>
        <p:nvSpPr>
          <p:cNvPr id="4" name="Slayt Numarası Yer Tutucusu 3"/>
          <p:cNvSpPr>
            <a:spLocks noGrp="1"/>
          </p:cNvSpPr>
          <p:nvPr>
            <p:ph type="sldNum" sz="quarter" idx="13"/>
          </p:nvPr>
        </p:nvSpPr>
        <p:spPr/>
        <p:txBody>
          <a:bodyPr/>
          <a:lstStyle/>
          <a:p>
            <a:fld id="{8E6AA186-9BDC-43F2-8CB7-BFB6CE2B9968}" type="slidenum">
              <a:rPr lang="tr-TR" smtClean="0"/>
              <a:pPr/>
              <a:t>37</a:t>
            </a:fld>
            <a:endParaRPr lang="tr-TR" dirty="0"/>
          </a:p>
        </p:txBody>
      </p:sp>
    </p:spTree>
    <p:extLst>
      <p:ext uri="{BB962C8B-B14F-4D97-AF65-F5344CB8AC3E}">
        <p14:creationId xmlns:p14="http://schemas.microsoft.com/office/powerpoint/2010/main" val="11075844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dirty="0" smtClean="0">
                <a:solidFill>
                  <a:srgbClr val="002060"/>
                </a:solidFill>
              </a:rPr>
              <a:t>SEKRETERİN </a:t>
            </a:r>
            <a:r>
              <a:rPr lang="tr-TR" dirty="0" smtClean="0">
                <a:solidFill>
                  <a:srgbClr val="002060"/>
                </a:solidFill>
              </a:rPr>
              <a:t>TEMSİL BAŞARISI</a:t>
            </a:r>
            <a:endParaRPr lang="tr-TR" b="1" dirty="0">
              <a:solidFill>
                <a:srgbClr val="002060"/>
              </a:solidFill>
            </a:endParaRPr>
          </a:p>
        </p:txBody>
      </p:sp>
      <p:sp>
        <p:nvSpPr>
          <p:cNvPr id="3" name="İçerik Yer Tutucusu 2"/>
          <p:cNvSpPr>
            <a:spLocks noGrp="1"/>
          </p:cNvSpPr>
          <p:nvPr>
            <p:ph sz="quarter" idx="10"/>
          </p:nvPr>
        </p:nvSpPr>
        <p:spPr>
          <a:xfrm>
            <a:off x="294765" y="1692166"/>
            <a:ext cx="8728981" cy="4379896"/>
          </a:xfrm>
        </p:spPr>
        <p:txBody>
          <a:bodyPr>
            <a:noAutofit/>
          </a:bodyPr>
          <a:lstStyle/>
          <a:p>
            <a:pPr lvl="1">
              <a:lnSpc>
                <a:spcPct val="100000"/>
              </a:lnSpc>
              <a:spcBef>
                <a:spcPts val="0"/>
              </a:spcBef>
            </a:pPr>
            <a:r>
              <a:rPr lang="tr-TR" sz="2100" dirty="0" smtClean="0">
                <a:solidFill>
                  <a:srgbClr val="002060"/>
                </a:solidFill>
              </a:rPr>
              <a:t>Şirket </a:t>
            </a:r>
            <a:r>
              <a:rPr lang="tr-TR" sz="2100" dirty="0">
                <a:solidFill>
                  <a:srgbClr val="002060"/>
                </a:solidFill>
              </a:rPr>
              <a:t>kuralları ve düzenini çok iyi bilmelidir</a:t>
            </a:r>
            <a:r>
              <a:rPr lang="tr-TR" sz="2100" dirty="0" smtClean="0">
                <a:solidFill>
                  <a:srgbClr val="002060"/>
                </a:solidFill>
              </a:rPr>
              <a:t>.</a:t>
            </a:r>
          </a:p>
          <a:p>
            <a:pPr lvl="1">
              <a:lnSpc>
                <a:spcPct val="100000"/>
              </a:lnSpc>
              <a:spcBef>
                <a:spcPts val="0"/>
              </a:spcBef>
            </a:pPr>
            <a:r>
              <a:rPr lang="tr-TR" sz="2100" dirty="0" smtClean="0">
                <a:solidFill>
                  <a:srgbClr val="002060"/>
                </a:solidFill>
              </a:rPr>
              <a:t>Şirketin </a:t>
            </a:r>
            <a:r>
              <a:rPr lang="tr-TR" sz="2100" dirty="0">
                <a:solidFill>
                  <a:srgbClr val="002060"/>
                </a:solidFill>
              </a:rPr>
              <a:t>faaliyet alanını çok iyi bilmelidir</a:t>
            </a:r>
            <a:r>
              <a:rPr lang="tr-TR" sz="2100" dirty="0" smtClean="0">
                <a:solidFill>
                  <a:srgbClr val="002060"/>
                </a:solidFill>
              </a:rPr>
              <a:t>.</a:t>
            </a:r>
          </a:p>
          <a:p>
            <a:pPr lvl="1">
              <a:lnSpc>
                <a:spcPct val="100000"/>
              </a:lnSpc>
              <a:spcBef>
                <a:spcPts val="0"/>
              </a:spcBef>
            </a:pPr>
            <a:r>
              <a:rPr lang="tr-TR" sz="2100" dirty="0" smtClean="0">
                <a:solidFill>
                  <a:srgbClr val="002060"/>
                </a:solidFill>
              </a:rPr>
              <a:t>Şirketin </a:t>
            </a:r>
            <a:r>
              <a:rPr lang="tr-TR" sz="2100" dirty="0">
                <a:solidFill>
                  <a:srgbClr val="002060"/>
                </a:solidFill>
              </a:rPr>
              <a:t>sektördeki yeri ve önemini çok iyi bilmelidir</a:t>
            </a:r>
            <a:r>
              <a:rPr lang="tr-TR" sz="2100" dirty="0" smtClean="0">
                <a:solidFill>
                  <a:srgbClr val="002060"/>
                </a:solidFill>
              </a:rPr>
              <a:t>.</a:t>
            </a:r>
          </a:p>
          <a:p>
            <a:pPr lvl="1">
              <a:lnSpc>
                <a:spcPct val="100000"/>
              </a:lnSpc>
              <a:spcBef>
                <a:spcPts val="0"/>
              </a:spcBef>
            </a:pPr>
            <a:r>
              <a:rPr lang="tr-TR" sz="2100" dirty="0" smtClean="0">
                <a:solidFill>
                  <a:srgbClr val="002060"/>
                </a:solidFill>
              </a:rPr>
              <a:t>Şirket </a:t>
            </a:r>
            <a:r>
              <a:rPr lang="tr-TR" sz="2100" dirty="0">
                <a:solidFill>
                  <a:srgbClr val="002060"/>
                </a:solidFill>
              </a:rPr>
              <a:t>çalışanlarının isimlerini ve telefon numaralarını çok iyi </a:t>
            </a:r>
            <a:r>
              <a:rPr lang="tr-TR" sz="2100" dirty="0" smtClean="0">
                <a:solidFill>
                  <a:srgbClr val="002060"/>
                </a:solidFill>
              </a:rPr>
              <a:t>bilmelidir.</a:t>
            </a:r>
          </a:p>
          <a:p>
            <a:pPr lvl="1">
              <a:lnSpc>
                <a:spcPct val="100000"/>
              </a:lnSpc>
              <a:spcBef>
                <a:spcPts val="0"/>
              </a:spcBef>
            </a:pPr>
            <a:r>
              <a:rPr lang="tr-TR" sz="2100" dirty="0" smtClean="0">
                <a:solidFill>
                  <a:srgbClr val="002060"/>
                </a:solidFill>
              </a:rPr>
              <a:t>Sürekli </a:t>
            </a:r>
            <a:r>
              <a:rPr lang="tr-TR" sz="2100" dirty="0">
                <a:solidFill>
                  <a:srgbClr val="002060"/>
                </a:solidFill>
              </a:rPr>
              <a:t>kendisini geliştirmeli, ileriye dönük amaçları olan ve başarılı olmak isteyen sekreter</a:t>
            </a:r>
            <a:r>
              <a:rPr lang="tr-TR" sz="2100" dirty="0" smtClean="0">
                <a:solidFill>
                  <a:srgbClr val="002060"/>
                </a:solidFill>
              </a:rPr>
              <a:t>, firmasının </a:t>
            </a:r>
            <a:r>
              <a:rPr lang="tr-TR" sz="2100" dirty="0">
                <a:solidFill>
                  <a:srgbClr val="002060"/>
                </a:solidFill>
              </a:rPr>
              <a:t>konusu ile ilgili her türlü bilgiyi </a:t>
            </a:r>
            <a:r>
              <a:rPr lang="tr-TR" sz="2100" dirty="0" smtClean="0">
                <a:solidFill>
                  <a:srgbClr val="002060"/>
                </a:solidFill>
              </a:rPr>
              <a:t>edinmelidir.</a:t>
            </a:r>
          </a:p>
          <a:p>
            <a:pPr lvl="1">
              <a:lnSpc>
                <a:spcPct val="100000"/>
              </a:lnSpc>
              <a:spcBef>
                <a:spcPts val="0"/>
              </a:spcBef>
            </a:pPr>
            <a:r>
              <a:rPr lang="tr-TR" sz="2100" dirty="0" smtClean="0">
                <a:solidFill>
                  <a:srgbClr val="002060"/>
                </a:solidFill>
              </a:rPr>
              <a:t>Sekreter, medyayı, </a:t>
            </a:r>
            <a:r>
              <a:rPr lang="tr-TR" sz="2100" dirty="0">
                <a:solidFill>
                  <a:srgbClr val="002060"/>
                </a:solidFill>
              </a:rPr>
              <a:t>gazeteleri, TV’yi takip etmeli, konuyla ilgili </a:t>
            </a:r>
            <a:r>
              <a:rPr lang="tr-TR" sz="2100" dirty="0" err="1" smtClean="0">
                <a:solidFill>
                  <a:srgbClr val="002060"/>
                </a:solidFill>
              </a:rPr>
              <a:t>kitaplarıokumalı</a:t>
            </a:r>
            <a:r>
              <a:rPr lang="tr-TR" sz="2100" dirty="0" smtClean="0">
                <a:solidFill>
                  <a:srgbClr val="002060"/>
                </a:solidFill>
              </a:rPr>
              <a:t>, aynı </a:t>
            </a:r>
            <a:r>
              <a:rPr lang="tr-TR" sz="2100" dirty="0">
                <a:solidFill>
                  <a:srgbClr val="002060"/>
                </a:solidFill>
              </a:rPr>
              <a:t>sektördeki rakip firmaların gelişmelerinden de haberdar olmalıdır</a:t>
            </a:r>
            <a:r>
              <a:rPr lang="tr-TR" sz="2100" dirty="0" smtClean="0">
                <a:solidFill>
                  <a:srgbClr val="002060"/>
                </a:solidFill>
              </a:rPr>
              <a:t>.</a:t>
            </a:r>
          </a:p>
          <a:p>
            <a:pPr lvl="1">
              <a:lnSpc>
                <a:spcPct val="100000"/>
              </a:lnSpc>
              <a:spcBef>
                <a:spcPts val="0"/>
              </a:spcBef>
            </a:pPr>
            <a:r>
              <a:rPr lang="tr-TR" sz="2100" dirty="0" smtClean="0">
                <a:solidFill>
                  <a:srgbClr val="002060"/>
                </a:solidFill>
              </a:rPr>
              <a:t>Bir </a:t>
            </a:r>
            <a:r>
              <a:rPr lang="tr-TR" sz="2100" dirty="0">
                <a:solidFill>
                  <a:srgbClr val="002060"/>
                </a:solidFill>
              </a:rPr>
              <a:t>iş yerinin ilk temsilcisi sekreterdir. Sekreterde ilk göze çarpan, görünümü, hareketleri, konuşması </a:t>
            </a:r>
            <a:r>
              <a:rPr lang="tr-TR" sz="2100" dirty="0" err="1">
                <a:solidFill>
                  <a:srgbClr val="002060"/>
                </a:solidFill>
              </a:rPr>
              <a:t>vebilgi</a:t>
            </a:r>
            <a:r>
              <a:rPr lang="tr-TR" sz="2100" dirty="0">
                <a:solidFill>
                  <a:srgbClr val="002060"/>
                </a:solidFill>
              </a:rPr>
              <a:t> düzeyidir. Bu özellikleri, dışarıdan biri için firma hakkında tanıtıcı bilgi sayılabilir</a:t>
            </a:r>
            <a:r>
              <a:rPr lang="tr-TR" sz="2100" dirty="0" smtClean="0">
                <a:solidFill>
                  <a:srgbClr val="002060"/>
                </a:solidFill>
              </a:rPr>
              <a:t>. Sekreterin </a:t>
            </a:r>
            <a:r>
              <a:rPr lang="tr-TR" sz="2100" dirty="0">
                <a:solidFill>
                  <a:srgbClr val="002060"/>
                </a:solidFill>
              </a:rPr>
              <a:t>giyimi, insanlara karşı davranışları, kullandığı kelimeler, sesinin tonu çok önemlidir. </a:t>
            </a:r>
            <a:endParaRPr lang="tr-TR" sz="2100" dirty="0">
              <a:solidFill>
                <a:srgbClr val="002060"/>
              </a:solidFill>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38</a:t>
            </a:fld>
            <a:endParaRPr lang="tr-TR" dirty="0"/>
          </a:p>
        </p:txBody>
      </p:sp>
    </p:spTree>
    <p:extLst>
      <p:ext uri="{BB962C8B-B14F-4D97-AF65-F5344CB8AC3E}">
        <p14:creationId xmlns:p14="http://schemas.microsoft.com/office/powerpoint/2010/main" val="2797599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b="1" dirty="0" smtClean="0">
                <a:solidFill>
                  <a:srgbClr val="002060"/>
                </a:solidFill>
              </a:rPr>
              <a:t>GENEL KAVRAMLAR</a:t>
            </a:r>
            <a:endParaRPr lang="tr-TR" b="1" dirty="0">
              <a:solidFill>
                <a:srgbClr val="002060"/>
              </a:solidFill>
            </a:endParaRPr>
          </a:p>
        </p:txBody>
      </p:sp>
      <p:sp>
        <p:nvSpPr>
          <p:cNvPr id="3" name="İçerik Yer Tutucusu 2"/>
          <p:cNvSpPr>
            <a:spLocks noGrp="1"/>
          </p:cNvSpPr>
          <p:nvPr>
            <p:ph sz="quarter" idx="10"/>
          </p:nvPr>
        </p:nvSpPr>
        <p:spPr>
          <a:xfrm>
            <a:off x="284255" y="1656102"/>
            <a:ext cx="8728981" cy="4513343"/>
          </a:xfrm>
        </p:spPr>
        <p:txBody>
          <a:bodyPr>
            <a:noAutofit/>
          </a:bodyPr>
          <a:lstStyle/>
          <a:p>
            <a:pPr>
              <a:lnSpc>
                <a:spcPct val="100000"/>
              </a:lnSpc>
              <a:buNone/>
            </a:pPr>
            <a:r>
              <a:rPr lang="tr-TR" sz="2400" dirty="0" smtClean="0">
                <a:solidFill>
                  <a:srgbClr val="002060"/>
                </a:solidFill>
              </a:rPr>
              <a:t>Öncelikle belli kavramların ortaya konmasında yarar vardır. </a:t>
            </a:r>
          </a:p>
          <a:p>
            <a:pPr algn="just">
              <a:buFont typeface="Wingdings" pitchFamily="2" charset="2"/>
              <a:buChar char="Ø"/>
            </a:pPr>
            <a:r>
              <a:rPr lang="tr-TR" sz="2000" dirty="0" smtClean="0">
                <a:solidFill>
                  <a:srgbClr val="002060"/>
                </a:solidFill>
              </a:rPr>
              <a:t> SEKRETER</a:t>
            </a:r>
            <a:r>
              <a:rPr lang="tr-TR" sz="2000" dirty="0">
                <a:solidFill>
                  <a:srgbClr val="002060"/>
                </a:solidFill>
              </a:rPr>
              <a:t>: </a:t>
            </a:r>
            <a:r>
              <a:rPr lang="tr-TR" dirty="0">
                <a:solidFill>
                  <a:srgbClr val="002060"/>
                </a:solidFill>
                <a:latin typeface="Helvetica" panose="020B0604020202020204" pitchFamily="34" charset="0"/>
                <a:cs typeface="Helvetica" panose="020B0604020202020204" pitchFamily="34" charset="0"/>
              </a:rPr>
              <a:t>Türk Dil Kurumu </a:t>
            </a:r>
            <a:r>
              <a:rPr lang="tr-TR" dirty="0" smtClean="0">
                <a:solidFill>
                  <a:srgbClr val="002060"/>
                </a:solidFill>
                <a:latin typeface="Helvetica" panose="020B0604020202020204" pitchFamily="34" charset="0"/>
                <a:cs typeface="Helvetica" panose="020B0604020202020204" pitchFamily="34" charset="0"/>
              </a:rPr>
              <a:t>sözlüğünde </a:t>
            </a:r>
            <a:r>
              <a:rPr lang="tr-TR" dirty="0" smtClean="0">
                <a:solidFill>
                  <a:srgbClr val="002060"/>
                </a:solidFill>
                <a:latin typeface="Helvetica" panose="020B0604020202020204" pitchFamily="34" charset="0"/>
                <a:ea typeface="Times New Roman" panose="02020603050405020304" pitchFamily="18" charset="0"/>
              </a:rPr>
              <a:t>içinde </a:t>
            </a:r>
            <a:r>
              <a:rPr lang="tr-TR" dirty="0">
                <a:solidFill>
                  <a:srgbClr val="002060"/>
                </a:solidFill>
                <a:latin typeface="Helvetica" panose="020B0604020202020204" pitchFamily="34" charset="0"/>
                <a:ea typeface="Times New Roman" panose="02020603050405020304" pitchFamily="18" charset="0"/>
              </a:rPr>
              <a:t>bulunduğu kurum ya da kuruluşun amaçları </a:t>
            </a:r>
            <a:r>
              <a:rPr lang="tr-TR" dirty="0" smtClean="0">
                <a:solidFill>
                  <a:srgbClr val="002060"/>
                </a:solidFill>
                <a:latin typeface="Helvetica" panose="020B0604020202020204" pitchFamily="34" charset="0"/>
                <a:ea typeface="Times New Roman" panose="02020603050405020304" pitchFamily="18" charset="0"/>
              </a:rPr>
              <a:t>doğrultusunda </a:t>
            </a:r>
          </a:p>
          <a:p>
            <a:pPr lvl="1" algn="just">
              <a:buFont typeface="Wingdings" pitchFamily="2" charset="2"/>
              <a:buChar char="Ø"/>
            </a:pPr>
            <a:r>
              <a:rPr lang="tr-TR" dirty="0" smtClean="0">
                <a:solidFill>
                  <a:srgbClr val="002060"/>
                </a:solidFill>
                <a:latin typeface="Helvetica" panose="020B0604020202020204" pitchFamily="34" charset="0"/>
                <a:ea typeface="Times New Roman" panose="02020603050405020304" pitchFamily="18" charset="0"/>
              </a:rPr>
              <a:t>İletişim </a:t>
            </a:r>
            <a:r>
              <a:rPr lang="tr-TR" dirty="0">
                <a:solidFill>
                  <a:srgbClr val="002060"/>
                </a:solidFill>
                <a:latin typeface="Helvetica" panose="020B0604020202020204" pitchFamily="34" charset="0"/>
                <a:ea typeface="Times New Roman" panose="02020603050405020304" pitchFamily="18" charset="0"/>
              </a:rPr>
              <a:t>gücü iyi olan</a:t>
            </a:r>
            <a:r>
              <a:rPr lang="tr-TR" dirty="0" smtClean="0">
                <a:solidFill>
                  <a:srgbClr val="002060"/>
                </a:solidFill>
                <a:latin typeface="Helvetica" panose="020B0604020202020204" pitchFamily="34" charset="0"/>
                <a:ea typeface="Times New Roman" panose="02020603050405020304" pitchFamily="18" charset="0"/>
              </a:rPr>
              <a:t>, </a:t>
            </a:r>
          </a:p>
          <a:p>
            <a:pPr lvl="1" algn="just">
              <a:buFont typeface="Wingdings" pitchFamily="2" charset="2"/>
              <a:buChar char="Ø"/>
            </a:pPr>
            <a:r>
              <a:rPr lang="tr-TR" dirty="0" smtClean="0">
                <a:solidFill>
                  <a:srgbClr val="002060"/>
                </a:solidFill>
                <a:latin typeface="Helvetica" panose="020B0604020202020204" pitchFamily="34" charset="0"/>
                <a:ea typeface="Times New Roman" panose="02020603050405020304" pitchFamily="18" charset="0"/>
              </a:rPr>
              <a:t>Sır </a:t>
            </a:r>
            <a:r>
              <a:rPr lang="tr-TR" dirty="0">
                <a:solidFill>
                  <a:srgbClr val="002060"/>
                </a:solidFill>
                <a:latin typeface="Helvetica" panose="020B0604020202020204" pitchFamily="34" charset="0"/>
                <a:ea typeface="Times New Roman" panose="02020603050405020304" pitchFamily="18" charset="0"/>
              </a:rPr>
              <a:t>saklamasını bilen</a:t>
            </a:r>
            <a:r>
              <a:rPr lang="tr-TR" dirty="0" smtClean="0">
                <a:solidFill>
                  <a:srgbClr val="002060"/>
                </a:solidFill>
                <a:latin typeface="Helvetica" panose="020B0604020202020204" pitchFamily="34" charset="0"/>
                <a:ea typeface="Times New Roman" panose="02020603050405020304" pitchFamily="18" charset="0"/>
              </a:rPr>
              <a:t>, </a:t>
            </a:r>
          </a:p>
          <a:p>
            <a:pPr lvl="1" algn="just">
              <a:buFont typeface="Wingdings" pitchFamily="2" charset="2"/>
              <a:buChar char="Ø"/>
            </a:pPr>
            <a:r>
              <a:rPr lang="tr-TR" dirty="0" smtClean="0">
                <a:solidFill>
                  <a:srgbClr val="002060"/>
                </a:solidFill>
                <a:latin typeface="Helvetica" panose="020B0604020202020204" pitchFamily="34" charset="0"/>
                <a:ea typeface="Times New Roman" panose="02020603050405020304" pitchFamily="18" charset="0"/>
              </a:rPr>
              <a:t>Büro </a:t>
            </a:r>
            <a:r>
              <a:rPr lang="tr-TR" dirty="0">
                <a:solidFill>
                  <a:srgbClr val="002060"/>
                </a:solidFill>
                <a:latin typeface="Helvetica" panose="020B0604020202020204" pitchFamily="34" charset="0"/>
                <a:ea typeface="Times New Roman" panose="02020603050405020304" pitchFamily="18" charset="0"/>
              </a:rPr>
              <a:t>yönetimi becerilerine sahip</a:t>
            </a:r>
            <a:r>
              <a:rPr lang="tr-TR" dirty="0" smtClean="0">
                <a:solidFill>
                  <a:srgbClr val="002060"/>
                </a:solidFill>
                <a:latin typeface="Helvetica" panose="020B0604020202020204" pitchFamily="34" charset="0"/>
                <a:ea typeface="Times New Roman" panose="02020603050405020304" pitchFamily="18" charset="0"/>
              </a:rPr>
              <a:t>, </a:t>
            </a:r>
          </a:p>
          <a:p>
            <a:pPr lvl="1" algn="just">
              <a:buFont typeface="Wingdings" pitchFamily="2" charset="2"/>
              <a:buChar char="Ø"/>
            </a:pPr>
            <a:r>
              <a:rPr lang="tr-TR" dirty="0" smtClean="0">
                <a:solidFill>
                  <a:srgbClr val="002060"/>
                </a:solidFill>
                <a:latin typeface="Helvetica" panose="020B0604020202020204" pitchFamily="34" charset="0"/>
                <a:ea typeface="Times New Roman" panose="02020603050405020304" pitchFamily="18" charset="0"/>
              </a:rPr>
              <a:t>Bürodaki </a:t>
            </a:r>
            <a:r>
              <a:rPr lang="tr-TR" dirty="0">
                <a:solidFill>
                  <a:srgbClr val="002060"/>
                </a:solidFill>
                <a:latin typeface="Helvetica" panose="020B0604020202020204" pitchFamily="34" charset="0"/>
                <a:ea typeface="Times New Roman" panose="02020603050405020304" pitchFamily="18" charset="0"/>
              </a:rPr>
              <a:t>işlerin sistemli bir şekilde yapılmasını sağlayan</a:t>
            </a:r>
            <a:r>
              <a:rPr lang="tr-TR" dirty="0" smtClean="0">
                <a:solidFill>
                  <a:srgbClr val="002060"/>
                </a:solidFill>
                <a:latin typeface="Helvetica" panose="020B0604020202020204" pitchFamily="34" charset="0"/>
                <a:ea typeface="Times New Roman" panose="02020603050405020304" pitchFamily="18" charset="0"/>
              </a:rPr>
              <a:t>, </a:t>
            </a:r>
          </a:p>
          <a:p>
            <a:pPr lvl="1" algn="just">
              <a:buFont typeface="Wingdings" pitchFamily="2" charset="2"/>
              <a:buChar char="Ø"/>
            </a:pPr>
            <a:r>
              <a:rPr lang="tr-TR" dirty="0" smtClean="0">
                <a:solidFill>
                  <a:srgbClr val="002060"/>
                </a:solidFill>
                <a:latin typeface="Helvetica" panose="020B0604020202020204" pitchFamily="34" charset="0"/>
                <a:ea typeface="Times New Roman" panose="02020603050405020304" pitchFamily="18" charset="0"/>
              </a:rPr>
              <a:t>Temsil </a:t>
            </a:r>
            <a:r>
              <a:rPr lang="tr-TR" dirty="0">
                <a:solidFill>
                  <a:srgbClr val="002060"/>
                </a:solidFill>
                <a:latin typeface="Helvetica" panose="020B0604020202020204" pitchFamily="34" charset="0"/>
                <a:ea typeface="Times New Roman" panose="02020603050405020304" pitchFamily="18" charset="0"/>
              </a:rPr>
              <a:t>yeteneği olan</a:t>
            </a:r>
            <a:r>
              <a:rPr lang="tr-TR" dirty="0" smtClean="0">
                <a:solidFill>
                  <a:srgbClr val="002060"/>
                </a:solidFill>
                <a:latin typeface="Helvetica" panose="020B0604020202020204" pitchFamily="34" charset="0"/>
                <a:ea typeface="Times New Roman" panose="02020603050405020304" pitchFamily="18" charset="0"/>
              </a:rPr>
              <a:t>, </a:t>
            </a:r>
          </a:p>
          <a:p>
            <a:pPr lvl="1" algn="just">
              <a:buFont typeface="Wingdings" pitchFamily="2" charset="2"/>
              <a:buChar char="Ø"/>
            </a:pPr>
            <a:r>
              <a:rPr lang="tr-TR" dirty="0" smtClean="0">
                <a:solidFill>
                  <a:srgbClr val="002060"/>
                </a:solidFill>
                <a:latin typeface="Helvetica" panose="020B0604020202020204" pitchFamily="34" charset="0"/>
                <a:ea typeface="Times New Roman" panose="02020603050405020304" pitchFamily="18" charset="0"/>
              </a:rPr>
              <a:t>Gerektiğinde </a:t>
            </a:r>
            <a:r>
              <a:rPr lang="tr-TR" dirty="0">
                <a:solidFill>
                  <a:srgbClr val="002060"/>
                </a:solidFill>
                <a:latin typeface="Helvetica" panose="020B0604020202020204" pitchFamily="34" charset="0"/>
                <a:ea typeface="Times New Roman" panose="02020603050405020304" pitchFamily="18" charset="0"/>
              </a:rPr>
              <a:t>sorumluluk alarak </a:t>
            </a:r>
            <a:endParaRPr lang="tr-TR" dirty="0" smtClean="0">
              <a:solidFill>
                <a:srgbClr val="002060"/>
              </a:solidFill>
              <a:latin typeface="Helvetica" panose="020B0604020202020204" pitchFamily="34" charset="0"/>
              <a:ea typeface="Times New Roman" panose="02020603050405020304" pitchFamily="18" charset="0"/>
            </a:endParaRPr>
          </a:p>
          <a:p>
            <a:pPr lvl="1" algn="just">
              <a:buFont typeface="Wingdings" pitchFamily="2" charset="2"/>
              <a:buChar char="Ø"/>
            </a:pPr>
            <a:r>
              <a:rPr lang="tr-TR" dirty="0" smtClean="0">
                <a:solidFill>
                  <a:srgbClr val="002060"/>
                </a:solidFill>
                <a:latin typeface="Helvetica" panose="020B0604020202020204" pitchFamily="34" charset="0"/>
                <a:ea typeface="Times New Roman" panose="02020603050405020304" pitchFamily="18" charset="0"/>
              </a:rPr>
              <a:t>Karar </a:t>
            </a:r>
            <a:r>
              <a:rPr lang="tr-TR" dirty="0">
                <a:solidFill>
                  <a:srgbClr val="002060"/>
                </a:solidFill>
                <a:latin typeface="Helvetica" panose="020B0604020202020204" pitchFamily="34" charset="0"/>
                <a:ea typeface="Times New Roman" panose="02020603050405020304" pitchFamily="18" charset="0"/>
              </a:rPr>
              <a:t>vermesini bilen </a:t>
            </a:r>
            <a:r>
              <a:rPr lang="tr-TR" dirty="0" smtClean="0">
                <a:solidFill>
                  <a:srgbClr val="002060"/>
                </a:solidFill>
                <a:latin typeface="Helvetica" panose="020B0604020202020204" pitchFamily="34" charset="0"/>
                <a:ea typeface="Times New Roman" panose="02020603050405020304" pitchFamily="18" charset="0"/>
              </a:rPr>
              <a:t>kişi olarak tanımlanmaktadır. </a:t>
            </a:r>
            <a:endParaRPr lang="tr-TR" dirty="0">
              <a:solidFill>
                <a:srgbClr val="002060"/>
              </a:solidFill>
              <a:latin typeface="Times New Roman" panose="02020603050405020304" pitchFamily="18" charset="0"/>
              <a:ea typeface="Times New Roman" panose="02020603050405020304" pitchFamily="18" charset="0"/>
            </a:endParaRPr>
          </a:p>
          <a:p>
            <a:pPr>
              <a:buFont typeface="Wingdings" pitchFamily="2" charset="2"/>
              <a:buChar char="Ø"/>
            </a:pPr>
            <a:endParaRPr lang="tr-TR" sz="2000" dirty="0" smtClean="0">
              <a:solidFill>
                <a:srgbClr val="002060"/>
              </a:solidFill>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3</a:t>
            </a:fld>
            <a:endParaRPr lang="tr-TR"/>
          </a:p>
        </p:txBody>
      </p:sp>
    </p:spTree>
    <p:extLst>
      <p:ext uri="{BB962C8B-B14F-4D97-AF65-F5344CB8AC3E}">
        <p14:creationId xmlns:p14="http://schemas.microsoft.com/office/powerpoint/2010/main" val="1442122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40508" y="880333"/>
            <a:ext cx="7626002" cy="584775"/>
          </a:xfrm>
        </p:spPr>
        <p:txBody>
          <a:bodyPr/>
          <a:lstStyle/>
          <a:p>
            <a:r>
              <a:rPr lang="tr-TR" dirty="0" smtClean="0">
                <a:solidFill>
                  <a:srgbClr val="002060"/>
                </a:solidFill>
              </a:rPr>
              <a:t>SEKRETERİN </a:t>
            </a:r>
            <a:r>
              <a:rPr lang="tr-TR" dirty="0" smtClean="0">
                <a:solidFill>
                  <a:srgbClr val="002060"/>
                </a:solidFill>
              </a:rPr>
              <a:t>TEMSİL BAŞARISI</a:t>
            </a:r>
            <a:endParaRPr lang="tr-TR" b="1" dirty="0">
              <a:solidFill>
                <a:srgbClr val="002060"/>
              </a:solidFill>
            </a:endParaRPr>
          </a:p>
        </p:txBody>
      </p:sp>
      <p:sp>
        <p:nvSpPr>
          <p:cNvPr id="3" name="İçerik Yer Tutucusu 2"/>
          <p:cNvSpPr>
            <a:spLocks noGrp="1"/>
          </p:cNvSpPr>
          <p:nvPr>
            <p:ph sz="quarter" idx="10"/>
          </p:nvPr>
        </p:nvSpPr>
        <p:spPr>
          <a:xfrm>
            <a:off x="258432" y="1577110"/>
            <a:ext cx="8728981" cy="4379896"/>
          </a:xfrm>
        </p:spPr>
        <p:txBody>
          <a:bodyPr>
            <a:noAutofit/>
          </a:bodyPr>
          <a:lstStyle/>
          <a:p>
            <a:pPr lvl="1">
              <a:lnSpc>
                <a:spcPct val="100000"/>
              </a:lnSpc>
              <a:spcBef>
                <a:spcPts val="0"/>
              </a:spcBef>
            </a:pPr>
            <a:r>
              <a:rPr lang="tr-TR" sz="2100" dirty="0" smtClean="0">
                <a:solidFill>
                  <a:srgbClr val="002060"/>
                </a:solidFill>
              </a:rPr>
              <a:t>İnsanlardaki ilk </a:t>
            </a:r>
            <a:r>
              <a:rPr lang="tr-TR" sz="2100" dirty="0">
                <a:solidFill>
                  <a:srgbClr val="002060"/>
                </a:solidFill>
              </a:rPr>
              <a:t>izlenim </a:t>
            </a:r>
            <a:r>
              <a:rPr lang="tr-TR" sz="2100" dirty="0" smtClean="0">
                <a:solidFill>
                  <a:srgbClr val="002060"/>
                </a:solidFill>
              </a:rPr>
              <a:t>çok önemlidir.</a:t>
            </a:r>
          </a:p>
          <a:p>
            <a:pPr lvl="1">
              <a:lnSpc>
                <a:spcPct val="100000"/>
              </a:lnSpc>
              <a:spcBef>
                <a:spcPts val="0"/>
              </a:spcBef>
            </a:pPr>
            <a:r>
              <a:rPr lang="tr-TR" sz="2100" dirty="0" smtClean="0">
                <a:solidFill>
                  <a:srgbClr val="002060"/>
                </a:solidFill>
              </a:rPr>
              <a:t>Sekreter kurumunun statüsünü </a:t>
            </a:r>
            <a:r>
              <a:rPr lang="tr-TR" sz="2100" dirty="0">
                <a:solidFill>
                  <a:srgbClr val="002060"/>
                </a:solidFill>
              </a:rPr>
              <a:t>kollayıcı, koruyucu davranışlar </a:t>
            </a:r>
            <a:r>
              <a:rPr lang="tr-TR" sz="2100" dirty="0" smtClean="0">
                <a:solidFill>
                  <a:srgbClr val="002060"/>
                </a:solidFill>
              </a:rPr>
              <a:t>sergilemeli</a:t>
            </a:r>
            <a:r>
              <a:rPr lang="tr-TR" sz="2100" dirty="0">
                <a:solidFill>
                  <a:srgbClr val="002060"/>
                </a:solidFill>
              </a:rPr>
              <a:t>, çalıştığı iş yeri, amirleri </a:t>
            </a:r>
            <a:r>
              <a:rPr lang="tr-TR" sz="2100" dirty="0" smtClean="0">
                <a:solidFill>
                  <a:srgbClr val="002060"/>
                </a:solidFill>
              </a:rPr>
              <a:t>ve çalışanları </a:t>
            </a:r>
            <a:r>
              <a:rPr lang="tr-TR" sz="2100" dirty="0">
                <a:solidFill>
                  <a:srgbClr val="002060"/>
                </a:solidFill>
              </a:rPr>
              <a:t>hakkında yeterli derecede bilgi sahibi </a:t>
            </a:r>
            <a:r>
              <a:rPr lang="tr-TR" sz="2100" dirty="0" smtClean="0">
                <a:solidFill>
                  <a:srgbClr val="002060"/>
                </a:solidFill>
              </a:rPr>
              <a:t>olmalıdır. </a:t>
            </a:r>
          </a:p>
          <a:p>
            <a:pPr lvl="1">
              <a:lnSpc>
                <a:spcPct val="100000"/>
              </a:lnSpc>
              <a:spcBef>
                <a:spcPts val="0"/>
              </a:spcBef>
            </a:pPr>
            <a:r>
              <a:rPr lang="tr-TR" sz="2100" dirty="0" smtClean="0">
                <a:solidFill>
                  <a:srgbClr val="002060"/>
                </a:solidFill>
              </a:rPr>
              <a:t>Dışarıdan </a:t>
            </a:r>
            <a:r>
              <a:rPr lang="tr-TR" sz="2100" dirty="0">
                <a:solidFill>
                  <a:srgbClr val="002060"/>
                </a:solidFill>
              </a:rPr>
              <a:t>gelenlerin gözünde olumlu bir </a:t>
            </a:r>
            <a:r>
              <a:rPr lang="tr-TR" sz="2100" dirty="0" smtClean="0">
                <a:solidFill>
                  <a:srgbClr val="002060"/>
                </a:solidFill>
              </a:rPr>
              <a:t>etki bırakması gereklidir.  </a:t>
            </a:r>
            <a:r>
              <a:rPr lang="tr-TR" sz="2100" dirty="0">
                <a:solidFill>
                  <a:srgbClr val="002060"/>
                </a:solidFill>
              </a:rPr>
              <a:t>Örneğin; toplantıya gelen müşterileri sökük bir kıyafetle, ağzında sakızla karşılayan bir sekreter </a:t>
            </a:r>
            <a:r>
              <a:rPr lang="tr-TR" sz="2100" dirty="0" smtClean="0">
                <a:solidFill>
                  <a:srgbClr val="002060"/>
                </a:solidFill>
              </a:rPr>
              <a:t>veya ilgisiz ya da sürekli meşgulmüş izlenimi veren sekreter uygun etkiyi bırakmaz.</a:t>
            </a:r>
          </a:p>
          <a:p>
            <a:pPr lvl="1">
              <a:lnSpc>
                <a:spcPct val="100000"/>
              </a:lnSpc>
              <a:spcBef>
                <a:spcPts val="0"/>
              </a:spcBef>
            </a:pPr>
            <a:r>
              <a:rPr lang="tr-TR" sz="2100" dirty="0" smtClean="0">
                <a:solidFill>
                  <a:srgbClr val="002060"/>
                </a:solidFill>
              </a:rPr>
              <a:t>Sekreter, </a:t>
            </a:r>
            <a:r>
              <a:rPr lang="tr-TR" sz="2100" dirty="0">
                <a:solidFill>
                  <a:srgbClr val="002060"/>
                </a:solidFill>
              </a:rPr>
              <a:t>amirinin sağ koludur ve gerektiğinde amirini her yerde temsil edebilen kişidir. Yöneticinin işyerinde bulunmadığı durumlarda yönetici varmış gibi çalışmalı, gerektiğinde yetkisini kullanarak </a:t>
            </a:r>
            <a:r>
              <a:rPr lang="tr-TR" sz="2100" dirty="0" smtClean="0">
                <a:solidFill>
                  <a:srgbClr val="002060"/>
                </a:solidFill>
              </a:rPr>
              <a:t>yöneticiyi temsil </a:t>
            </a:r>
            <a:r>
              <a:rPr lang="tr-TR" sz="2100" dirty="0">
                <a:solidFill>
                  <a:srgbClr val="002060"/>
                </a:solidFill>
              </a:rPr>
              <a:t>etmeli, yöneticinin ve kendi bürosunun görünümünü her zaman kontrol etmeli, düzenlemelidir</a:t>
            </a:r>
            <a:r>
              <a:rPr lang="tr-TR" sz="2100" dirty="0" smtClean="0">
                <a:solidFill>
                  <a:srgbClr val="002060"/>
                </a:solidFill>
              </a:rPr>
              <a:t>. Her </a:t>
            </a:r>
            <a:r>
              <a:rPr lang="tr-TR" sz="2100" dirty="0">
                <a:solidFill>
                  <a:srgbClr val="002060"/>
                </a:solidFill>
              </a:rPr>
              <a:t>konuda yeniliklere açık olmalı, kurum ve kuruluşun amaçları doğrultusunda yenilileri kabul </a:t>
            </a:r>
            <a:r>
              <a:rPr lang="tr-TR" sz="2100" dirty="0" err="1">
                <a:solidFill>
                  <a:srgbClr val="002060"/>
                </a:solidFill>
              </a:rPr>
              <a:t>etmelidir,teknolojiyi</a:t>
            </a:r>
            <a:r>
              <a:rPr lang="tr-TR" sz="2100" dirty="0">
                <a:solidFill>
                  <a:srgbClr val="002060"/>
                </a:solidFill>
              </a:rPr>
              <a:t> yakından takip etmeli, iş hayatını ve özel hayatını birbirine karıştırmamalıdır</a:t>
            </a:r>
            <a:r>
              <a:rPr lang="tr-TR" sz="2100" dirty="0" smtClean="0">
                <a:solidFill>
                  <a:srgbClr val="002060"/>
                </a:solidFill>
              </a:rPr>
              <a:t>. </a:t>
            </a:r>
            <a:endParaRPr lang="tr-TR" sz="2100" dirty="0">
              <a:solidFill>
                <a:srgbClr val="002060"/>
              </a:solidFill>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39</a:t>
            </a:fld>
            <a:endParaRPr lang="tr-TR" dirty="0"/>
          </a:p>
        </p:txBody>
      </p:sp>
    </p:spTree>
    <p:extLst>
      <p:ext uri="{BB962C8B-B14F-4D97-AF65-F5344CB8AC3E}">
        <p14:creationId xmlns:p14="http://schemas.microsoft.com/office/powerpoint/2010/main" val="26265496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40508" y="387890"/>
            <a:ext cx="7902034" cy="1077218"/>
          </a:xfrm>
        </p:spPr>
        <p:txBody>
          <a:bodyPr/>
          <a:lstStyle/>
          <a:p>
            <a:r>
              <a:rPr lang="tr-TR" dirty="0" smtClean="0">
                <a:solidFill>
                  <a:srgbClr val="002060"/>
                </a:solidFill>
              </a:rPr>
              <a:t>SEKRETERİN </a:t>
            </a:r>
            <a:r>
              <a:rPr lang="tr-TR" dirty="0" smtClean="0">
                <a:solidFill>
                  <a:srgbClr val="002060"/>
                </a:solidFill>
              </a:rPr>
              <a:t>DOSYALAMA TEKNİKLERİ</a:t>
            </a:r>
            <a:endParaRPr lang="tr-TR" b="1" dirty="0">
              <a:solidFill>
                <a:srgbClr val="002060"/>
              </a:solidFill>
            </a:endParaRPr>
          </a:p>
        </p:txBody>
      </p:sp>
      <p:sp>
        <p:nvSpPr>
          <p:cNvPr id="3" name="İçerik Yer Tutucusu 2"/>
          <p:cNvSpPr>
            <a:spLocks noGrp="1"/>
          </p:cNvSpPr>
          <p:nvPr>
            <p:ph sz="quarter" idx="10"/>
          </p:nvPr>
        </p:nvSpPr>
        <p:spPr>
          <a:xfrm>
            <a:off x="258432" y="1577110"/>
            <a:ext cx="8728981" cy="4379896"/>
          </a:xfrm>
        </p:spPr>
        <p:txBody>
          <a:bodyPr>
            <a:noAutofit/>
          </a:bodyPr>
          <a:lstStyle/>
          <a:p>
            <a:pPr lvl="1">
              <a:lnSpc>
                <a:spcPct val="100000"/>
              </a:lnSpc>
              <a:spcBef>
                <a:spcPts val="0"/>
              </a:spcBef>
            </a:pPr>
            <a:r>
              <a:rPr lang="tr-TR" dirty="0" smtClean="0">
                <a:solidFill>
                  <a:srgbClr val="002060"/>
                </a:solidFill>
              </a:rPr>
              <a:t>Büroda </a:t>
            </a:r>
            <a:r>
              <a:rPr lang="tr-TR" dirty="0">
                <a:solidFill>
                  <a:srgbClr val="002060"/>
                </a:solidFill>
              </a:rPr>
              <a:t>aranan bir evrakın en az beş, en fazla kırk beş saniyede </a:t>
            </a:r>
            <a:r>
              <a:rPr lang="tr-TR" dirty="0" smtClean="0">
                <a:solidFill>
                  <a:srgbClr val="002060"/>
                </a:solidFill>
              </a:rPr>
              <a:t>bulunması lazımdır</a:t>
            </a:r>
            <a:r>
              <a:rPr lang="tr-TR" dirty="0">
                <a:solidFill>
                  <a:srgbClr val="002060"/>
                </a:solidFill>
              </a:rPr>
              <a:t>. </a:t>
            </a:r>
            <a:endParaRPr lang="tr-TR" dirty="0" smtClean="0">
              <a:solidFill>
                <a:srgbClr val="002060"/>
              </a:solidFill>
            </a:endParaRPr>
          </a:p>
          <a:p>
            <a:pPr lvl="1">
              <a:lnSpc>
                <a:spcPct val="100000"/>
              </a:lnSpc>
              <a:spcBef>
                <a:spcPts val="0"/>
              </a:spcBef>
            </a:pPr>
            <a:r>
              <a:rPr lang="tr-TR" dirty="0" smtClean="0">
                <a:solidFill>
                  <a:srgbClr val="002060"/>
                </a:solidFill>
              </a:rPr>
              <a:t>Eğer </a:t>
            </a:r>
            <a:r>
              <a:rPr lang="tr-TR" dirty="0">
                <a:solidFill>
                  <a:srgbClr val="002060"/>
                </a:solidFill>
              </a:rPr>
              <a:t>bu süre içinde evrak bulunamıyorsa bir yerlerde hata </a:t>
            </a:r>
            <a:r>
              <a:rPr lang="tr-TR" dirty="0" smtClean="0">
                <a:solidFill>
                  <a:srgbClr val="002060"/>
                </a:solidFill>
              </a:rPr>
              <a:t>yapılıyor demektir</a:t>
            </a:r>
            <a:r>
              <a:rPr lang="tr-TR" dirty="0">
                <a:solidFill>
                  <a:srgbClr val="002060"/>
                </a:solidFill>
              </a:rPr>
              <a:t>. </a:t>
            </a:r>
            <a:endParaRPr lang="tr-TR" dirty="0" smtClean="0">
              <a:solidFill>
                <a:srgbClr val="002060"/>
              </a:solidFill>
            </a:endParaRPr>
          </a:p>
          <a:p>
            <a:pPr lvl="1">
              <a:lnSpc>
                <a:spcPct val="100000"/>
              </a:lnSpc>
              <a:spcBef>
                <a:spcPts val="0"/>
              </a:spcBef>
            </a:pPr>
            <a:r>
              <a:rPr lang="tr-TR" dirty="0" smtClean="0">
                <a:solidFill>
                  <a:srgbClr val="002060"/>
                </a:solidFill>
              </a:rPr>
              <a:t>“Belge </a:t>
            </a:r>
            <a:r>
              <a:rPr lang="tr-TR" dirty="0">
                <a:solidFill>
                  <a:srgbClr val="002060"/>
                </a:solidFill>
              </a:rPr>
              <a:t>yönetimi” olarak da adlandırılan, bürolardaki </a:t>
            </a:r>
            <a:r>
              <a:rPr lang="tr-TR" dirty="0" smtClean="0">
                <a:solidFill>
                  <a:srgbClr val="002060"/>
                </a:solidFill>
              </a:rPr>
              <a:t>dosyalama arşivleme </a:t>
            </a:r>
            <a:r>
              <a:rPr lang="tr-TR" dirty="0">
                <a:solidFill>
                  <a:srgbClr val="002060"/>
                </a:solidFill>
              </a:rPr>
              <a:t>sürecinde, ortaya çıkan </a:t>
            </a:r>
            <a:r>
              <a:rPr lang="tr-TR" dirty="0" smtClean="0">
                <a:solidFill>
                  <a:srgbClr val="002060"/>
                </a:solidFill>
              </a:rPr>
              <a:t>sorunlar genel </a:t>
            </a:r>
            <a:r>
              <a:rPr lang="tr-TR" dirty="0">
                <a:solidFill>
                  <a:srgbClr val="002060"/>
                </a:solidFill>
              </a:rPr>
              <a:t>olarak aşağıdaki </a:t>
            </a:r>
            <a:r>
              <a:rPr lang="tr-TR" dirty="0" smtClean="0">
                <a:solidFill>
                  <a:srgbClr val="002060"/>
                </a:solidFill>
              </a:rPr>
              <a:t>konularda yoğunlaşır:</a:t>
            </a:r>
          </a:p>
          <a:p>
            <a:pPr lvl="2">
              <a:lnSpc>
                <a:spcPct val="100000"/>
              </a:lnSpc>
              <a:spcBef>
                <a:spcPts val="0"/>
              </a:spcBef>
            </a:pPr>
            <a:r>
              <a:rPr lang="tr-TR" sz="1800" dirty="0" smtClean="0">
                <a:solidFill>
                  <a:srgbClr val="002060"/>
                </a:solidFill>
              </a:rPr>
              <a:t>Gelen </a:t>
            </a:r>
            <a:r>
              <a:rPr lang="tr-TR" sz="1800" dirty="0">
                <a:solidFill>
                  <a:srgbClr val="002060"/>
                </a:solidFill>
              </a:rPr>
              <a:t>ve giden evrak kayıtları yapılmıyor ve zimmet </a:t>
            </a:r>
            <a:r>
              <a:rPr lang="tr-TR" sz="1800" dirty="0" smtClean="0">
                <a:solidFill>
                  <a:srgbClr val="002060"/>
                </a:solidFill>
              </a:rPr>
              <a:t>defteri doğru </a:t>
            </a:r>
            <a:r>
              <a:rPr lang="tr-TR" sz="1800" dirty="0">
                <a:solidFill>
                  <a:srgbClr val="002060"/>
                </a:solidFill>
              </a:rPr>
              <a:t>kullanılmıyor olabilir</a:t>
            </a:r>
            <a:r>
              <a:rPr lang="tr-TR" sz="1800" dirty="0" smtClean="0">
                <a:solidFill>
                  <a:srgbClr val="002060"/>
                </a:solidFill>
              </a:rPr>
              <a:t>.</a:t>
            </a:r>
          </a:p>
          <a:p>
            <a:pPr lvl="2">
              <a:lnSpc>
                <a:spcPct val="100000"/>
              </a:lnSpc>
              <a:spcBef>
                <a:spcPts val="0"/>
              </a:spcBef>
            </a:pPr>
            <a:r>
              <a:rPr lang="tr-TR" sz="1800" dirty="0" smtClean="0">
                <a:solidFill>
                  <a:srgbClr val="002060"/>
                </a:solidFill>
              </a:rPr>
              <a:t>Kuruluşa </a:t>
            </a:r>
            <a:r>
              <a:rPr lang="tr-TR" sz="1800" dirty="0">
                <a:solidFill>
                  <a:srgbClr val="002060"/>
                </a:solidFill>
              </a:rPr>
              <a:t>uygun dosyalama şekli seçilmemiş olabilir</a:t>
            </a:r>
            <a:r>
              <a:rPr lang="tr-TR" sz="1800" dirty="0" smtClean="0">
                <a:solidFill>
                  <a:srgbClr val="002060"/>
                </a:solidFill>
              </a:rPr>
              <a:t>.</a:t>
            </a:r>
          </a:p>
          <a:p>
            <a:pPr lvl="2">
              <a:lnSpc>
                <a:spcPct val="100000"/>
              </a:lnSpc>
              <a:spcBef>
                <a:spcPts val="0"/>
              </a:spcBef>
            </a:pPr>
            <a:r>
              <a:rPr lang="tr-TR" sz="1800" dirty="0" smtClean="0">
                <a:solidFill>
                  <a:srgbClr val="002060"/>
                </a:solidFill>
              </a:rPr>
              <a:t>Evrakın </a:t>
            </a:r>
            <a:r>
              <a:rPr lang="tr-TR" sz="1800" dirty="0">
                <a:solidFill>
                  <a:srgbClr val="002060"/>
                </a:solidFill>
              </a:rPr>
              <a:t>dosyalanma yöntemi iyi bilinmiyor olabilir (Hangi evrak hangi dosyaya konmalı</a:t>
            </a:r>
            <a:r>
              <a:rPr lang="tr-TR" sz="1800" dirty="0" smtClean="0">
                <a:solidFill>
                  <a:srgbClr val="002060"/>
                </a:solidFill>
              </a:rPr>
              <a:t>?)</a:t>
            </a:r>
          </a:p>
          <a:p>
            <a:pPr lvl="2">
              <a:lnSpc>
                <a:spcPct val="100000"/>
              </a:lnSpc>
              <a:spcBef>
                <a:spcPts val="0"/>
              </a:spcBef>
            </a:pPr>
            <a:r>
              <a:rPr lang="tr-TR" sz="1800" dirty="0" smtClean="0">
                <a:solidFill>
                  <a:srgbClr val="002060"/>
                </a:solidFill>
              </a:rPr>
              <a:t>Evrak </a:t>
            </a:r>
            <a:r>
              <a:rPr lang="tr-TR" sz="1800" dirty="0">
                <a:solidFill>
                  <a:srgbClr val="002060"/>
                </a:solidFill>
              </a:rPr>
              <a:t>takip edilmiyor, verilen bir evrak geri gelmiyor olabilir</a:t>
            </a:r>
            <a:r>
              <a:rPr lang="tr-TR" sz="1800" dirty="0" smtClean="0">
                <a:solidFill>
                  <a:srgbClr val="002060"/>
                </a:solidFill>
              </a:rPr>
              <a:t>.</a:t>
            </a:r>
          </a:p>
          <a:p>
            <a:pPr lvl="2">
              <a:lnSpc>
                <a:spcPct val="100000"/>
              </a:lnSpc>
              <a:spcBef>
                <a:spcPts val="0"/>
              </a:spcBef>
            </a:pPr>
            <a:r>
              <a:rPr lang="tr-TR" sz="1800" dirty="0" smtClean="0">
                <a:solidFill>
                  <a:srgbClr val="002060"/>
                </a:solidFill>
              </a:rPr>
              <a:t>Arşivleme </a:t>
            </a:r>
            <a:r>
              <a:rPr lang="tr-TR" sz="1800" dirty="0">
                <a:solidFill>
                  <a:srgbClr val="002060"/>
                </a:solidFill>
              </a:rPr>
              <a:t>doğru yapılmıyor olabilir</a:t>
            </a:r>
            <a:r>
              <a:rPr lang="tr-TR" sz="1700" dirty="0">
                <a:solidFill>
                  <a:srgbClr val="002060"/>
                </a:solidFill>
              </a:rPr>
              <a:t>.</a:t>
            </a:r>
          </a:p>
        </p:txBody>
      </p:sp>
      <p:sp>
        <p:nvSpPr>
          <p:cNvPr id="4" name="Slayt Numarası Yer Tutucusu 3"/>
          <p:cNvSpPr>
            <a:spLocks noGrp="1"/>
          </p:cNvSpPr>
          <p:nvPr>
            <p:ph type="sldNum" sz="quarter" idx="13"/>
          </p:nvPr>
        </p:nvSpPr>
        <p:spPr/>
        <p:txBody>
          <a:bodyPr/>
          <a:lstStyle/>
          <a:p>
            <a:fld id="{8E6AA186-9BDC-43F2-8CB7-BFB6CE2B9968}" type="slidenum">
              <a:rPr lang="tr-TR" smtClean="0"/>
              <a:pPr/>
              <a:t>40</a:t>
            </a:fld>
            <a:endParaRPr lang="tr-TR" dirty="0"/>
          </a:p>
        </p:txBody>
      </p:sp>
    </p:spTree>
    <p:extLst>
      <p:ext uri="{BB962C8B-B14F-4D97-AF65-F5344CB8AC3E}">
        <p14:creationId xmlns:p14="http://schemas.microsoft.com/office/powerpoint/2010/main" val="37538338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40508" y="880333"/>
            <a:ext cx="7902034" cy="584775"/>
          </a:xfrm>
        </p:spPr>
        <p:txBody>
          <a:bodyPr/>
          <a:lstStyle/>
          <a:p>
            <a:r>
              <a:rPr lang="tr-TR" dirty="0" smtClean="0">
                <a:solidFill>
                  <a:srgbClr val="002060"/>
                </a:solidFill>
              </a:rPr>
              <a:t>SEKRETERİN </a:t>
            </a:r>
            <a:r>
              <a:rPr lang="tr-TR" dirty="0" smtClean="0">
                <a:solidFill>
                  <a:srgbClr val="002060"/>
                </a:solidFill>
              </a:rPr>
              <a:t>SORUMLULUK DÜZEYİ</a:t>
            </a:r>
            <a:endParaRPr lang="tr-TR" b="1" dirty="0">
              <a:solidFill>
                <a:srgbClr val="002060"/>
              </a:solidFill>
            </a:endParaRPr>
          </a:p>
        </p:txBody>
      </p:sp>
      <p:sp>
        <p:nvSpPr>
          <p:cNvPr id="3" name="İçerik Yer Tutucusu 2"/>
          <p:cNvSpPr>
            <a:spLocks noGrp="1"/>
          </p:cNvSpPr>
          <p:nvPr>
            <p:ph sz="quarter" idx="10"/>
          </p:nvPr>
        </p:nvSpPr>
        <p:spPr>
          <a:xfrm>
            <a:off x="258432" y="1577110"/>
            <a:ext cx="8728981" cy="4379896"/>
          </a:xfrm>
        </p:spPr>
        <p:txBody>
          <a:bodyPr>
            <a:noAutofit/>
          </a:bodyPr>
          <a:lstStyle/>
          <a:p>
            <a:pPr lvl="1">
              <a:lnSpc>
                <a:spcPct val="100000"/>
              </a:lnSpc>
              <a:spcBef>
                <a:spcPts val="0"/>
              </a:spcBef>
            </a:pPr>
            <a:r>
              <a:rPr lang="tr-TR" dirty="0" smtClean="0">
                <a:solidFill>
                  <a:srgbClr val="002060"/>
                </a:solidFill>
              </a:rPr>
              <a:t>Sekreter</a:t>
            </a:r>
            <a:r>
              <a:rPr lang="tr-TR" dirty="0">
                <a:solidFill>
                  <a:srgbClr val="002060"/>
                </a:solidFill>
              </a:rPr>
              <a:t>, yöneticisinin özel yönergeleri altında her gün gerçekleşen işleri yapmaktan sorumludur.</a:t>
            </a:r>
          </a:p>
          <a:p>
            <a:pPr lvl="1">
              <a:lnSpc>
                <a:spcPct val="100000"/>
              </a:lnSpc>
              <a:spcBef>
                <a:spcPts val="0"/>
              </a:spcBef>
            </a:pPr>
            <a:r>
              <a:rPr lang="tr-TR" dirty="0" smtClean="0">
                <a:solidFill>
                  <a:srgbClr val="002060"/>
                </a:solidFill>
              </a:rPr>
              <a:t>Yöneticinin </a:t>
            </a:r>
            <a:r>
              <a:rPr lang="tr-TR" dirty="0">
                <a:solidFill>
                  <a:srgbClr val="002060"/>
                </a:solidFill>
              </a:rPr>
              <a:t>genel yönergeleri, öncelikleri, görevleri, politikaları ve program amaçları kapsamında çalışırlar</a:t>
            </a:r>
            <a:r>
              <a:rPr lang="tr-TR" dirty="0" smtClean="0">
                <a:solidFill>
                  <a:srgbClr val="002060"/>
                </a:solidFill>
              </a:rPr>
              <a:t>. Birinci </a:t>
            </a:r>
            <a:r>
              <a:rPr lang="tr-TR" dirty="0">
                <a:solidFill>
                  <a:srgbClr val="002060"/>
                </a:solidFill>
              </a:rPr>
              <a:t>sorumluluk düzeyine göre daha fazla yargı geliştirme ve karar verme yeteneği ve büro </a:t>
            </a:r>
            <a:r>
              <a:rPr lang="tr-TR" dirty="0" smtClean="0">
                <a:solidFill>
                  <a:srgbClr val="002060"/>
                </a:solidFill>
              </a:rPr>
              <a:t>işlevleri bilgisi </a:t>
            </a:r>
            <a:r>
              <a:rPr lang="tr-TR" dirty="0">
                <a:solidFill>
                  <a:srgbClr val="002060"/>
                </a:solidFill>
              </a:rPr>
              <a:t>gerektiren ortamda görev yaparlar.</a:t>
            </a:r>
          </a:p>
          <a:p>
            <a:pPr lvl="1">
              <a:lnSpc>
                <a:spcPct val="100000"/>
              </a:lnSpc>
              <a:spcBef>
                <a:spcPts val="0"/>
              </a:spcBef>
            </a:pPr>
            <a:r>
              <a:rPr lang="tr-TR" dirty="0" smtClean="0">
                <a:solidFill>
                  <a:srgbClr val="002060"/>
                </a:solidFill>
              </a:rPr>
              <a:t>Rutin </a:t>
            </a:r>
            <a:r>
              <a:rPr lang="tr-TR" dirty="0">
                <a:solidFill>
                  <a:srgbClr val="002060"/>
                </a:solidFill>
              </a:rPr>
              <a:t>olmayan durumlarda inisiyatif kullanırlar. Amaçları yazılı olmayan politikaları kapsayan faaliyetleri, yönergeleri yorumlar ve uyum sağlarlar. </a:t>
            </a:r>
          </a:p>
          <a:p>
            <a:pPr lvl="1">
              <a:lnSpc>
                <a:spcPct val="100000"/>
              </a:lnSpc>
              <a:spcBef>
                <a:spcPts val="0"/>
              </a:spcBef>
            </a:pPr>
            <a:r>
              <a:rPr lang="tr-TR" dirty="0" smtClean="0">
                <a:solidFill>
                  <a:srgbClr val="002060"/>
                </a:solidFill>
              </a:rPr>
              <a:t>yöneticinin </a:t>
            </a:r>
            <a:r>
              <a:rPr lang="tr-TR" dirty="0">
                <a:solidFill>
                  <a:srgbClr val="002060"/>
                </a:solidFill>
              </a:rPr>
              <a:t>genellikle dikkatini veremeyeceği, büronun genel ve idari işlevlerini içeren sorun ve çatışmaların pek çoğunu bağımsız olarak çözümler. İşlerin bitiş zamanını belirlemede yardımcı olur.</a:t>
            </a:r>
          </a:p>
        </p:txBody>
      </p:sp>
      <p:sp>
        <p:nvSpPr>
          <p:cNvPr id="4" name="Slayt Numarası Yer Tutucusu 3"/>
          <p:cNvSpPr>
            <a:spLocks noGrp="1"/>
          </p:cNvSpPr>
          <p:nvPr>
            <p:ph type="sldNum" sz="quarter" idx="13"/>
          </p:nvPr>
        </p:nvSpPr>
        <p:spPr/>
        <p:txBody>
          <a:bodyPr/>
          <a:lstStyle/>
          <a:p>
            <a:fld id="{8E6AA186-9BDC-43F2-8CB7-BFB6CE2B9968}" type="slidenum">
              <a:rPr lang="tr-TR" smtClean="0"/>
              <a:pPr/>
              <a:t>41</a:t>
            </a:fld>
            <a:endParaRPr lang="tr-TR" dirty="0"/>
          </a:p>
        </p:txBody>
      </p:sp>
    </p:spTree>
    <p:extLst>
      <p:ext uri="{BB962C8B-B14F-4D97-AF65-F5344CB8AC3E}">
        <p14:creationId xmlns:p14="http://schemas.microsoft.com/office/powerpoint/2010/main" val="10490945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40508" y="387890"/>
            <a:ext cx="7902034" cy="1077218"/>
          </a:xfrm>
        </p:spPr>
        <p:txBody>
          <a:bodyPr/>
          <a:lstStyle/>
          <a:p>
            <a:r>
              <a:rPr lang="tr-TR" dirty="0" smtClean="0">
                <a:solidFill>
                  <a:srgbClr val="002060"/>
                </a:solidFill>
              </a:rPr>
              <a:t>BÜRO OTOMASYONU VE SEKRETERLİK</a:t>
            </a:r>
            <a:endParaRPr lang="tr-TR" b="1" dirty="0">
              <a:solidFill>
                <a:srgbClr val="002060"/>
              </a:solidFill>
            </a:endParaRPr>
          </a:p>
        </p:txBody>
      </p:sp>
      <p:sp>
        <p:nvSpPr>
          <p:cNvPr id="3" name="İçerik Yer Tutucusu 2"/>
          <p:cNvSpPr>
            <a:spLocks noGrp="1"/>
          </p:cNvSpPr>
          <p:nvPr>
            <p:ph sz="quarter" idx="10"/>
          </p:nvPr>
        </p:nvSpPr>
        <p:spPr>
          <a:xfrm>
            <a:off x="258432" y="1577110"/>
            <a:ext cx="8728981" cy="4379896"/>
          </a:xfrm>
        </p:spPr>
        <p:txBody>
          <a:bodyPr>
            <a:noAutofit/>
          </a:bodyPr>
          <a:lstStyle/>
          <a:p>
            <a:pPr lvl="1">
              <a:lnSpc>
                <a:spcPct val="100000"/>
              </a:lnSpc>
              <a:spcBef>
                <a:spcPts val="0"/>
              </a:spcBef>
            </a:pPr>
            <a:r>
              <a:rPr lang="tr-TR" sz="2800" dirty="0" smtClean="0">
                <a:solidFill>
                  <a:srgbClr val="002060"/>
                </a:solidFill>
              </a:rPr>
              <a:t>Büro </a:t>
            </a:r>
            <a:r>
              <a:rPr lang="tr-TR" sz="2800" dirty="0">
                <a:solidFill>
                  <a:srgbClr val="002060"/>
                </a:solidFill>
              </a:rPr>
              <a:t>yönetimindeki temel amaç iş, insan ve makine arasındaki uyumu sağlayıp en kısa zamanda, en kaliteli biçimde ve ekonomik şekilde verimliliğin artırmaktır. </a:t>
            </a:r>
            <a:endParaRPr lang="tr-TR" sz="2800" dirty="0" smtClean="0">
              <a:solidFill>
                <a:srgbClr val="002060"/>
              </a:solidFill>
            </a:endParaRPr>
          </a:p>
          <a:p>
            <a:pPr lvl="1">
              <a:lnSpc>
                <a:spcPct val="100000"/>
              </a:lnSpc>
              <a:spcBef>
                <a:spcPts val="0"/>
              </a:spcBef>
            </a:pPr>
            <a:r>
              <a:rPr lang="tr-TR" sz="2800" dirty="0" smtClean="0">
                <a:solidFill>
                  <a:srgbClr val="002060"/>
                </a:solidFill>
              </a:rPr>
              <a:t>Sekreter </a:t>
            </a:r>
            <a:r>
              <a:rPr lang="tr-TR" sz="2800" dirty="0">
                <a:solidFill>
                  <a:srgbClr val="002060"/>
                </a:solidFill>
              </a:rPr>
              <a:t>büroda yönetime yönelik geliştirilen teknikleri uygulayarak büro işlerini daha basitleştirmeli, böylelikle verimli olmayı amaçlamalıdır. </a:t>
            </a:r>
            <a:endParaRPr lang="tr-TR" sz="2800" dirty="0" smtClean="0">
              <a:solidFill>
                <a:srgbClr val="002060"/>
              </a:solidFill>
            </a:endParaRPr>
          </a:p>
          <a:p>
            <a:pPr lvl="1">
              <a:lnSpc>
                <a:spcPct val="100000"/>
              </a:lnSpc>
              <a:spcBef>
                <a:spcPts val="0"/>
              </a:spcBef>
            </a:pPr>
            <a:r>
              <a:rPr lang="tr-TR" sz="2800" dirty="0" smtClean="0">
                <a:solidFill>
                  <a:srgbClr val="002060"/>
                </a:solidFill>
              </a:rPr>
              <a:t>Sekreterin </a:t>
            </a:r>
            <a:r>
              <a:rPr lang="tr-TR" sz="2800" dirty="0">
                <a:solidFill>
                  <a:srgbClr val="002060"/>
                </a:solidFill>
              </a:rPr>
              <a:t>çalışmalarına kolaylık sağlayacak ve yardımcı olacak türde makinelerin büronun ihtiyacına ve görünümüne de uygun olmasıyla iş ortamının daha rahat çalışılır hâle getirilmesi sağlanır. </a:t>
            </a:r>
            <a:endParaRPr lang="tr-TR" sz="2800" dirty="0" smtClean="0">
              <a:solidFill>
                <a:srgbClr val="002060"/>
              </a:solidFill>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42</a:t>
            </a:fld>
            <a:endParaRPr lang="tr-TR" dirty="0"/>
          </a:p>
        </p:txBody>
      </p:sp>
    </p:spTree>
    <p:extLst>
      <p:ext uri="{BB962C8B-B14F-4D97-AF65-F5344CB8AC3E}">
        <p14:creationId xmlns:p14="http://schemas.microsoft.com/office/powerpoint/2010/main" val="14576830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40508" y="387890"/>
            <a:ext cx="7902034" cy="1077218"/>
          </a:xfrm>
        </p:spPr>
        <p:txBody>
          <a:bodyPr/>
          <a:lstStyle/>
          <a:p>
            <a:r>
              <a:rPr lang="tr-TR" dirty="0" smtClean="0">
                <a:solidFill>
                  <a:srgbClr val="002060"/>
                </a:solidFill>
              </a:rPr>
              <a:t>BÜRO OTOMASYONU VE SEKRETERLİK</a:t>
            </a:r>
            <a:endParaRPr lang="tr-TR" b="1" dirty="0">
              <a:solidFill>
                <a:srgbClr val="002060"/>
              </a:solidFill>
            </a:endParaRPr>
          </a:p>
        </p:txBody>
      </p:sp>
      <p:sp>
        <p:nvSpPr>
          <p:cNvPr id="3" name="İçerik Yer Tutucusu 2"/>
          <p:cNvSpPr>
            <a:spLocks noGrp="1"/>
          </p:cNvSpPr>
          <p:nvPr>
            <p:ph sz="quarter" idx="10"/>
          </p:nvPr>
        </p:nvSpPr>
        <p:spPr>
          <a:xfrm>
            <a:off x="258432" y="1577110"/>
            <a:ext cx="8728981" cy="4379896"/>
          </a:xfrm>
        </p:spPr>
        <p:txBody>
          <a:bodyPr>
            <a:noAutofit/>
          </a:bodyPr>
          <a:lstStyle/>
          <a:p>
            <a:pPr lvl="1">
              <a:lnSpc>
                <a:spcPct val="100000"/>
              </a:lnSpc>
              <a:spcBef>
                <a:spcPts val="0"/>
              </a:spcBef>
            </a:pPr>
            <a:r>
              <a:rPr lang="tr-TR" sz="2800" dirty="0" smtClean="0">
                <a:solidFill>
                  <a:srgbClr val="002060"/>
                </a:solidFill>
              </a:rPr>
              <a:t>Sekreterler</a:t>
            </a:r>
            <a:r>
              <a:rPr lang="tr-TR" sz="2800" dirty="0">
                <a:solidFill>
                  <a:srgbClr val="002060"/>
                </a:solidFill>
              </a:rPr>
              <a:t>, kullandığı veya kullanacağı makinelerin özellikleri, parçaları, çalışma düzeni hakkında yetkili servislerden yeterli bilgi alabilmeli, tamir ve bakımı konusunu kesinlikle ihmal etmemeye özen gösterebilmelidir. </a:t>
            </a:r>
            <a:endParaRPr lang="tr-TR" sz="2800" dirty="0" smtClean="0">
              <a:solidFill>
                <a:srgbClr val="002060"/>
              </a:solidFill>
            </a:endParaRPr>
          </a:p>
          <a:p>
            <a:pPr lvl="1">
              <a:lnSpc>
                <a:spcPct val="100000"/>
              </a:lnSpc>
              <a:spcBef>
                <a:spcPts val="0"/>
              </a:spcBef>
            </a:pPr>
            <a:r>
              <a:rPr lang="tr-TR" sz="2800" dirty="0" smtClean="0">
                <a:solidFill>
                  <a:srgbClr val="002060"/>
                </a:solidFill>
              </a:rPr>
              <a:t>Büro </a:t>
            </a:r>
            <a:r>
              <a:rPr lang="tr-TR" sz="2800" dirty="0">
                <a:solidFill>
                  <a:srgbClr val="002060"/>
                </a:solidFill>
              </a:rPr>
              <a:t>hizmetinin vazgeçilmez unsuru olan büro makinelerine sekreter en kıymetli eşyaları kadar önem vermelidir. </a:t>
            </a:r>
            <a:endParaRPr lang="tr-TR" sz="2800" dirty="0" smtClean="0">
              <a:solidFill>
                <a:srgbClr val="002060"/>
              </a:solidFill>
            </a:endParaRPr>
          </a:p>
          <a:p>
            <a:pPr lvl="1">
              <a:lnSpc>
                <a:spcPct val="100000"/>
              </a:lnSpc>
              <a:spcBef>
                <a:spcPts val="0"/>
              </a:spcBef>
            </a:pPr>
            <a:r>
              <a:rPr lang="tr-TR" sz="2800" dirty="0" smtClean="0">
                <a:solidFill>
                  <a:srgbClr val="002060"/>
                </a:solidFill>
              </a:rPr>
              <a:t>Makinelerin </a:t>
            </a:r>
            <a:r>
              <a:rPr lang="tr-TR" sz="2800" dirty="0">
                <a:solidFill>
                  <a:srgbClr val="002060"/>
                </a:solidFill>
              </a:rPr>
              <a:t>teknik özelliklerini, çalışma düzenini iyi bilmelidir. </a:t>
            </a:r>
            <a:endParaRPr lang="tr-TR" sz="1800" dirty="0">
              <a:solidFill>
                <a:srgbClr val="002060"/>
              </a:solidFill>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43</a:t>
            </a:fld>
            <a:endParaRPr lang="tr-TR" dirty="0"/>
          </a:p>
        </p:txBody>
      </p:sp>
    </p:spTree>
    <p:extLst>
      <p:ext uri="{BB962C8B-B14F-4D97-AF65-F5344CB8AC3E}">
        <p14:creationId xmlns:p14="http://schemas.microsoft.com/office/powerpoint/2010/main" val="6292965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40508" y="387890"/>
            <a:ext cx="7902034" cy="1077218"/>
          </a:xfrm>
        </p:spPr>
        <p:txBody>
          <a:bodyPr/>
          <a:lstStyle/>
          <a:p>
            <a:r>
              <a:rPr lang="tr-TR" dirty="0" smtClean="0">
                <a:solidFill>
                  <a:srgbClr val="002060"/>
                </a:solidFill>
              </a:rPr>
              <a:t>SEKRETERLİK ve KARAR VEREBİLME BECERİSİ</a:t>
            </a:r>
            <a:endParaRPr lang="tr-TR" b="1" dirty="0">
              <a:solidFill>
                <a:srgbClr val="002060"/>
              </a:solidFill>
            </a:endParaRPr>
          </a:p>
        </p:txBody>
      </p:sp>
      <p:sp>
        <p:nvSpPr>
          <p:cNvPr id="3" name="İçerik Yer Tutucusu 2"/>
          <p:cNvSpPr>
            <a:spLocks noGrp="1"/>
          </p:cNvSpPr>
          <p:nvPr>
            <p:ph sz="quarter" idx="10"/>
          </p:nvPr>
        </p:nvSpPr>
        <p:spPr>
          <a:xfrm>
            <a:off x="258432" y="1577110"/>
            <a:ext cx="8728981" cy="4379896"/>
          </a:xfrm>
        </p:spPr>
        <p:txBody>
          <a:bodyPr>
            <a:noAutofit/>
          </a:bodyPr>
          <a:lstStyle/>
          <a:p>
            <a:pPr lvl="1">
              <a:lnSpc>
                <a:spcPct val="100000"/>
              </a:lnSpc>
              <a:spcBef>
                <a:spcPts val="0"/>
              </a:spcBef>
            </a:pPr>
            <a:r>
              <a:rPr lang="tr-TR" sz="2000" dirty="0" smtClean="0">
                <a:solidFill>
                  <a:srgbClr val="002060"/>
                </a:solidFill>
              </a:rPr>
              <a:t>Sekreterlik neyi, neden, ne şekilde yapabileceğine karar verme yetkisini taşır. </a:t>
            </a:r>
          </a:p>
          <a:p>
            <a:pPr lvl="1">
              <a:lnSpc>
                <a:spcPct val="100000"/>
              </a:lnSpc>
              <a:spcBef>
                <a:spcPts val="0"/>
              </a:spcBef>
            </a:pPr>
            <a:r>
              <a:rPr lang="tr-TR" sz="2000" dirty="0" smtClean="0">
                <a:solidFill>
                  <a:srgbClr val="002060"/>
                </a:solidFill>
              </a:rPr>
              <a:t>Sekreter kendi adına kararlar alabildiği gibi, zaman zaman kurumu ya da yöneticisi adına da belli kararlar alabilme potansiyeline sahiptir. </a:t>
            </a:r>
            <a:endParaRPr lang="tr-TR" sz="2000" dirty="0">
              <a:solidFill>
                <a:srgbClr val="002060"/>
              </a:solidFill>
            </a:endParaRPr>
          </a:p>
          <a:p>
            <a:pPr lvl="1">
              <a:lnSpc>
                <a:spcPct val="100000"/>
              </a:lnSpc>
              <a:spcBef>
                <a:spcPts val="0"/>
              </a:spcBef>
            </a:pPr>
            <a:r>
              <a:rPr lang="tr-TR" sz="2000" dirty="0" smtClean="0">
                <a:solidFill>
                  <a:srgbClr val="002060"/>
                </a:solidFill>
              </a:rPr>
              <a:t>İnisiyatif </a:t>
            </a:r>
            <a:r>
              <a:rPr lang="tr-TR" sz="2000" dirty="0">
                <a:solidFill>
                  <a:srgbClr val="002060"/>
                </a:solidFill>
              </a:rPr>
              <a:t>Sahibi Olma İnisiyatif yeri ve zamanı gelince kendi kendine gereken kararları alabilme niteliğidir. </a:t>
            </a:r>
            <a:endParaRPr lang="tr-TR" sz="2000" dirty="0" smtClean="0">
              <a:solidFill>
                <a:srgbClr val="002060"/>
              </a:solidFill>
            </a:endParaRPr>
          </a:p>
          <a:p>
            <a:pPr lvl="1">
              <a:lnSpc>
                <a:spcPct val="100000"/>
              </a:lnSpc>
              <a:spcBef>
                <a:spcPts val="0"/>
              </a:spcBef>
            </a:pPr>
            <a:r>
              <a:rPr lang="tr-TR" sz="2000" dirty="0" smtClean="0">
                <a:solidFill>
                  <a:srgbClr val="002060"/>
                </a:solidFill>
              </a:rPr>
              <a:t>Sekreterin</a:t>
            </a:r>
            <a:r>
              <a:rPr lang="tr-TR" sz="2000" dirty="0">
                <a:solidFill>
                  <a:srgbClr val="002060"/>
                </a:solidFill>
              </a:rPr>
              <a:t>, yöneticisinin ve çalıştığı ofisin </a:t>
            </a:r>
            <a:r>
              <a:rPr lang="tr-TR" sz="2000" dirty="0" smtClean="0">
                <a:solidFill>
                  <a:srgbClr val="002060"/>
                </a:solidFill>
              </a:rPr>
              <a:t>işlerinin </a:t>
            </a:r>
            <a:r>
              <a:rPr lang="tr-TR" sz="2000" dirty="0">
                <a:solidFill>
                  <a:srgbClr val="002060"/>
                </a:solidFill>
              </a:rPr>
              <a:t>rahat akışından emin olmak üzere kontrolünü yapabilmesi, gereğinde ise müdahale edebilmesi demektir. </a:t>
            </a:r>
            <a:endParaRPr lang="tr-TR" sz="2000" dirty="0" smtClean="0">
              <a:solidFill>
                <a:srgbClr val="002060"/>
              </a:solidFill>
            </a:endParaRPr>
          </a:p>
          <a:p>
            <a:pPr lvl="1">
              <a:lnSpc>
                <a:spcPct val="100000"/>
              </a:lnSpc>
              <a:spcBef>
                <a:spcPts val="0"/>
              </a:spcBef>
            </a:pPr>
            <a:r>
              <a:rPr lang="tr-TR" sz="2000" dirty="0" smtClean="0">
                <a:solidFill>
                  <a:srgbClr val="002060"/>
                </a:solidFill>
              </a:rPr>
              <a:t>İnisiyatif </a:t>
            </a:r>
            <a:r>
              <a:rPr lang="tr-TR" sz="2000" dirty="0">
                <a:solidFill>
                  <a:srgbClr val="002060"/>
                </a:solidFill>
              </a:rPr>
              <a:t>önemli ölçüde “karar” kavramıyla ilgilidir. Karar da akıl etme, bilgi ve irade işidir. </a:t>
            </a:r>
            <a:endParaRPr lang="tr-TR" sz="2000" dirty="0" smtClean="0">
              <a:solidFill>
                <a:srgbClr val="002060"/>
              </a:solidFill>
            </a:endParaRPr>
          </a:p>
          <a:p>
            <a:pPr lvl="1">
              <a:lnSpc>
                <a:spcPct val="100000"/>
              </a:lnSpc>
              <a:spcBef>
                <a:spcPts val="0"/>
              </a:spcBef>
            </a:pPr>
            <a:r>
              <a:rPr lang="tr-TR" sz="2000" dirty="0" smtClean="0">
                <a:solidFill>
                  <a:srgbClr val="002060"/>
                </a:solidFill>
              </a:rPr>
              <a:t>Var olan birtakım </a:t>
            </a:r>
            <a:r>
              <a:rPr lang="tr-TR" sz="2000" dirty="0">
                <a:solidFill>
                  <a:srgbClr val="002060"/>
                </a:solidFill>
              </a:rPr>
              <a:t>seçenekler içinden birini seçme, geleceğe yönelik bir işi uygulamaya geçirme olarak yorumlanır. Karar vermek dikkatle düşünmeyi gerektirir. Karar vermeden önce tüm bilgileri toplamanız, duygularınıza değil gerçeklere dayandırmanız ve </a:t>
            </a:r>
            <a:r>
              <a:rPr lang="tr-TR" sz="2000" dirty="0" smtClean="0">
                <a:solidFill>
                  <a:srgbClr val="002060"/>
                </a:solidFill>
              </a:rPr>
              <a:t>kurum </a:t>
            </a:r>
            <a:r>
              <a:rPr lang="tr-TR" sz="2000" dirty="0">
                <a:solidFill>
                  <a:srgbClr val="002060"/>
                </a:solidFill>
              </a:rPr>
              <a:t>politikasından asla sapmamanız gerekir. </a:t>
            </a:r>
          </a:p>
        </p:txBody>
      </p:sp>
      <p:sp>
        <p:nvSpPr>
          <p:cNvPr id="4" name="Slayt Numarası Yer Tutucusu 3"/>
          <p:cNvSpPr>
            <a:spLocks noGrp="1"/>
          </p:cNvSpPr>
          <p:nvPr>
            <p:ph type="sldNum" sz="quarter" idx="13"/>
          </p:nvPr>
        </p:nvSpPr>
        <p:spPr/>
        <p:txBody>
          <a:bodyPr/>
          <a:lstStyle/>
          <a:p>
            <a:fld id="{8E6AA186-9BDC-43F2-8CB7-BFB6CE2B9968}" type="slidenum">
              <a:rPr lang="tr-TR" smtClean="0"/>
              <a:pPr/>
              <a:t>44</a:t>
            </a:fld>
            <a:endParaRPr lang="tr-TR" dirty="0"/>
          </a:p>
        </p:txBody>
      </p:sp>
    </p:spTree>
    <p:extLst>
      <p:ext uri="{BB962C8B-B14F-4D97-AF65-F5344CB8AC3E}">
        <p14:creationId xmlns:p14="http://schemas.microsoft.com/office/powerpoint/2010/main" val="30665410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40508" y="880333"/>
            <a:ext cx="7902034" cy="584775"/>
          </a:xfrm>
        </p:spPr>
        <p:txBody>
          <a:bodyPr/>
          <a:lstStyle/>
          <a:p>
            <a:r>
              <a:rPr lang="tr-TR" dirty="0" smtClean="0">
                <a:solidFill>
                  <a:srgbClr val="002060"/>
                </a:solidFill>
              </a:rPr>
              <a:t>SEKRETERLİK ve İNSAN FAKTÖRÜ</a:t>
            </a:r>
            <a:endParaRPr lang="tr-TR" b="1" dirty="0">
              <a:solidFill>
                <a:srgbClr val="002060"/>
              </a:solidFill>
            </a:endParaRPr>
          </a:p>
        </p:txBody>
      </p:sp>
      <p:sp>
        <p:nvSpPr>
          <p:cNvPr id="3" name="İçerik Yer Tutucusu 2"/>
          <p:cNvSpPr>
            <a:spLocks noGrp="1"/>
          </p:cNvSpPr>
          <p:nvPr>
            <p:ph sz="quarter" idx="10"/>
          </p:nvPr>
        </p:nvSpPr>
        <p:spPr>
          <a:xfrm>
            <a:off x="258432" y="1577110"/>
            <a:ext cx="8728981" cy="4379896"/>
          </a:xfrm>
        </p:spPr>
        <p:txBody>
          <a:bodyPr>
            <a:noAutofit/>
          </a:bodyPr>
          <a:lstStyle/>
          <a:p>
            <a:pPr lvl="1">
              <a:lnSpc>
                <a:spcPct val="100000"/>
              </a:lnSpc>
              <a:spcBef>
                <a:spcPts val="0"/>
              </a:spcBef>
            </a:pPr>
            <a:r>
              <a:rPr lang="tr-TR" sz="2800" dirty="0" smtClean="0">
                <a:solidFill>
                  <a:srgbClr val="002060"/>
                </a:solidFill>
              </a:rPr>
              <a:t>Sekreterlik insan faktörünü en üst düzeyde tutar</a:t>
            </a:r>
          </a:p>
          <a:p>
            <a:pPr lvl="1">
              <a:lnSpc>
                <a:spcPct val="100000"/>
              </a:lnSpc>
              <a:spcBef>
                <a:spcPts val="0"/>
              </a:spcBef>
            </a:pPr>
            <a:r>
              <a:rPr lang="tr-TR" sz="2800" dirty="0" smtClean="0">
                <a:solidFill>
                  <a:srgbClr val="002060"/>
                </a:solidFill>
              </a:rPr>
              <a:t>Sekreterlerin en önemli hastalıklarından biri tükenmişlik sendromudur</a:t>
            </a:r>
          </a:p>
          <a:p>
            <a:pPr lvl="1">
              <a:lnSpc>
                <a:spcPct val="100000"/>
              </a:lnSpc>
              <a:spcBef>
                <a:spcPts val="0"/>
              </a:spcBef>
            </a:pPr>
            <a:r>
              <a:rPr lang="tr-TR" sz="2800" dirty="0" smtClean="0">
                <a:solidFill>
                  <a:srgbClr val="002060"/>
                </a:solidFill>
              </a:rPr>
              <a:t>Kurumun, kurum içi ve kurum dışı tüm yükünü sekreterler taşır</a:t>
            </a:r>
          </a:p>
          <a:p>
            <a:pPr lvl="1">
              <a:lnSpc>
                <a:spcPct val="100000"/>
              </a:lnSpc>
              <a:spcBef>
                <a:spcPts val="0"/>
              </a:spcBef>
            </a:pPr>
            <a:r>
              <a:rPr lang="tr-TR" sz="2800" dirty="0" smtClean="0">
                <a:solidFill>
                  <a:srgbClr val="002060"/>
                </a:solidFill>
              </a:rPr>
              <a:t>Sürekli bir «idare etme» durumunda olmak insanı yorar. </a:t>
            </a:r>
          </a:p>
          <a:p>
            <a:pPr lvl="1">
              <a:lnSpc>
                <a:spcPct val="100000"/>
              </a:lnSpc>
              <a:spcBef>
                <a:spcPts val="0"/>
              </a:spcBef>
            </a:pPr>
            <a:r>
              <a:rPr lang="tr-TR" sz="2800" dirty="0" smtClean="0">
                <a:solidFill>
                  <a:srgbClr val="002060"/>
                </a:solidFill>
              </a:rPr>
              <a:t>Sekreterler sürekli birileri ile </a:t>
            </a:r>
            <a:r>
              <a:rPr lang="tr-TR" sz="2800" dirty="0" err="1" smtClean="0">
                <a:solidFill>
                  <a:srgbClr val="002060"/>
                </a:solidFill>
              </a:rPr>
              <a:t>ilişiki</a:t>
            </a:r>
            <a:r>
              <a:rPr lang="tr-TR" sz="2800" dirty="0" smtClean="0">
                <a:solidFill>
                  <a:srgbClr val="002060"/>
                </a:solidFill>
              </a:rPr>
              <a:t> içinde olmak ve bunu olumlu bir biçimde sürdürmek zorundadır.  </a:t>
            </a:r>
          </a:p>
        </p:txBody>
      </p:sp>
      <p:sp>
        <p:nvSpPr>
          <p:cNvPr id="4" name="Slayt Numarası Yer Tutucusu 3"/>
          <p:cNvSpPr>
            <a:spLocks noGrp="1"/>
          </p:cNvSpPr>
          <p:nvPr>
            <p:ph type="sldNum" sz="quarter" idx="13"/>
          </p:nvPr>
        </p:nvSpPr>
        <p:spPr/>
        <p:txBody>
          <a:bodyPr/>
          <a:lstStyle/>
          <a:p>
            <a:fld id="{8E6AA186-9BDC-43F2-8CB7-BFB6CE2B9968}" type="slidenum">
              <a:rPr lang="tr-TR" smtClean="0"/>
              <a:pPr/>
              <a:t>45</a:t>
            </a:fld>
            <a:endParaRPr lang="tr-TR" dirty="0"/>
          </a:p>
        </p:txBody>
      </p:sp>
    </p:spTree>
    <p:extLst>
      <p:ext uri="{BB962C8B-B14F-4D97-AF65-F5344CB8AC3E}">
        <p14:creationId xmlns:p14="http://schemas.microsoft.com/office/powerpoint/2010/main" val="29740440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40508" y="880333"/>
            <a:ext cx="7902034" cy="584775"/>
          </a:xfrm>
        </p:spPr>
        <p:txBody>
          <a:bodyPr/>
          <a:lstStyle/>
          <a:p>
            <a:r>
              <a:rPr lang="tr-TR" dirty="0" smtClean="0">
                <a:solidFill>
                  <a:srgbClr val="002060"/>
                </a:solidFill>
              </a:rPr>
              <a:t>SEKRETERLİK ve İNSAN FAKTÖRÜ</a:t>
            </a:r>
            <a:endParaRPr lang="tr-TR" b="1" dirty="0">
              <a:solidFill>
                <a:srgbClr val="002060"/>
              </a:solidFill>
            </a:endParaRPr>
          </a:p>
        </p:txBody>
      </p:sp>
      <p:sp>
        <p:nvSpPr>
          <p:cNvPr id="3" name="İçerik Yer Tutucusu 2"/>
          <p:cNvSpPr>
            <a:spLocks noGrp="1"/>
          </p:cNvSpPr>
          <p:nvPr>
            <p:ph sz="quarter" idx="10"/>
          </p:nvPr>
        </p:nvSpPr>
        <p:spPr>
          <a:xfrm>
            <a:off x="258432" y="1577110"/>
            <a:ext cx="8728981" cy="4379896"/>
          </a:xfrm>
        </p:spPr>
        <p:txBody>
          <a:bodyPr>
            <a:noAutofit/>
          </a:bodyPr>
          <a:lstStyle/>
          <a:p>
            <a:pPr marL="457200" lvl="1" indent="0">
              <a:lnSpc>
                <a:spcPct val="100000"/>
              </a:lnSpc>
              <a:spcBef>
                <a:spcPts val="0"/>
              </a:spcBef>
              <a:buNone/>
            </a:pPr>
            <a:r>
              <a:rPr lang="tr-TR" sz="2200" dirty="0" smtClean="0">
                <a:solidFill>
                  <a:srgbClr val="002060"/>
                </a:solidFill>
              </a:rPr>
              <a:t>Bu </a:t>
            </a:r>
            <a:r>
              <a:rPr lang="tr-TR" sz="2200" dirty="0">
                <a:solidFill>
                  <a:srgbClr val="002060"/>
                </a:solidFill>
              </a:rPr>
              <a:t>ilişkilerde; </a:t>
            </a:r>
            <a:endParaRPr lang="tr-TR" sz="2200" dirty="0" smtClean="0">
              <a:solidFill>
                <a:srgbClr val="002060"/>
              </a:solidFill>
            </a:endParaRPr>
          </a:p>
          <a:p>
            <a:pPr lvl="1">
              <a:lnSpc>
                <a:spcPct val="100000"/>
              </a:lnSpc>
              <a:spcBef>
                <a:spcPts val="0"/>
              </a:spcBef>
            </a:pPr>
            <a:r>
              <a:rPr lang="tr-TR" sz="2200" dirty="0" smtClean="0">
                <a:solidFill>
                  <a:srgbClr val="002060"/>
                </a:solidFill>
              </a:rPr>
              <a:t>Sağlam </a:t>
            </a:r>
            <a:r>
              <a:rPr lang="tr-TR" sz="2200" dirty="0">
                <a:solidFill>
                  <a:srgbClr val="002060"/>
                </a:solidFill>
              </a:rPr>
              <a:t>ve devamlı bağlar kurup onların destek ve güvenini sağlayabilmeli</a:t>
            </a:r>
            <a:r>
              <a:rPr lang="tr-TR" sz="2200" dirty="0" smtClean="0">
                <a:solidFill>
                  <a:srgbClr val="002060"/>
                </a:solidFill>
              </a:rPr>
              <a:t>,</a:t>
            </a:r>
          </a:p>
          <a:p>
            <a:pPr lvl="1">
              <a:lnSpc>
                <a:spcPct val="100000"/>
              </a:lnSpc>
              <a:spcBef>
                <a:spcPts val="0"/>
              </a:spcBef>
            </a:pPr>
            <a:r>
              <a:rPr lang="tr-TR" sz="2200" dirty="0" smtClean="0">
                <a:solidFill>
                  <a:srgbClr val="002060"/>
                </a:solidFill>
              </a:rPr>
              <a:t>Onlara </a:t>
            </a:r>
            <a:r>
              <a:rPr lang="tr-TR" sz="2200" dirty="0">
                <a:solidFill>
                  <a:srgbClr val="002060"/>
                </a:solidFill>
              </a:rPr>
              <a:t>kuruluşun çalışmaları hakkında aydınlatıcı bilgiler verebilmeli, </a:t>
            </a:r>
            <a:endParaRPr lang="tr-TR" sz="2200" dirty="0" smtClean="0">
              <a:solidFill>
                <a:srgbClr val="002060"/>
              </a:solidFill>
            </a:endParaRPr>
          </a:p>
          <a:p>
            <a:pPr lvl="1">
              <a:lnSpc>
                <a:spcPct val="100000"/>
              </a:lnSpc>
              <a:spcBef>
                <a:spcPts val="0"/>
              </a:spcBef>
            </a:pPr>
            <a:r>
              <a:rPr lang="tr-TR" sz="2200" dirty="0" smtClean="0">
                <a:solidFill>
                  <a:srgbClr val="002060"/>
                </a:solidFill>
              </a:rPr>
              <a:t>Çeşitli </a:t>
            </a:r>
            <a:r>
              <a:rPr lang="tr-TR" sz="2200" dirty="0">
                <a:solidFill>
                  <a:srgbClr val="002060"/>
                </a:solidFill>
              </a:rPr>
              <a:t>yollarla onların eğilimlerini anlayabilmeli, </a:t>
            </a:r>
            <a:endParaRPr lang="tr-TR" sz="2200" dirty="0" smtClean="0">
              <a:solidFill>
                <a:srgbClr val="002060"/>
              </a:solidFill>
            </a:endParaRPr>
          </a:p>
          <a:p>
            <a:pPr lvl="1">
              <a:lnSpc>
                <a:spcPct val="100000"/>
              </a:lnSpc>
              <a:spcBef>
                <a:spcPts val="0"/>
              </a:spcBef>
            </a:pPr>
            <a:r>
              <a:rPr lang="tr-TR" sz="2200" dirty="0" smtClean="0">
                <a:solidFill>
                  <a:srgbClr val="002060"/>
                </a:solidFill>
              </a:rPr>
              <a:t>Gördüğü </a:t>
            </a:r>
            <a:r>
              <a:rPr lang="tr-TR" sz="2200" dirty="0">
                <a:solidFill>
                  <a:srgbClr val="002060"/>
                </a:solidFill>
              </a:rPr>
              <a:t>aksaklıkları gidermek üzere ilgililere önerilerde bulunabilmeli, </a:t>
            </a:r>
            <a:endParaRPr lang="tr-TR" sz="2200" dirty="0" smtClean="0">
              <a:solidFill>
                <a:srgbClr val="002060"/>
              </a:solidFill>
            </a:endParaRPr>
          </a:p>
          <a:p>
            <a:pPr lvl="1">
              <a:lnSpc>
                <a:spcPct val="100000"/>
              </a:lnSpc>
              <a:spcBef>
                <a:spcPts val="0"/>
              </a:spcBef>
            </a:pPr>
            <a:r>
              <a:rPr lang="tr-TR" sz="2200" dirty="0" smtClean="0">
                <a:solidFill>
                  <a:srgbClr val="002060"/>
                </a:solidFill>
              </a:rPr>
              <a:t>Çalışmalara </a:t>
            </a:r>
            <a:r>
              <a:rPr lang="tr-TR" sz="2200" dirty="0">
                <a:solidFill>
                  <a:srgbClr val="002060"/>
                </a:solidFill>
              </a:rPr>
              <a:t>yeni bir yön vermeyi sağlayabilmelidir. </a:t>
            </a:r>
            <a:endParaRPr lang="tr-TR" sz="2200" dirty="0" smtClean="0">
              <a:solidFill>
                <a:srgbClr val="002060"/>
              </a:solidFill>
            </a:endParaRPr>
          </a:p>
          <a:p>
            <a:pPr lvl="1">
              <a:lnSpc>
                <a:spcPct val="100000"/>
              </a:lnSpc>
              <a:spcBef>
                <a:spcPts val="0"/>
              </a:spcBef>
            </a:pPr>
            <a:r>
              <a:rPr lang="tr-TR" sz="2200" dirty="0" smtClean="0">
                <a:solidFill>
                  <a:srgbClr val="002060"/>
                </a:solidFill>
              </a:rPr>
              <a:t>Sekreterlik </a:t>
            </a:r>
            <a:r>
              <a:rPr lang="tr-TR" sz="2200" dirty="0">
                <a:solidFill>
                  <a:srgbClr val="002060"/>
                </a:solidFill>
              </a:rPr>
              <a:t>mesleği “Bürolardaki işlerin düzgün bir şekilde yapılmasını sağlayan, amirinin rahat çalışması için telefon konuşmaları, randevu tespitleri, ziyaretçi kabulü, yazışmalar, dosyalama gibi bir kuruluşta iletişim, belgeleme ve düzenleme görevlerini yerine getiren, sempatik, anlayışlı ve çalışkan kişilerin mesleğidir.”</a:t>
            </a:r>
          </a:p>
        </p:txBody>
      </p:sp>
      <p:sp>
        <p:nvSpPr>
          <p:cNvPr id="4" name="Slayt Numarası Yer Tutucusu 3"/>
          <p:cNvSpPr>
            <a:spLocks noGrp="1"/>
          </p:cNvSpPr>
          <p:nvPr>
            <p:ph type="sldNum" sz="quarter" idx="13"/>
          </p:nvPr>
        </p:nvSpPr>
        <p:spPr/>
        <p:txBody>
          <a:bodyPr/>
          <a:lstStyle/>
          <a:p>
            <a:fld id="{8E6AA186-9BDC-43F2-8CB7-BFB6CE2B9968}" type="slidenum">
              <a:rPr lang="tr-TR" smtClean="0"/>
              <a:pPr/>
              <a:t>46</a:t>
            </a:fld>
            <a:endParaRPr lang="tr-TR" dirty="0"/>
          </a:p>
        </p:txBody>
      </p:sp>
    </p:spTree>
    <p:extLst>
      <p:ext uri="{BB962C8B-B14F-4D97-AF65-F5344CB8AC3E}">
        <p14:creationId xmlns:p14="http://schemas.microsoft.com/office/powerpoint/2010/main" val="10643258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40508" y="880333"/>
            <a:ext cx="7902034" cy="584775"/>
          </a:xfrm>
        </p:spPr>
        <p:txBody>
          <a:bodyPr/>
          <a:lstStyle/>
          <a:p>
            <a:r>
              <a:rPr lang="tr-TR" dirty="0" smtClean="0">
                <a:solidFill>
                  <a:srgbClr val="002060"/>
                </a:solidFill>
              </a:rPr>
              <a:t>YÖNETİCİ ASİSTANLARI</a:t>
            </a:r>
            <a:endParaRPr lang="tr-TR" b="1" dirty="0">
              <a:solidFill>
                <a:srgbClr val="002060"/>
              </a:solidFill>
            </a:endParaRPr>
          </a:p>
        </p:txBody>
      </p:sp>
      <p:sp>
        <p:nvSpPr>
          <p:cNvPr id="3" name="İçerik Yer Tutucusu 2"/>
          <p:cNvSpPr>
            <a:spLocks noGrp="1"/>
          </p:cNvSpPr>
          <p:nvPr>
            <p:ph sz="quarter" idx="10"/>
          </p:nvPr>
        </p:nvSpPr>
        <p:spPr>
          <a:xfrm>
            <a:off x="258432" y="1577110"/>
            <a:ext cx="8728981" cy="4379896"/>
          </a:xfrm>
        </p:spPr>
        <p:txBody>
          <a:bodyPr>
            <a:noAutofit/>
          </a:bodyPr>
          <a:lstStyle/>
          <a:p>
            <a:r>
              <a:rPr lang="tr-TR" sz="2400" dirty="0" smtClean="0">
                <a:solidFill>
                  <a:srgbClr val="002060"/>
                </a:solidFill>
              </a:rPr>
              <a:t>Yönetici </a:t>
            </a:r>
            <a:r>
              <a:rPr lang="tr-TR" sz="2400" dirty="0">
                <a:solidFill>
                  <a:srgbClr val="002060"/>
                </a:solidFill>
              </a:rPr>
              <a:t>asistanları, üst düzey kararların verildiği ve izlenecek politikanın saptandığı yerde görev yaparlar. </a:t>
            </a:r>
            <a:endParaRPr lang="tr-TR" sz="2400" dirty="0" smtClean="0">
              <a:solidFill>
                <a:srgbClr val="002060"/>
              </a:solidFill>
            </a:endParaRPr>
          </a:p>
          <a:p>
            <a:r>
              <a:rPr lang="tr-TR" sz="2400" dirty="0">
                <a:solidFill>
                  <a:srgbClr val="002060"/>
                </a:solidFill>
              </a:rPr>
              <a:t>Yönetici asistanı büro yeterliliklerinin üstünlüğüne sahip, doğrudan bir emir almadan sorumluluk alabilme yeteneği gösteren, alınan karar ve sorumlulukları uyguladığı gibi kendisine verilen yetki sınırları içinde kararlar verebilen bir yönetici yardımcısıdır.</a:t>
            </a:r>
          </a:p>
          <a:p>
            <a:endParaRPr lang="tr-TR" sz="2400" dirty="0">
              <a:solidFill>
                <a:srgbClr val="002060"/>
              </a:solidFill>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47</a:t>
            </a:fld>
            <a:endParaRPr lang="tr-TR" dirty="0"/>
          </a:p>
        </p:txBody>
      </p:sp>
    </p:spTree>
    <p:extLst>
      <p:ext uri="{BB962C8B-B14F-4D97-AF65-F5344CB8AC3E}">
        <p14:creationId xmlns:p14="http://schemas.microsoft.com/office/powerpoint/2010/main" val="2065214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40508" y="880333"/>
            <a:ext cx="7902034" cy="584775"/>
          </a:xfrm>
        </p:spPr>
        <p:txBody>
          <a:bodyPr/>
          <a:lstStyle/>
          <a:p>
            <a:r>
              <a:rPr lang="tr-TR" dirty="0" smtClean="0">
                <a:solidFill>
                  <a:srgbClr val="002060"/>
                </a:solidFill>
              </a:rPr>
              <a:t>YÖNETİCİ ASİSTANLARI</a:t>
            </a:r>
            <a:endParaRPr lang="tr-TR" b="1" dirty="0">
              <a:solidFill>
                <a:srgbClr val="002060"/>
              </a:solidFill>
            </a:endParaRPr>
          </a:p>
        </p:txBody>
      </p:sp>
      <p:sp>
        <p:nvSpPr>
          <p:cNvPr id="3" name="İçerik Yer Tutucusu 2"/>
          <p:cNvSpPr>
            <a:spLocks noGrp="1"/>
          </p:cNvSpPr>
          <p:nvPr>
            <p:ph sz="quarter" idx="10"/>
          </p:nvPr>
        </p:nvSpPr>
        <p:spPr>
          <a:xfrm>
            <a:off x="258432" y="1577110"/>
            <a:ext cx="8728981" cy="4379896"/>
          </a:xfrm>
        </p:spPr>
        <p:txBody>
          <a:bodyPr>
            <a:noAutofit/>
          </a:bodyPr>
          <a:lstStyle/>
          <a:p>
            <a:pPr>
              <a:lnSpc>
                <a:spcPct val="100000"/>
              </a:lnSpc>
            </a:pPr>
            <a:r>
              <a:rPr lang="tr-TR" sz="2400" dirty="0" smtClean="0">
                <a:solidFill>
                  <a:srgbClr val="002060"/>
                </a:solidFill>
              </a:rPr>
              <a:t>Aynı </a:t>
            </a:r>
            <a:r>
              <a:rPr lang="tr-TR" sz="2400" dirty="0">
                <a:solidFill>
                  <a:srgbClr val="002060"/>
                </a:solidFill>
              </a:rPr>
              <a:t>zamanda yönetici sekreterler, yöneticilerin diğer üst düzey yöneticilerle, halkla ve örgütün diğer çalışanlarıyla bağlantısını kurma durumundadırlar.</a:t>
            </a:r>
          </a:p>
          <a:p>
            <a:pPr>
              <a:lnSpc>
                <a:spcPct val="100000"/>
              </a:lnSpc>
            </a:pPr>
            <a:r>
              <a:rPr lang="tr-TR" sz="2400" dirty="0">
                <a:solidFill>
                  <a:srgbClr val="002060"/>
                </a:solidFill>
              </a:rPr>
              <a:t>Yönetici asistanının iyi bir yönetici koçu olabilmesi için yapması gerekenleri; yöneticiye briefing verme, sorun çıkaran değil sorun çözen biri olma, yöneticinin değişen iş önceliklerinin nabzını tutma, yöneticinin ajandasını düzenleme, durum raporu vermeye hazır olma, etkin iletişim kurabilme, aktif dinleme, güçlü sorular sorma ve önerilerde bulunma, şikayet ve söylentileri iletme ve yöneticinin hedefleri için destek verme şeklinde sıralayabiliriz.</a:t>
            </a:r>
          </a:p>
        </p:txBody>
      </p:sp>
      <p:sp>
        <p:nvSpPr>
          <p:cNvPr id="4" name="Slayt Numarası Yer Tutucusu 3"/>
          <p:cNvSpPr>
            <a:spLocks noGrp="1"/>
          </p:cNvSpPr>
          <p:nvPr>
            <p:ph type="sldNum" sz="quarter" idx="13"/>
          </p:nvPr>
        </p:nvSpPr>
        <p:spPr/>
        <p:txBody>
          <a:bodyPr/>
          <a:lstStyle/>
          <a:p>
            <a:fld id="{8E6AA186-9BDC-43F2-8CB7-BFB6CE2B9968}" type="slidenum">
              <a:rPr lang="tr-TR" smtClean="0"/>
              <a:pPr/>
              <a:t>48</a:t>
            </a:fld>
            <a:endParaRPr lang="tr-TR" dirty="0"/>
          </a:p>
        </p:txBody>
      </p:sp>
    </p:spTree>
    <p:extLst>
      <p:ext uri="{BB962C8B-B14F-4D97-AF65-F5344CB8AC3E}">
        <p14:creationId xmlns:p14="http://schemas.microsoft.com/office/powerpoint/2010/main" val="249048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stretch>
            <a:fillRect/>
          </a:stretch>
        </p:blipFill>
        <p:spPr>
          <a:xfrm>
            <a:off x="702453" y="1501790"/>
            <a:ext cx="10651852" cy="4714753"/>
          </a:xfrm>
          <a:prstGeom prst="rect">
            <a:avLst/>
          </a:prstGeom>
        </p:spPr>
      </p:pic>
      <p:sp>
        <p:nvSpPr>
          <p:cNvPr id="3" name="Slayt Numarası Yer Tutucusu 2"/>
          <p:cNvSpPr>
            <a:spLocks noGrp="1"/>
          </p:cNvSpPr>
          <p:nvPr>
            <p:ph type="sldNum" sz="quarter" idx="13"/>
          </p:nvPr>
        </p:nvSpPr>
        <p:spPr/>
        <p:txBody>
          <a:bodyPr/>
          <a:lstStyle/>
          <a:p>
            <a:fld id="{8E6AA186-9BDC-43F2-8CB7-BFB6CE2B9968}" type="slidenum">
              <a:rPr lang="tr-TR" smtClean="0"/>
              <a:pPr/>
              <a:t>4</a:t>
            </a:fld>
            <a:endParaRPr lang="tr-TR"/>
          </a:p>
        </p:txBody>
      </p:sp>
      <p:sp>
        <p:nvSpPr>
          <p:cNvPr id="4" name="Metin Yer Tutucusu 3"/>
          <p:cNvSpPr>
            <a:spLocks noGrp="1"/>
          </p:cNvSpPr>
          <p:nvPr>
            <p:ph type="body" sz="quarter" idx="15"/>
          </p:nvPr>
        </p:nvSpPr>
        <p:spPr/>
        <p:txBody>
          <a:bodyPr/>
          <a:lstStyle/>
          <a:p>
            <a:r>
              <a:rPr lang="tr-TR" dirty="0" smtClean="0"/>
              <a:t>Meslek Olarak Sekreterlik</a:t>
            </a:r>
            <a:endParaRPr lang="tr-TR" dirty="0"/>
          </a:p>
        </p:txBody>
      </p:sp>
    </p:spTree>
    <p:extLst>
      <p:ext uri="{BB962C8B-B14F-4D97-AF65-F5344CB8AC3E}">
        <p14:creationId xmlns:p14="http://schemas.microsoft.com/office/powerpoint/2010/main" val="17992869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5"/>
          </p:nvPr>
        </p:nvSpPr>
        <p:spPr>
          <a:xfrm>
            <a:off x="65087" y="3023912"/>
            <a:ext cx="8821738" cy="480586"/>
          </a:xfrm>
          <a:solidFill>
            <a:schemeClr val="bg1"/>
          </a:solidFill>
        </p:spPr>
        <p:txBody>
          <a:bodyPr/>
          <a:lstStyle/>
          <a:p>
            <a:pPr algn="ctr"/>
            <a:r>
              <a:rPr lang="tr-TR" sz="2400" b="1" dirty="0" smtClean="0">
                <a:solidFill>
                  <a:schemeClr val="tx1">
                    <a:lumMod val="65000"/>
                    <a:lumOff val="35000"/>
                  </a:schemeClr>
                </a:solidFill>
              </a:rPr>
              <a:t>niluferpembecioglu@gmail.com</a:t>
            </a:r>
            <a:endParaRPr lang="tr-TR" sz="2400" b="1" dirty="0">
              <a:solidFill>
                <a:schemeClr val="tx1">
                  <a:lumMod val="65000"/>
                  <a:lumOff val="35000"/>
                </a:schemeClr>
              </a:solidFill>
            </a:endParaRPr>
          </a:p>
        </p:txBody>
      </p:sp>
      <p:sp>
        <p:nvSpPr>
          <p:cNvPr id="5" name="Slide Number Placeholder 4"/>
          <p:cNvSpPr>
            <a:spLocks noGrp="1"/>
          </p:cNvSpPr>
          <p:nvPr>
            <p:ph type="sldNum" sz="quarter" idx="13"/>
          </p:nvPr>
        </p:nvSpPr>
        <p:spPr/>
        <p:txBody>
          <a:bodyPr/>
          <a:lstStyle/>
          <a:p>
            <a:fld id="{8E6AA186-9BDC-43F2-8CB7-BFB6CE2B9968}" type="slidenum">
              <a:rPr lang="tr-TR" smtClean="0"/>
              <a:pPr/>
              <a:t>49</a:t>
            </a:fld>
            <a:endParaRPr lang="tr-TR"/>
          </a:p>
        </p:txBody>
      </p:sp>
      <p:sp>
        <p:nvSpPr>
          <p:cNvPr id="9" name="Text Placeholder 8"/>
          <p:cNvSpPr>
            <a:spLocks noGrp="1"/>
          </p:cNvSpPr>
          <p:nvPr>
            <p:ph type="body" sz="quarter" idx="16"/>
          </p:nvPr>
        </p:nvSpPr>
        <p:spPr>
          <a:xfrm>
            <a:off x="65087" y="1646138"/>
            <a:ext cx="9078913" cy="584775"/>
          </a:xfrm>
        </p:spPr>
        <p:txBody>
          <a:bodyPr/>
          <a:lstStyle/>
          <a:p>
            <a:pPr algn="ctr"/>
            <a:r>
              <a:rPr lang="tr-TR" dirty="0" smtClean="0"/>
              <a:t>TEŞEKKÜRLER</a:t>
            </a:r>
            <a:endParaRPr lang="tr-TR" dirty="0"/>
          </a:p>
        </p:txBody>
      </p:sp>
      <p:sp>
        <p:nvSpPr>
          <p:cNvPr id="4" name="Metin kutusu 3"/>
          <p:cNvSpPr txBox="1"/>
          <p:nvPr/>
        </p:nvSpPr>
        <p:spPr>
          <a:xfrm>
            <a:off x="4977727" y="5626368"/>
            <a:ext cx="4790003" cy="260392"/>
          </a:xfrm>
          <a:prstGeom prst="rect">
            <a:avLst/>
          </a:prstGeom>
        </p:spPr>
        <p:txBody>
          <a:bodyPr vert="horz" wrap="square" lIns="91440" tIns="45720" rIns="91440" bIns="45720" rtlCol="0" anchor="t" anchorCtr="0">
            <a:normAutofit fontScale="70000" lnSpcReduction="20000"/>
          </a:bodyPr>
          <a:lstStyle/>
          <a:p>
            <a:endParaRPr lang="tr-TR" dirty="0">
              <a:latin typeface="+mj-lt"/>
            </a:endParaRPr>
          </a:p>
        </p:txBody>
      </p:sp>
    </p:spTree>
    <p:extLst>
      <p:ext uri="{BB962C8B-B14F-4D97-AF65-F5344CB8AC3E}">
        <p14:creationId xmlns:p14="http://schemas.microsoft.com/office/powerpoint/2010/main" val="122606334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8432800" y="6356350"/>
            <a:ext cx="711200" cy="365125"/>
          </a:xfrm>
          <a:prstGeom prst="rect">
            <a:avLst/>
          </a:prstGeom>
        </p:spPr>
        <p:txBody>
          <a:bodyPr/>
          <a:lstStyle/>
          <a:p>
            <a:fld id="{8E6AA186-9BDC-43F2-8CB7-BFB6CE2B9968}" type="slidenum">
              <a:rPr lang="tr-TR" smtClean="0"/>
              <a:pPr/>
              <a:t>50</a:t>
            </a:fld>
            <a:endParaRPr lang="tr-TR"/>
          </a:p>
        </p:txBody>
      </p:sp>
    </p:spTree>
    <p:extLst>
      <p:ext uri="{BB962C8B-B14F-4D97-AF65-F5344CB8AC3E}">
        <p14:creationId xmlns:p14="http://schemas.microsoft.com/office/powerpoint/2010/main" val="3041914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3"/>
          </p:nvPr>
        </p:nvSpPr>
        <p:spPr/>
        <p:txBody>
          <a:bodyPr/>
          <a:lstStyle/>
          <a:p>
            <a:fld id="{8E6AA186-9BDC-43F2-8CB7-BFB6CE2B9968}" type="slidenum">
              <a:rPr lang="tr-TR" smtClean="0"/>
              <a:pPr/>
              <a:t>5</a:t>
            </a:fld>
            <a:endParaRPr lang="tr-TR"/>
          </a:p>
        </p:txBody>
      </p:sp>
      <p:sp>
        <p:nvSpPr>
          <p:cNvPr id="4" name="Metin Yer Tutucusu 3"/>
          <p:cNvSpPr>
            <a:spLocks noGrp="1"/>
          </p:cNvSpPr>
          <p:nvPr>
            <p:ph type="body" sz="quarter" idx="15"/>
          </p:nvPr>
        </p:nvSpPr>
        <p:spPr/>
        <p:txBody>
          <a:bodyPr/>
          <a:lstStyle/>
          <a:p>
            <a:r>
              <a:rPr lang="tr-TR" dirty="0" smtClean="0"/>
              <a:t>Meslek Olarak Sekreterlik</a:t>
            </a:r>
            <a:endParaRPr lang="tr-TR" dirty="0"/>
          </a:p>
        </p:txBody>
      </p:sp>
      <p:pic>
        <p:nvPicPr>
          <p:cNvPr id="2" name="Resim 1"/>
          <p:cNvPicPr>
            <a:picLocks noChangeAspect="1"/>
          </p:cNvPicPr>
          <p:nvPr/>
        </p:nvPicPr>
        <p:blipFill>
          <a:blip r:embed="rId2"/>
          <a:stretch>
            <a:fillRect/>
          </a:stretch>
        </p:blipFill>
        <p:spPr>
          <a:xfrm>
            <a:off x="654008" y="1296859"/>
            <a:ext cx="8629271" cy="5025217"/>
          </a:xfrm>
          <a:prstGeom prst="rect">
            <a:avLst/>
          </a:prstGeom>
        </p:spPr>
      </p:pic>
    </p:spTree>
    <p:extLst>
      <p:ext uri="{BB962C8B-B14F-4D97-AF65-F5344CB8AC3E}">
        <p14:creationId xmlns:p14="http://schemas.microsoft.com/office/powerpoint/2010/main" val="884431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3"/>
          </p:nvPr>
        </p:nvSpPr>
        <p:spPr/>
        <p:txBody>
          <a:bodyPr/>
          <a:lstStyle/>
          <a:p>
            <a:fld id="{8E6AA186-9BDC-43F2-8CB7-BFB6CE2B9968}" type="slidenum">
              <a:rPr lang="tr-TR" smtClean="0"/>
              <a:pPr/>
              <a:t>6</a:t>
            </a:fld>
            <a:endParaRPr lang="tr-TR"/>
          </a:p>
        </p:txBody>
      </p:sp>
      <p:sp>
        <p:nvSpPr>
          <p:cNvPr id="4" name="Metin Yer Tutucusu 3"/>
          <p:cNvSpPr>
            <a:spLocks noGrp="1"/>
          </p:cNvSpPr>
          <p:nvPr>
            <p:ph type="body" sz="quarter" idx="15"/>
          </p:nvPr>
        </p:nvSpPr>
        <p:spPr/>
        <p:txBody>
          <a:bodyPr/>
          <a:lstStyle/>
          <a:p>
            <a:r>
              <a:rPr lang="tr-TR" dirty="0" smtClean="0"/>
              <a:t>Meslek Olarak Sekreterlik</a:t>
            </a:r>
            <a:endParaRPr lang="tr-TR" dirty="0"/>
          </a:p>
        </p:txBody>
      </p:sp>
      <p:pic>
        <p:nvPicPr>
          <p:cNvPr id="5" name="Resim 4"/>
          <p:cNvPicPr>
            <a:picLocks noChangeAspect="1"/>
          </p:cNvPicPr>
          <p:nvPr/>
        </p:nvPicPr>
        <p:blipFill>
          <a:blip r:embed="rId2"/>
          <a:stretch>
            <a:fillRect/>
          </a:stretch>
        </p:blipFill>
        <p:spPr>
          <a:xfrm>
            <a:off x="327003" y="1167005"/>
            <a:ext cx="8320435" cy="5411097"/>
          </a:xfrm>
          <a:prstGeom prst="rect">
            <a:avLst/>
          </a:prstGeom>
        </p:spPr>
      </p:pic>
    </p:spTree>
    <p:extLst>
      <p:ext uri="{BB962C8B-B14F-4D97-AF65-F5344CB8AC3E}">
        <p14:creationId xmlns:p14="http://schemas.microsoft.com/office/powerpoint/2010/main" val="2920064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3"/>
          </p:nvPr>
        </p:nvSpPr>
        <p:spPr/>
        <p:txBody>
          <a:bodyPr/>
          <a:lstStyle/>
          <a:p>
            <a:fld id="{8E6AA186-9BDC-43F2-8CB7-BFB6CE2B9968}" type="slidenum">
              <a:rPr lang="tr-TR" smtClean="0"/>
              <a:pPr/>
              <a:t>7</a:t>
            </a:fld>
            <a:endParaRPr lang="tr-TR"/>
          </a:p>
        </p:txBody>
      </p:sp>
      <p:sp>
        <p:nvSpPr>
          <p:cNvPr id="4" name="Metin Yer Tutucusu 3"/>
          <p:cNvSpPr>
            <a:spLocks noGrp="1"/>
          </p:cNvSpPr>
          <p:nvPr>
            <p:ph type="body" sz="quarter" idx="15"/>
          </p:nvPr>
        </p:nvSpPr>
        <p:spPr/>
        <p:txBody>
          <a:bodyPr/>
          <a:lstStyle/>
          <a:p>
            <a:r>
              <a:rPr lang="tr-TR" dirty="0" smtClean="0"/>
              <a:t>Meslek Olarak Sekreterlik</a:t>
            </a:r>
            <a:endParaRPr lang="tr-TR" dirty="0"/>
          </a:p>
        </p:txBody>
      </p:sp>
      <p:pic>
        <p:nvPicPr>
          <p:cNvPr id="2" name="Resim 1"/>
          <p:cNvPicPr>
            <a:picLocks noChangeAspect="1"/>
          </p:cNvPicPr>
          <p:nvPr/>
        </p:nvPicPr>
        <p:blipFill>
          <a:blip r:embed="rId2"/>
          <a:stretch>
            <a:fillRect/>
          </a:stretch>
        </p:blipFill>
        <p:spPr>
          <a:xfrm>
            <a:off x="215101" y="1277738"/>
            <a:ext cx="8523172" cy="4783947"/>
          </a:xfrm>
          <a:prstGeom prst="rect">
            <a:avLst/>
          </a:prstGeom>
        </p:spPr>
      </p:pic>
      <p:sp>
        <p:nvSpPr>
          <p:cNvPr id="6" name="Metin kutusu 5"/>
          <p:cNvSpPr txBox="1"/>
          <p:nvPr/>
        </p:nvSpPr>
        <p:spPr>
          <a:xfrm>
            <a:off x="526840" y="5970850"/>
            <a:ext cx="6449245" cy="205892"/>
          </a:xfrm>
          <a:prstGeom prst="rect">
            <a:avLst/>
          </a:prstGeom>
        </p:spPr>
        <p:txBody>
          <a:bodyPr vert="horz" wrap="square" lIns="91440" tIns="45720" rIns="91440" bIns="45720" rtlCol="0" anchor="t" anchorCtr="0">
            <a:noAutofit/>
          </a:bodyPr>
          <a:lstStyle/>
          <a:p>
            <a:r>
              <a:rPr lang="tr-TR" sz="800" dirty="0"/>
              <a:t> Kaynak: </a:t>
            </a:r>
            <a:r>
              <a:rPr lang="tr-TR" sz="800" u="sng" dirty="0">
                <a:hlinkClick r:id="rId3"/>
              </a:rPr>
              <a:t>http://www.nkariyer.com/yonetim/2017/2/8/buro-yonetimi-ve-sekreterlik-nedir-kimler-yapabilir-gorevi-egitim-ve-maas-durumu</a:t>
            </a:r>
            <a:endParaRPr lang="tr-TR" sz="800" dirty="0"/>
          </a:p>
          <a:p>
            <a:endParaRPr lang="tr-TR" sz="800" dirty="0">
              <a:latin typeface="+mj-lt"/>
            </a:endParaRPr>
          </a:p>
        </p:txBody>
      </p:sp>
    </p:spTree>
    <p:extLst>
      <p:ext uri="{BB962C8B-B14F-4D97-AF65-F5344CB8AC3E}">
        <p14:creationId xmlns:p14="http://schemas.microsoft.com/office/powerpoint/2010/main" val="3235967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118" y="946945"/>
            <a:ext cx="7626002" cy="584775"/>
          </a:xfrm>
        </p:spPr>
        <p:txBody>
          <a:bodyPr/>
          <a:lstStyle/>
          <a:p>
            <a:r>
              <a:rPr lang="tr-TR" b="1" dirty="0" smtClean="0">
                <a:solidFill>
                  <a:srgbClr val="002060"/>
                </a:solidFill>
              </a:rPr>
              <a:t>GENEL KAVRAMLAR</a:t>
            </a:r>
            <a:endParaRPr lang="tr-TR" b="1" dirty="0">
              <a:solidFill>
                <a:srgbClr val="002060"/>
              </a:solidFill>
            </a:endParaRPr>
          </a:p>
        </p:txBody>
      </p:sp>
      <p:sp>
        <p:nvSpPr>
          <p:cNvPr id="3" name="İçerik Yer Tutucusu 2"/>
          <p:cNvSpPr>
            <a:spLocks noGrp="1"/>
          </p:cNvSpPr>
          <p:nvPr>
            <p:ph sz="quarter" idx="10"/>
          </p:nvPr>
        </p:nvSpPr>
        <p:spPr>
          <a:xfrm>
            <a:off x="284255" y="1656102"/>
            <a:ext cx="8728981" cy="4513343"/>
          </a:xfrm>
        </p:spPr>
        <p:txBody>
          <a:bodyPr>
            <a:noAutofit/>
          </a:bodyPr>
          <a:lstStyle/>
          <a:p>
            <a:pPr>
              <a:lnSpc>
                <a:spcPct val="100000"/>
              </a:lnSpc>
              <a:buNone/>
            </a:pPr>
            <a:r>
              <a:rPr lang="tr-TR" sz="2000" dirty="0" smtClean="0">
                <a:solidFill>
                  <a:srgbClr val="002060"/>
                </a:solidFill>
              </a:rPr>
              <a:t>SEKRETER: </a:t>
            </a:r>
            <a:r>
              <a:rPr lang="tr-TR" dirty="0">
                <a:solidFill>
                  <a:srgbClr val="002060"/>
                </a:solidFill>
              </a:rPr>
              <a:t>Sekreterlik“Sekreter” sözcüğü Latincedeki “sır” anlamına gelen “secret” sözcüğünden gelmektedir. </a:t>
            </a:r>
            <a:r>
              <a:rPr lang="tr-TR" dirty="0" smtClean="0">
                <a:solidFill>
                  <a:srgbClr val="002060"/>
                </a:solidFill>
              </a:rPr>
              <a:t>“</a:t>
            </a:r>
            <a:r>
              <a:rPr lang="tr-TR" dirty="0">
                <a:solidFill>
                  <a:srgbClr val="002060"/>
                </a:solidFill>
              </a:rPr>
              <a:t>Sırlara sahip olan, gizli ve sırları en iyi saklayan” anlamındadır. İngilizcede “Secretary” sır saklayan </a:t>
            </a:r>
            <a:r>
              <a:rPr lang="tr-TR" dirty="0" smtClean="0">
                <a:solidFill>
                  <a:srgbClr val="002060"/>
                </a:solidFill>
              </a:rPr>
              <a:t>kişi olarak </a:t>
            </a:r>
            <a:r>
              <a:rPr lang="tr-TR" dirty="0">
                <a:solidFill>
                  <a:srgbClr val="002060"/>
                </a:solidFill>
              </a:rPr>
              <a:t>kullanılır, </a:t>
            </a:r>
            <a:endParaRPr lang="tr-TR" dirty="0" smtClean="0">
              <a:solidFill>
                <a:srgbClr val="002060"/>
              </a:solidFill>
            </a:endParaRPr>
          </a:p>
          <a:p>
            <a:pPr algn="just"/>
            <a:r>
              <a:rPr lang="tr-TR" dirty="0" smtClean="0">
                <a:solidFill>
                  <a:srgbClr val="002060"/>
                </a:solidFill>
              </a:rPr>
              <a:t>Sekreterler </a:t>
            </a:r>
            <a:r>
              <a:rPr lang="tr-TR" dirty="0">
                <a:solidFill>
                  <a:srgbClr val="002060"/>
                </a:solidFill>
              </a:rPr>
              <a:t>Birliği sekreteri “Mükemmel ofis becerilerine sahip, doğrudan yönlendirilmeden kendiliğinden sorumluluk alabilen, inisiyatif ve yargı kullanabilen, verilen yetki çerçevesinde kararlar alabilen kişi” olarak tanımlamıştır. </a:t>
            </a:r>
            <a:endParaRPr lang="tr-TR" sz="2000" dirty="0" smtClean="0">
              <a:solidFill>
                <a:srgbClr val="002060"/>
              </a:solidFill>
            </a:endParaRPr>
          </a:p>
        </p:txBody>
      </p:sp>
      <p:sp>
        <p:nvSpPr>
          <p:cNvPr id="4" name="Slayt Numarası Yer Tutucusu 3"/>
          <p:cNvSpPr>
            <a:spLocks noGrp="1"/>
          </p:cNvSpPr>
          <p:nvPr>
            <p:ph type="sldNum" sz="quarter" idx="13"/>
          </p:nvPr>
        </p:nvSpPr>
        <p:spPr/>
        <p:txBody>
          <a:bodyPr/>
          <a:lstStyle/>
          <a:p>
            <a:fld id="{8E6AA186-9BDC-43F2-8CB7-BFB6CE2B9968}" type="slidenum">
              <a:rPr lang="tr-TR" smtClean="0"/>
              <a:pPr/>
              <a:t>8</a:t>
            </a:fld>
            <a:endParaRPr lang="tr-TR"/>
          </a:p>
        </p:txBody>
      </p:sp>
    </p:spTree>
    <p:extLst>
      <p:ext uri="{BB962C8B-B14F-4D97-AF65-F5344CB8AC3E}">
        <p14:creationId xmlns:p14="http://schemas.microsoft.com/office/powerpoint/2010/main" val="808272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Özel 1">
      <a:majorFont>
        <a:latin typeface="Arial"/>
        <a:ea typeface=""/>
        <a:cs typeface=""/>
      </a:majorFont>
      <a:minorFont>
        <a:latin typeface="Times New Roman"/>
        <a:ea typeface=""/>
        <a:cs typeface=""/>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wrap="square" lIns="91440" tIns="45720" rIns="91440" bIns="45720" rtlCol="0" anchor="t" anchorCtr="0">
        <a:normAutofit/>
      </a:bodyPr>
      <a:lstStyle>
        <a:defPPr>
          <a:defRPr dirty="0">
            <a:latin typeface="+mj-lt"/>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05416b08-9f3d-4873-966f-a14cbcd5b464">4XWCX7D3QY77-2-849</_dlc_DocId>
    <_dlc_DocIdUrl xmlns="05416b08-9f3d-4873-966f-a14cbcd5b464">
      <Url>https://auzefportal.istanbul.edu.tr/sites/BelgeMerkezi/_layouts/15/DocIdRedir.aspx?ID=4XWCX7D3QY77-2-849</Url>
      <Description>4XWCX7D3QY77-2-849</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Belge" ma:contentTypeID="0x0101007410583CCB02994C9F17F3D6C44D5B81" ma:contentTypeVersion="0" ma:contentTypeDescription="Yeni belge oluşturun." ma:contentTypeScope="" ma:versionID="f9ff07e399d4e58a16f7f29d9098f335">
  <xsd:schema xmlns:xsd="http://www.w3.org/2001/XMLSchema" xmlns:xs="http://www.w3.org/2001/XMLSchema" xmlns:p="http://schemas.microsoft.com/office/2006/metadata/properties" xmlns:ns2="05416b08-9f3d-4873-966f-a14cbcd5b464" targetNamespace="http://schemas.microsoft.com/office/2006/metadata/properties" ma:root="true" ma:fieldsID="c63a06593cbc894d5cf7590decace6bb" ns2:_="">
    <xsd:import namespace="05416b08-9f3d-4873-966f-a14cbcd5b46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416b08-9f3d-4873-966f-a14cbcd5b464" elementFormDefault="qualified">
    <xsd:import namespace="http://schemas.microsoft.com/office/2006/documentManagement/types"/>
    <xsd:import namespace="http://schemas.microsoft.com/office/infopath/2007/PartnerControls"/>
    <xsd:element name="_dlc_DocId" ma:index="8" nillable="true" ma:displayName="Belge Kimliği Değeri" ma:description="Bu öğeye atanan belge kimliğinin değeri." ma:internalName="_dlc_DocId" ma:readOnly="true">
      <xsd:simpleType>
        <xsd:restriction base="dms:Text"/>
      </xsd:simpleType>
    </xsd:element>
    <xsd:element name="_dlc_DocIdUrl" ma:index="9" nillable="true" ma:displayName="Belge Kimliği" ma:description="Bu belgeye yönelik kalıcı bağlantı."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CA9D539-8B0C-4B42-B5A3-E4FF2A5350F8}">
  <ds:schemaRefs>
    <ds:schemaRef ds:uri="http://schemas.openxmlformats.org/package/2006/metadata/core-properties"/>
    <ds:schemaRef ds:uri="http://www.w3.org/XML/1998/namespace"/>
    <ds:schemaRef ds:uri="http://purl.org/dc/dcmitype/"/>
    <ds:schemaRef ds:uri="http://purl.org/dc/terms/"/>
    <ds:schemaRef ds:uri="http://schemas.microsoft.com/office/2006/documentManagement/types"/>
    <ds:schemaRef ds:uri="05416b08-9f3d-4873-966f-a14cbcd5b464"/>
    <ds:schemaRef ds:uri="http://purl.org/dc/elements/1.1/"/>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55F5C664-1733-4BD5-B3DD-2BA01FE899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416b08-9f3d-4873-966f-a14cbcd5b4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87743D7-83F3-458B-8647-8644E8074EF9}">
  <ds:schemaRefs>
    <ds:schemaRef ds:uri="http://schemas.microsoft.com/sharepoint/v3/contenttype/forms"/>
  </ds:schemaRefs>
</ds:datastoreItem>
</file>

<file path=customXml/itemProps4.xml><?xml version="1.0" encoding="utf-8"?>
<ds:datastoreItem xmlns:ds="http://schemas.openxmlformats.org/officeDocument/2006/customXml" ds:itemID="{B87F5DD5-DD99-4F3C-BC91-27B8F83670E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Adjacency.thmx</Template>
  <TotalTime>2495</TotalTime>
  <Words>3388</Words>
  <Application>Microsoft Office PowerPoint</Application>
  <PresentationFormat>Ekran Gösterisi (4:3)</PresentationFormat>
  <Paragraphs>339</Paragraphs>
  <Slides>51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51</vt:i4>
      </vt:variant>
    </vt:vector>
  </HeadingPairs>
  <TitlesOfParts>
    <vt:vector size="57" baseType="lpstr">
      <vt:lpstr>Arial</vt:lpstr>
      <vt:lpstr>Calibri</vt:lpstr>
      <vt:lpstr>Helvetica</vt:lpstr>
      <vt:lpstr>Times New Roman</vt:lpstr>
      <vt:lpstr>Wingdings</vt:lpstr>
      <vt:lpstr>Office Teması</vt:lpstr>
      <vt:lpstr>PowerPoint Sunusu</vt:lpstr>
      <vt:lpstr>GENEL KAVRAMLAR</vt:lpstr>
      <vt:lpstr>GENEL KAVRAMLAR</vt:lpstr>
      <vt:lpstr>GENEL KAVRAMLAR</vt:lpstr>
      <vt:lpstr>PowerPoint Sunusu</vt:lpstr>
      <vt:lpstr>PowerPoint Sunusu</vt:lpstr>
      <vt:lpstr>PowerPoint Sunusu</vt:lpstr>
      <vt:lpstr>PowerPoint Sunusu</vt:lpstr>
      <vt:lpstr>GENEL KAVRAMLAR</vt:lpstr>
      <vt:lpstr>GENEL KAVRAMLAR</vt:lpstr>
      <vt:lpstr>SEKRETERLERİN SORUMLULUKLARI</vt:lpstr>
      <vt:lpstr>SEKRETERLERİN SORUMLULUKLARI</vt:lpstr>
      <vt:lpstr>SEKRETERLERİN Çalışma Alanları</vt:lpstr>
      <vt:lpstr>Sekreterin Sorumlulukları</vt:lpstr>
      <vt:lpstr>TÜRKİYE’DE  SEKRETERLİK MESLEĞİNİN GELİŞİMİ</vt:lpstr>
      <vt:lpstr>SEKRETERLİK MESLEĞİNİN İŞLEVİ</vt:lpstr>
      <vt:lpstr>SEKRETERLİK MESLEĞİNİN İŞLEVİ</vt:lpstr>
      <vt:lpstr>TIP SEKRETERLİĞİNİN ÖNEMLİ İŞLEVLERİ</vt:lpstr>
      <vt:lpstr>ARA SINAV</vt:lpstr>
      <vt:lpstr>ARA SINAV</vt:lpstr>
      <vt:lpstr>ARA SINAV</vt:lpstr>
      <vt:lpstr>ARA SINAV</vt:lpstr>
      <vt:lpstr>ARA SINAV</vt:lpstr>
      <vt:lpstr>SEKRETERİN NİTELİKLERİ</vt:lpstr>
      <vt:lpstr>SEKRETERİN NİTELİKLERİ</vt:lpstr>
      <vt:lpstr>SEKRETERİN NİTELİKLERİ</vt:lpstr>
      <vt:lpstr>SEKRETERİN NİTELİKLERİ</vt:lpstr>
      <vt:lpstr>SEKRETERİN NİTELİKLERİ</vt:lpstr>
      <vt:lpstr>SEKRETERİN NİTELİKLERİ</vt:lpstr>
      <vt:lpstr>SEKRETERİN NİTELİKLERİ</vt:lpstr>
      <vt:lpstr>SEKRETERİN NİTELİKLERİ</vt:lpstr>
      <vt:lpstr>SEKRETERİN NİTELİKLERİ</vt:lpstr>
      <vt:lpstr>Jest ve Mimiklerin Kontrolü</vt:lpstr>
      <vt:lpstr>Jest ve Mimiklerin Kontrolü</vt:lpstr>
      <vt:lpstr>Saygı Kavramı ve Sırlar</vt:lpstr>
      <vt:lpstr>Vicdan Ve Onur</vt:lpstr>
      <vt:lpstr>Sekreterlik Türleri </vt:lpstr>
      <vt:lpstr>SEKRETERİN NİTELİKLERİ</vt:lpstr>
      <vt:lpstr>SEKRETERİN TEMSİL BAŞARISI</vt:lpstr>
      <vt:lpstr>SEKRETERİN TEMSİL BAŞARISI</vt:lpstr>
      <vt:lpstr>SEKRETERİN DOSYALAMA TEKNİKLERİ</vt:lpstr>
      <vt:lpstr>SEKRETERİN SORUMLULUK DÜZEYİ</vt:lpstr>
      <vt:lpstr>BÜRO OTOMASYONU VE SEKRETERLİK</vt:lpstr>
      <vt:lpstr>BÜRO OTOMASYONU VE SEKRETERLİK</vt:lpstr>
      <vt:lpstr>SEKRETERLİK ve KARAR VEREBİLME BECERİSİ</vt:lpstr>
      <vt:lpstr>SEKRETERLİK ve İNSAN FAKTÖRÜ</vt:lpstr>
      <vt:lpstr>SEKRETERLİK ve İNSAN FAKTÖRÜ</vt:lpstr>
      <vt:lpstr>YÖNETİCİ ASİSTANLARI</vt:lpstr>
      <vt:lpstr>YÖNETİCİ ASİSTANLARI</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Mehmet TOSUN</dc:creator>
  <cp:lastModifiedBy>Nilüfer Pembecioğlu</cp:lastModifiedBy>
  <cp:revision>614</cp:revision>
  <dcterms:modified xsi:type="dcterms:W3CDTF">2018-09-12T00:30:39Z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0x0101007410583CCB02994C9F17F3D6C44D5B81</vt:lpwstr>
  </property>
  <property fmtid="{D5CDD505-2E9C-101B-9397-08002B2CF9AE}" pid="3" name="_dlc_DocIdItemGuid">
    <vt:lpwstr>997e2a88-f91b-44b2-bd16-a0174c7f7db3</vt:lpwstr>
  </property>
</Properties>
</file>