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7" r:id="rId2"/>
    <p:sldId id="295" r:id="rId3"/>
    <p:sldId id="317" r:id="rId4"/>
    <p:sldId id="297" r:id="rId5"/>
    <p:sldId id="31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8" r:id="rId14"/>
    <p:sldId id="29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00" r:id="rId23"/>
    <p:sldId id="301" r:id="rId24"/>
    <p:sldId id="319" r:id="rId25"/>
    <p:sldId id="318" r:id="rId26"/>
    <p:sldId id="312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305" r:id="rId35"/>
    <p:sldId id="306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14" r:id="rId44"/>
    <p:sldId id="313" r:id="rId45"/>
    <p:sldId id="315" r:id="rId46"/>
    <p:sldId id="316" r:id="rId47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90A4"/>
    <a:srgbClr val="D1B5C5"/>
    <a:srgbClr val="E0E1C9"/>
    <a:srgbClr val="B2AA7A"/>
    <a:srgbClr val="B2B684"/>
    <a:srgbClr val="33CCCC"/>
    <a:srgbClr val="D5AFCB"/>
    <a:srgbClr val="BDB68D"/>
    <a:srgbClr val="E4E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E5991-7A32-4C9D-B8F4-E3ADB0B308DD}" type="datetimeFigureOut">
              <a:rPr lang="tr-TR" smtClean="0"/>
              <a:t>23.08.2019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4009C-5E4A-46DF-B7AB-C20FD9B28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3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2. yy</a:t>
            </a:r>
          </a:p>
        </p:txBody>
      </p:sp>
      <p:sp>
        <p:nvSpPr>
          <p:cNvPr id="2570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EBB9C-8509-4F20-B0C7-A6D180BE27C4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7603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63CF4D-76D2-4B80-89D9-D76397769F02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7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F7C22-EA9F-44C7-878C-AA68AD6F2058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37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F7C22-EA9F-44C7-878C-AA68AD6F2058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083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FF7C22-EA9F-44C7-878C-AA68AD6F2058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38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08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A4276-C4A9-450D-9674-307C444B9B3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1443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19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B3D9EB-7364-4FED-A668-C98F44AA237C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1603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14. hafta</a:t>
            </a:r>
          </a:p>
        </p:txBody>
      </p:sp>
      <p:sp>
        <p:nvSpPr>
          <p:cNvPr id="252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72AAC-EE27-45A4-8E90-6B3C50469E9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4941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14. hafta</a:t>
            </a:r>
          </a:p>
        </p:txBody>
      </p:sp>
      <p:sp>
        <p:nvSpPr>
          <p:cNvPr id="252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72AAC-EE27-45A4-8E90-6B3C50469E9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993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2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4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5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9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320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136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C3E7E6"/>
            </a:gs>
            <a:gs pos="100000">
              <a:schemeClr val="bg2">
                <a:shade val="45000"/>
                <a:satMod val="22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23.08.2019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32100" y="2066560"/>
            <a:ext cx="796724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 smtClean="0">
                <a:solidFill>
                  <a:prstClr val="black"/>
                </a:solidFill>
              </a:rPr>
              <a:t>2017-2019 </a:t>
            </a:r>
            <a:r>
              <a:rPr lang="tr-TR" sz="4400" b="1" dirty="0">
                <a:solidFill>
                  <a:prstClr val="black"/>
                </a:solidFill>
              </a:rPr>
              <a:t>EĞİTİM ÖĞRETİM YILI</a:t>
            </a:r>
          </a:p>
          <a:p>
            <a:pPr algn="ctr"/>
            <a:r>
              <a:rPr lang="tr-TR" sz="4400" b="1" dirty="0">
                <a:solidFill>
                  <a:prstClr val="black"/>
                </a:solidFill>
              </a:rPr>
              <a:t>3. SINIF DERS </a:t>
            </a:r>
            <a:r>
              <a:rPr lang="tr-TR" sz="4400" b="1" dirty="0" smtClean="0">
                <a:solidFill>
                  <a:prstClr val="black"/>
                </a:solidFill>
              </a:rPr>
              <a:t>PROGRAMI</a:t>
            </a:r>
          </a:p>
          <a:p>
            <a:pPr algn="ctr"/>
            <a:r>
              <a:rPr lang="tr-TR" sz="4400" b="1" dirty="0" smtClean="0">
                <a:solidFill>
                  <a:prstClr val="black"/>
                </a:solidFill>
              </a:rPr>
              <a:t>B GRUBU</a:t>
            </a:r>
            <a:endParaRPr lang="tr-TR" sz="4400" b="1" dirty="0">
              <a:solidFill>
                <a:prstClr val="black"/>
              </a:solidFill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8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29172"/>
              </p:ext>
            </p:extLst>
          </p:nvPr>
        </p:nvGraphicFramePr>
        <p:xfrm>
          <a:off x="1066222" y="704025"/>
          <a:ext cx="9787824" cy="5083270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6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4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EKİM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EKİM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1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5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5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9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10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0432" name="2 Dikdörtgen"/>
          <p:cNvSpPr>
            <a:spLocks noChangeArrowheads="1"/>
          </p:cNvSpPr>
          <p:nvPr/>
        </p:nvSpPr>
        <p:spPr bwMode="auto">
          <a:xfrm>
            <a:off x="1847851" y="188914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latin typeface="Calibri" pitchFamily="34" charset="0"/>
              </a:rPr>
              <a:t>5. hafta</a:t>
            </a:r>
          </a:p>
        </p:txBody>
      </p:sp>
    </p:spTree>
    <p:extLst>
      <p:ext uri="{BB962C8B-B14F-4D97-AF65-F5344CB8AC3E}">
        <p14:creationId xmlns:p14="http://schemas.microsoft.com/office/powerpoint/2010/main" val="3213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12151"/>
              </p:ext>
            </p:extLst>
          </p:nvPr>
        </p:nvGraphicFramePr>
        <p:xfrm>
          <a:off x="2063750" y="717551"/>
          <a:ext cx="8064896" cy="4960425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1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EKİM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6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6</a:t>
                      </a:r>
                    </a:p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11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12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1456" name="2 Dikdörtgen"/>
          <p:cNvSpPr>
            <a:spLocks noChangeArrowheads="1"/>
          </p:cNvSpPr>
          <p:nvPr/>
        </p:nvSpPr>
        <p:spPr bwMode="auto">
          <a:xfrm>
            <a:off x="1847851" y="188913"/>
            <a:ext cx="973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6. Hafta </a:t>
            </a:r>
          </a:p>
        </p:txBody>
      </p:sp>
    </p:spTree>
    <p:extLst>
      <p:ext uri="{BB962C8B-B14F-4D97-AF65-F5344CB8AC3E}">
        <p14:creationId xmlns:p14="http://schemas.microsoft.com/office/powerpoint/2010/main" val="17227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45698"/>
              </p:ext>
            </p:extLst>
          </p:nvPr>
        </p:nvGraphicFramePr>
        <p:xfrm>
          <a:off x="2063750" y="717550"/>
          <a:ext cx="8445912" cy="5206558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PAZARTESİ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 EKİM 2019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 EKİM 2019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ÇARŞAMBA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 EKİM 2019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PERŞEMBE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 EKİM 2019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25 EKİM 2019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7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7 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13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14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3504" name="2 Dikdörtgen"/>
          <p:cNvSpPr>
            <a:spLocks noChangeArrowheads="1"/>
          </p:cNvSpPr>
          <p:nvPr/>
        </p:nvSpPr>
        <p:spPr bwMode="auto">
          <a:xfrm>
            <a:off x="1847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7. hafta</a:t>
            </a:r>
          </a:p>
        </p:txBody>
      </p:sp>
    </p:spTree>
    <p:extLst>
      <p:ext uri="{BB962C8B-B14F-4D97-AF65-F5344CB8AC3E}">
        <p14:creationId xmlns:p14="http://schemas.microsoft.com/office/powerpoint/2010/main" val="353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60060"/>
              </p:ext>
            </p:extLst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KASIM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 smtClean="0"/>
                        <a:t>RESMİ TATİL</a:t>
                      </a:r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280" name="2 Dikdörtgen"/>
          <p:cNvSpPr>
            <a:spLocks noChangeArrowheads="1"/>
          </p:cNvSpPr>
          <p:nvPr/>
        </p:nvSpPr>
        <p:spPr bwMode="auto">
          <a:xfrm>
            <a:off x="1847850" y="188913"/>
            <a:ext cx="2075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ARA SINAV HAFTASI </a:t>
            </a:r>
          </a:p>
        </p:txBody>
      </p:sp>
    </p:spTree>
    <p:extLst>
      <p:ext uri="{BB962C8B-B14F-4D97-AF65-F5344CB8AC3E}">
        <p14:creationId xmlns:p14="http://schemas.microsoft.com/office/powerpoint/2010/main" val="942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57464"/>
              </p:ext>
            </p:extLst>
          </p:nvPr>
        </p:nvGraphicFramePr>
        <p:xfrm>
          <a:off x="2063750" y="717550"/>
          <a:ext cx="8064896" cy="501570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KASIM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2304" name="2 Dikdörtgen"/>
          <p:cNvSpPr>
            <a:spLocks noChangeArrowheads="1"/>
          </p:cNvSpPr>
          <p:nvPr/>
        </p:nvSpPr>
        <p:spPr bwMode="auto">
          <a:xfrm>
            <a:off x="1847850" y="188913"/>
            <a:ext cx="2075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ARA SINAV HAFTASI </a:t>
            </a:r>
          </a:p>
        </p:txBody>
      </p:sp>
    </p:spTree>
    <p:extLst>
      <p:ext uri="{BB962C8B-B14F-4D97-AF65-F5344CB8AC3E}">
        <p14:creationId xmlns:p14="http://schemas.microsoft.com/office/powerpoint/2010/main" val="12464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62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826"/>
              </p:ext>
            </p:extLst>
          </p:nvPr>
        </p:nvGraphicFramePr>
        <p:xfrm>
          <a:off x="2063750" y="717550"/>
          <a:ext cx="8624042" cy="5130842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1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32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KASIM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KASIM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08:00-09:00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8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09:00-10:00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8 (A/B) 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10:00-11:00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11:00-12:00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12:00-13:00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13:00-14:00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14:00-15:00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15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15:00-16:00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16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16:00-17:00</a:t>
                      </a:r>
                    </a:p>
                  </a:txBody>
                  <a:tcPr marL="51112" marR="51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8624" name="2 Metin kutusu"/>
          <p:cNvSpPr txBox="1">
            <a:spLocks noChangeArrowheads="1"/>
          </p:cNvSpPr>
          <p:nvPr/>
        </p:nvSpPr>
        <p:spPr bwMode="auto">
          <a:xfrm>
            <a:off x="1847850" y="188913"/>
            <a:ext cx="845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8.hafta</a:t>
            </a:r>
          </a:p>
        </p:txBody>
      </p:sp>
    </p:spTree>
    <p:extLst>
      <p:ext uri="{BB962C8B-B14F-4D97-AF65-F5344CB8AC3E}">
        <p14:creationId xmlns:p14="http://schemas.microsoft.com/office/powerpoint/2010/main" val="10200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55872"/>
              </p:ext>
            </p:extLst>
          </p:nvPr>
        </p:nvGraphicFramePr>
        <p:xfrm>
          <a:off x="2063750" y="717550"/>
          <a:ext cx="8649743" cy="5062286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9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KASIM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9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9 (A/B) 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17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18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9648" name="2 Dikdörtgen"/>
          <p:cNvSpPr>
            <a:spLocks noChangeArrowheads="1"/>
          </p:cNvSpPr>
          <p:nvPr/>
        </p:nvSpPr>
        <p:spPr bwMode="auto">
          <a:xfrm>
            <a:off x="1847850" y="188913"/>
            <a:ext cx="898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9. hafta</a:t>
            </a:r>
          </a:p>
        </p:txBody>
      </p:sp>
    </p:spTree>
    <p:extLst>
      <p:ext uri="{BB962C8B-B14F-4D97-AF65-F5344CB8AC3E}">
        <p14:creationId xmlns:p14="http://schemas.microsoft.com/office/powerpoint/2010/main" val="3883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55419"/>
              </p:ext>
            </p:extLst>
          </p:nvPr>
        </p:nvGraphicFramePr>
        <p:xfrm>
          <a:off x="2063750" y="717550"/>
          <a:ext cx="8280722" cy="4983511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KASIM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KASIM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10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10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1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19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 20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0672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10. hafta</a:t>
            </a:r>
          </a:p>
        </p:txBody>
      </p:sp>
    </p:spTree>
    <p:extLst>
      <p:ext uri="{BB962C8B-B14F-4D97-AF65-F5344CB8AC3E}">
        <p14:creationId xmlns:p14="http://schemas.microsoft.com/office/powerpoint/2010/main" val="17178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45003"/>
              </p:ext>
            </p:extLst>
          </p:nvPr>
        </p:nvGraphicFramePr>
        <p:xfrm>
          <a:off x="1991544" y="692696"/>
          <a:ext cx="8708301" cy="5059349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ARALIK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ARALIK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11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11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21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22</a:t>
                      </a: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1696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11. hafta</a:t>
            </a:r>
          </a:p>
        </p:txBody>
      </p:sp>
    </p:spTree>
    <p:extLst>
      <p:ext uri="{BB962C8B-B14F-4D97-AF65-F5344CB8AC3E}">
        <p14:creationId xmlns:p14="http://schemas.microsoft.com/office/powerpoint/2010/main" val="39906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28545"/>
              </p:ext>
            </p:extLst>
          </p:nvPr>
        </p:nvGraphicFramePr>
        <p:xfrm>
          <a:off x="1626920" y="617219"/>
          <a:ext cx="8827266" cy="5356532"/>
        </p:xfrm>
        <a:graphic>
          <a:graphicData uri="http://schemas.openxmlformats.org/drawingml/2006/table">
            <a:tbl>
              <a:tblPr/>
              <a:tblGrid>
                <a:gridCol w="97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ARALIK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ARALIK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12 (A/B)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12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23(A/B)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24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272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12. hafta</a:t>
            </a:r>
          </a:p>
        </p:txBody>
      </p:sp>
    </p:spTree>
    <p:extLst>
      <p:ext uri="{BB962C8B-B14F-4D97-AF65-F5344CB8AC3E}">
        <p14:creationId xmlns:p14="http://schemas.microsoft.com/office/powerpoint/2010/main" val="31284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i="1" dirty="0" smtClean="0"/>
              <a:t>Ara ve Bitirme sınavları ile ilgili dershane koşullarına göre değişiklikler olabilir, bu nedenle Dekanlık Öğrenci İşleri Bürosu tarafından ayrıca bilgilendirme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347383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9344"/>
              </p:ext>
            </p:extLst>
          </p:nvPr>
        </p:nvGraphicFramePr>
        <p:xfrm>
          <a:off x="2063750" y="617220"/>
          <a:ext cx="8663390" cy="5448181"/>
        </p:xfrm>
        <a:graphic>
          <a:graphicData uri="http://schemas.openxmlformats.org/drawingml/2006/table">
            <a:tbl>
              <a:tblPr/>
              <a:tblGrid>
                <a:gridCol w="108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2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ARALIK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ARALIK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13 (A/B)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25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26 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272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13. hafta</a:t>
            </a:r>
          </a:p>
        </p:txBody>
      </p:sp>
    </p:spTree>
    <p:extLst>
      <p:ext uri="{BB962C8B-B14F-4D97-AF65-F5344CB8AC3E}">
        <p14:creationId xmlns:p14="http://schemas.microsoft.com/office/powerpoint/2010/main" val="41109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16545"/>
              </p:ext>
            </p:extLst>
          </p:nvPr>
        </p:nvGraphicFramePr>
        <p:xfrm>
          <a:off x="2063750" y="617219"/>
          <a:ext cx="8187331" cy="5377571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  <a:endParaRPr lang="tr-TR" sz="1200" b="0" cap="none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none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ARALIK 2019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ARALIK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ARALIK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14 (A/B)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PATOLOJİ14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27(A/B)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28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272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14. hafta</a:t>
            </a:r>
          </a:p>
        </p:txBody>
      </p:sp>
    </p:spTree>
    <p:extLst>
      <p:ext uri="{BB962C8B-B14F-4D97-AF65-F5344CB8AC3E}">
        <p14:creationId xmlns:p14="http://schemas.microsoft.com/office/powerpoint/2010/main" val="29394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1847851" y="188913"/>
            <a:ext cx="2524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BİTİRME SINAVI HAFTASI 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52803"/>
              </p:ext>
            </p:extLst>
          </p:nvPr>
        </p:nvGraphicFramePr>
        <p:xfrm>
          <a:off x="2063750" y="717551"/>
          <a:ext cx="8064896" cy="488186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ARALIK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ARALIK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kern="1200" cap="all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cap="all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RESMİ TATİ</a:t>
                      </a:r>
                      <a:r>
                        <a:rPr lang="tr-TR" sz="1800" b="1" dirty="0" smtClean="0"/>
                        <a:t>L</a:t>
                      </a:r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783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1847851" y="188913"/>
            <a:ext cx="2524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BİTİRME SINAVI HAFTASI 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/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283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1847850" y="188913"/>
            <a:ext cx="3008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 dirty="0" smtClean="0">
                <a:latin typeface="Calibri" pitchFamily="34" charset="0"/>
              </a:rPr>
              <a:t>BÜTÜNLEME </a:t>
            </a:r>
            <a:r>
              <a:rPr lang="tr-TR" b="1" dirty="0">
                <a:latin typeface="Calibri" pitchFamily="34" charset="0"/>
              </a:rPr>
              <a:t>SINAVI HAFTASI 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/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OCAK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535882" y="5884017"/>
            <a:ext cx="4671663" cy="369332"/>
          </a:xfrm>
          <a:prstGeom prst="rect">
            <a:avLst/>
          </a:prstGeom>
          <a:solidFill>
            <a:srgbClr val="33CCCC"/>
          </a:solidFill>
        </p:spPr>
        <p:txBody>
          <a:bodyPr wrap="none">
            <a:spAutoFit/>
          </a:bodyPr>
          <a:lstStyle/>
          <a:p>
            <a:pPr lvl="0" algn="ctr"/>
            <a:r>
              <a:rPr lang="tr-TR" altLang="tr-TR" b="1" dirty="0">
                <a:latin typeface="Calibri" pitchFamily="34" charset="0"/>
              </a:rPr>
              <a:t>YARIYIL TATİLİ </a:t>
            </a:r>
            <a:r>
              <a:rPr lang="tr-TR" b="1" dirty="0">
                <a:solidFill>
                  <a:prstClr val="black"/>
                </a:solidFill>
              </a:rPr>
              <a:t>20 OCAK 2020 - 31 OCAK 2020</a:t>
            </a:r>
            <a:endParaRPr lang="tr-TR" altLang="tr-TR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2277236" y="1557175"/>
          <a:ext cx="7776864" cy="1478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0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EĞİTİM ÖĞRETİM DÖNEMİ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03 ŞUBAT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22 MAYIS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dirty="0" smtClean="0"/>
                        <a:t>ARA SINAV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23 MART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baseline="0" dirty="0" smtClean="0">
                          <a:solidFill>
                            <a:schemeClr val="tx1"/>
                          </a:solidFill>
                        </a:rPr>
                        <a:t>03 NİSAN </a:t>
                      </a: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BİTİRME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27 MAYIS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05 HAZİRAN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 HAZİRAN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 HAZİRAN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917196" y="692696"/>
            <a:ext cx="836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II.YARIYIL</a:t>
            </a:r>
          </a:p>
        </p:txBody>
      </p:sp>
      <p:sp>
        <p:nvSpPr>
          <p:cNvPr id="5" name="Başlık 6"/>
          <p:cNvSpPr>
            <a:spLocks noGrp="1"/>
          </p:cNvSpPr>
          <p:nvPr>
            <p:ph type="title"/>
          </p:nvPr>
        </p:nvSpPr>
        <p:spPr>
          <a:xfrm>
            <a:off x="2050868" y="197550"/>
            <a:ext cx="8229600" cy="495147"/>
          </a:xfrm>
        </p:spPr>
        <p:txBody>
          <a:bodyPr>
            <a:normAutofit fontScale="90000"/>
          </a:bodyPr>
          <a:lstStyle/>
          <a:p>
            <a:pPr algn="ctr"/>
            <a:r>
              <a:rPr lang="tr-TR" b="0" dirty="0" smtClean="0">
                <a:solidFill>
                  <a:schemeClr val="tx1"/>
                </a:solidFill>
              </a:rPr>
              <a:t>AKADEMİK TAKVİM</a:t>
            </a:r>
            <a:endParaRPr lang="tr-TR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2318483" y="3861048"/>
          <a:ext cx="7744584" cy="1849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4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KLİNİK UYGULAMA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 TARİHLERİ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03 ŞUBAT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28 ŞUBAT 2020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02 MART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 MART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30 MART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 NİSAN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IV.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 NİSAN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05 HAZİRAN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2 İçerik Yer Tutucusu"/>
          <p:cNvSpPr>
            <a:spLocks noGrp="1"/>
          </p:cNvSpPr>
          <p:nvPr>
            <p:ph idx="1"/>
          </p:nvPr>
        </p:nvSpPr>
        <p:spPr>
          <a:xfrm>
            <a:off x="527381" y="692697"/>
            <a:ext cx="10972800" cy="576064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3. sınıf B Şubesi </a:t>
            </a:r>
            <a:r>
              <a:rPr lang="tr-TR" b="1" dirty="0">
                <a:solidFill>
                  <a:schemeClr val="tx1"/>
                </a:solidFill>
              </a:rPr>
              <a:t>2</a:t>
            </a:r>
            <a:r>
              <a:rPr lang="tr-TR" b="1" dirty="0" smtClean="0">
                <a:solidFill>
                  <a:schemeClr val="tx1"/>
                </a:solidFill>
              </a:rPr>
              <a:t>. yarıyıl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39349" y="1161619"/>
            <a:ext cx="118093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DERSLER</a:t>
            </a:r>
          </a:p>
          <a:p>
            <a:pPr algn="ctr"/>
            <a:endParaRPr lang="tr-TR" b="1" u="sng" dirty="0"/>
          </a:p>
          <a:p>
            <a:pPr algn="just"/>
            <a:endParaRPr lang="tr-TR" sz="1600" b="1" u="sng" dirty="0" smtClean="0"/>
          </a:p>
          <a:p>
            <a:r>
              <a:rPr lang="tr-TR" dirty="0"/>
              <a:t>PEDODON Tİ III</a:t>
            </a:r>
          </a:p>
          <a:p>
            <a:r>
              <a:rPr lang="tr-TR" dirty="0"/>
              <a:t>ORTODONTİ III</a:t>
            </a:r>
          </a:p>
          <a:p>
            <a:r>
              <a:rPr lang="tr-TR" dirty="0"/>
              <a:t>AĞIZ DİŞ ÇENE RADYOLOJİSİ</a:t>
            </a:r>
          </a:p>
          <a:p>
            <a:r>
              <a:rPr lang="tr-TR" dirty="0"/>
              <a:t>RESTORATİF DİŞ TEDAVİSİ III</a:t>
            </a:r>
          </a:p>
          <a:p>
            <a:r>
              <a:rPr lang="tr-TR" dirty="0"/>
              <a:t>ENDODONTİ III</a:t>
            </a:r>
          </a:p>
          <a:p>
            <a:r>
              <a:rPr lang="tr-TR" dirty="0" smtClean="0"/>
              <a:t>KLİNİK </a:t>
            </a:r>
            <a:r>
              <a:rPr lang="tr-TR" dirty="0"/>
              <a:t>BİYOKİMYA</a:t>
            </a:r>
          </a:p>
          <a:p>
            <a:r>
              <a:rPr lang="tr-TR" dirty="0"/>
              <a:t>PATOLOJİ</a:t>
            </a:r>
          </a:p>
          <a:p>
            <a:r>
              <a:rPr lang="tr-TR" dirty="0"/>
              <a:t>FARMAKOLOJİ</a:t>
            </a:r>
          </a:p>
          <a:p>
            <a:r>
              <a:rPr lang="tr-TR" dirty="0"/>
              <a:t>AĞIZ İMMUNOLOJİSİ VE İMMUNOPATOLOJİ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662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9371"/>
              </p:ext>
            </p:extLst>
          </p:nvPr>
        </p:nvGraphicFramePr>
        <p:xfrm>
          <a:off x="2063750" y="717551"/>
          <a:ext cx="8335844" cy="5473902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9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7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BİYOKİMYA1 (A/B)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15 (A/B)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İMMUNOLOSİ VE İMMUNOPATOLOJİ1 (A/B)</a:t>
                      </a:r>
                    </a:p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29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5008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15. Hafta</a:t>
            </a:r>
          </a:p>
        </p:txBody>
      </p:sp>
    </p:spTree>
    <p:extLst>
      <p:ext uri="{BB962C8B-B14F-4D97-AF65-F5344CB8AC3E}">
        <p14:creationId xmlns:p14="http://schemas.microsoft.com/office/powerpoint/2010/main" val="9198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25349"/>
              </p:ext>
            </p:extLst>
          </p:nvPr>
        </p:nvGraphicFramePr>
        <p:xfrm>
          <a:off x="2063750" y="717551"/>
          <a:ext cx="8294901" cy="5393195"/>
        </p:xfrm>
        <a:graphic>
          <a:graphicData uri="http://schemas.openxmlformats.org/drawingml/2006/table">
            <a:tbl>
              <a:tblPr/>
              <a:tblGrid>
                <a:gridCol w="108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2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1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10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ŞUBAT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 2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16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İMMUNOPATOLOJİ2 (A/B) </a:t>
                      </a:r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30 (A/B) 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6032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16. hafta</a:t>
            </a:r>
          </a:p>
        </p:txBody>
      </p:sp>
    </p:spTree>
    <p:extLst>
      <p:ext uri="{BB962C8B-B14F-4D97-AF65-F5344CB8AC3E}">
        <p14:creationId xmlns:p14="http://schemas.microsoft.com/office/powerpoint/2010/main" val="2260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61889"/>
              </p:ext>
            </p:extLst>
          </p:nvPr>
        </p:nvGraphicFramePr>
        <p:xfrm>
          <a:off x="2050687" y="558245"/>
          <a:ext cx="8458674" cy="603142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BİYOKİMYA3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17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İMMUNOPATOLOJİ3 (A/B)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31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8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17. hafta</a:t>
            </a:r>
          </a:p>
        </p:txBody>
      </p:sp>
    </p:spTree>
    <p:extLst>
      <p:ext uri="{BB962C8B-B14F-4D97-AF65-F5344CB8AC3E}">
        <p14:creationId xmlns:p14="http://schemas.microsoft.com/office/powerpoint/2010/main" val="10134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b="0" smtClean="0">
                <a:solidFill>
                  <a:schemeClr val="tx1"/>
                </a:solidFill>
              </a:rPr>
              <a:t>AKADEMİK TAKVİM</a:t>
            </a:r>
            <a:endParaRPr lang="tr-TR" b="0" dirty="0">
              <a:solidFill>
                <a:schemeClr val="tx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15480" y="9294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I.YARIYIL</a:t>
            </a: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/>
          </p:nvPr>
        </p:nvGraphicFramePr>
        <p:xfrm>
          <a:off x="2311857" y="1556792"/>
          <a:ext cx="7776865" cy="1849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EĞİTİM ÖĞRETİM DÖNEMİ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09 EYLÜL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27 ARALIK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dirty="0" smtClean="0"/>
                        <a:t>ARA SINAV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 EKİM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08 KASIM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BİTİRME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 ARALIK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OCAK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BÜTÜNLEME SINAVI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 OCAK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 OCAK 2020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YARIYIL TATİLİ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20 OCAK 2020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31 OCAK 2020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/>
          </p:nvPr>
        </p:nvGraphicFramePr>
        <p:xfrm>
          <a:off x="2323164" y="4077072"/>
          <a:ext cx="7744584" cy="1849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4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KLİNİK UYGULAMA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 TARİHLERİ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09 EYLÜL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04 EKİM 2019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07 EKİM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 KASIM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III.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HAFTA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04 KASIM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 KASIM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IV. PERİYOT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B9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4HAFTA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02 ARALIK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 ARALIK 2019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507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19572"/>
              </p:ext>
            </p:extLst>
          </p:nvPr>
        </p:nvGraphicFramePr>
        <p:xfrm>
          <a:off x="2063750" y="717551"/>
          <a:ext cx="8064896" cy="549159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ŞUBAT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BİYOKİMYA4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18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İMMUNOPATOLOJİ4 (A/B) </a:t>
                      </a:r>
                    </a:p>
                    <a:p>
                      <a:pPr algn="l"/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32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9104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18. hafta</a:t>
            </a:r>
          </a:p>
        </p:txBody>
      </p:sp>
    </p:spTree>
    <p:extLst>
      <p:ext uri="{BB962C8B-B14F-4D97-AF65-F5344CB8AC3E}">
        <p14:creationId xmlns:p14="http://schemas.microsoft.com/office/powerpoint/2010/main" val="40454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91782"/>
              </p:ext>
            </p:extLst>
          </p:nvPr>
        </p:nvGraphicFramePr>
        <p:xfrm>
          <a:off x="2063750" y="717550"/>
          <a:ext cx="8827163" cy="5848546"/>
        </p:xfrm>
        <a:graphic>
          <a:graphicData uri="http://schemas.openxmlformats.org/drawingml/2006/table">
            <a:tbl>
              <a:tblPr/>
              <a:tblGrid>
                <a:gridCol w="108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8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MART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MART 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mart 2020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BİYOKİMYA5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19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İMMUNOPATOLOJİ5 (A/B)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33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0128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19. hafta</a:t>
            </a:r>
          </a:p>
        </p:txBody>
      </p:sp>
    </p:spTree>
    <p:extLst>
      <p:ext uri="{BB962C8B-B14F-4D97-AF65-F5344CB8AC3E}">
        <p14:creationId xmlns:p14="http://schemas.microsoft.com/office/powerpoint/2010/main" val="22183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816030"/>
              </p:ext>
            </p:extLst>
          </p:nvPr>
        </p:nvGraphicFramePr>
        <p:xfrm>
          <a:off x="2063750" y="717551"/>
          <a:ext cx="8064896" cy="549452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mart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BİYOKİMYA6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20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İMMUNOPATOLOJİ6 (A/B) </a:t>
                      </a:r>
                    </a:p>
                    <a:p>
                      <a:pPr algn="l"/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34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1152" name="2 Metin kutusu"/>
          <p:cNvSpPr txBox="1">
            <a:spLocks noChangeArrowheads="1"/>
          </p:cNvSpPr>
          <p:nvPr/>
        </p:nvSpPr>
        <p:spPr bwMode="auto">
          <a:xfrm>
            <a:off x="1847850" y="188913"/>
            <a:ext cx="985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20.Hafta</a:t>
            </a:r>
          </a:p>
        </p:txBody>
      </p:sp>
    </p:spTree>
    <p:extLst>
      <p:ext uri="{BB962C8B-B14F-4D97-AF65-F5344CB8AC3E}">
        <p14:creationId xmlns:p14="http://schemas.microsoft.com/office/powerpoint/2010/main" val="34832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49118"/>
              </p:ext>
            </p:extLst>
          </p:nvPr>
        </p:nvGraphicFramePr>
        <p:xfrm>
          <a:off x="2063750" y="717550"/>
          <a:ext cx="8608799" cy="584854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 7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21 (A/B)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İMMUNOPATOLOJİ7 (A/B) 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35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3200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21. hafta</a:t>
            </a:r>
          </a:p>
        </p:txBody>
      </p:sp>
    </p:spTree>
    <p:extLst>
      <p:ext uri="{BB962C8B-B14F-4D97-AF65-F5344CB8AC3E}">
        <p14:creationId xmlns:p14="http://schemas.microsoft.com/office/powerpoint/2010/main" val="33922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2063750" y="717551"/>
          <a:ext cx="8064896" cy="4872323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4832" name="2 Dikdörtgen"/>
          <p:cNvSpPr>
            <a:spLocks noChangeArrowheads="1"/>
          </p:cNvSpPr>
          <p:nvPr/>
        </p:nvSpPr>
        <p:spPr bwMode="auto">
          <a:xfrm>
            <a:off x="1847851" y="188913"/>
            <a:ext cx="2075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ARA SINAV  </a:t>
            </a:r>
            <a:r>
              <a:rPr lang="tr-TR" dirty="0">
                <a:latin typeface="Calibri" pitchFamily="34" charset="0"/>
              </a:rPr>
              <a:t>HAFTASI</a:t>
            </a:r>
          </a:p>
        </p:txBody>
      </p:sp>
    </p:spTree>
    <p:extLst>
      <p:ext uri="{BB962C8B-B14F-4D97-AF65-F5344CB8AC3E}">
        <p14:creationId xmlns:p14="http://schemas.microsoft.com/office/powerpoint/2010/main" val="38611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2063750" y="717550"/>
          <a:ext cx="8064896" cy="5219640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 MART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NİSAN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NİSAN </a:t>
                      </a: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5856" name="2 Dikdörtgen"/>
          <p:cNvSpPr>
            <a:spLocks noChangeArrowheads="1"/>
          </p:cNvSpPr>
          <p:nvPr/>
        </p:nvSpPr>
        <p:spPr bwMode="auto">
          <a:xfrm>
            <a:off x="1847851" y="188913"/>
            <a:ext cx="2022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ARA SINAV HAFTASI</a:t>
            </a:r>
            <a:endParaRPr 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86154"/>
              </p:ext>
            </p:extLst>
          </p:nvPr>
        </p:nvGraphicFramePr>
        <p:xfrm>
          <a:off x="2063750" y="717551"/>
          <a:ext cx="8172071" cy="5494527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1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nisan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nisan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nisan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nisan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 8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22 (A/B)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İMMUNOPATOLOJİ8 (A/B)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36  (A/B)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6272" name="2 Dikdörtgen"/>
          <p:cNvSpPr>
            <a:spLocks noChangeArrowheads="1"/>
          </p:cNvSpPr>
          <p:nvPr/>
        </p:nvSpPr>
        <p:spPr bwMode="auto">
          <a:xfrm>
            <a:off x="1847850" y="188913"/>
            <a:ext cx="1091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22. Hafta </a:t>
            </a:r>
          </a:p>
        </p:txBody>
      </p:sp>
    </p:spTree>
    <p:extLst>
      <p:ext uri="{BB962C8B-B14F-4D97-AF65-F5344CB8AC3E}">
        <p14:creationId xmlns:p14="http://schemas.microsoft.com/office/powerpoint/2010/main" val="41087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40067"/>
              </p:ext>
            </p:extLst>
          </p:nvPr>
        </p:nvGraphicFramePr>
        <p:xfrm>
          <a:off x="1991544" y="692697"/>
          <a:ext cx="8326163" cy="6038169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5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nisan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NİSAN 2020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BİYOKİMYA9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İMMUNOPATOLOJİ9 (A/B) </a:t>
                      </a:r>
                    </a:p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37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7296" name="2 Dikdörtgen"/>
          <p:cNvSpPr>
            <a:spLocks noChangeArrowheads="1"/>
          </p:cNvSpPr>
          <p:nvPr/>
        </p:nvSpPr>
        <p:spPr bwMode="auto">
          <a:xfrm>
            <a:off x="1847850" y="188913"/>
            <a:ext cx="962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23.hafta</a:t>
            </a:r>
          </a:p>
        </p:txBody>
      </p:sp>
    </p:spTree>
    <p:extLst>
      <p:ext uri="{BB962C8B-B14F-4D97-AF65-F5344CB8AC3E}">
        <p14:creationId xmlns:p14="http://schemas.microsoft.com/office/powerpoint/2010/main" val="34126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94644"/>
              </p:ext>
            </p:extLst>
          </p:nvPr>
        </p:nvGraphicFramePr>
        <p:xfrm>
          <a:off x="2063750" y="717551"/>
          <a:ext cx="8131128" cy="549159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nisan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NİSAN 2020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RESMİ TATİL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KLİNİK BİYOKİMYA10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(A/B) 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24 (A/B)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İMMUNOPATOLOJİ10 (A/B)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38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8320" name="2 Metin kutusu"/>
          <p:cNvSpPr txBox="1">
            <a:spLocks noChangeArrowheads="1"/>
          </p:cNvSpPr>
          <p:nvPr/>
        </p:nvSpPr>
        <p:spPr bwMode="auto">
          <a:xfrm>
            <a:off x="1919289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24. Hafta</a:t>
            </a:r>
          </a:p>
        </p:txBody>
      </p:sp>
    </p:spTree>
    <p:extLst>
      <p:ext uri="{BB962C8B-B14F-4D97-AF65-F5344CB8AC3E}">
        <p14:creationId xmlns:p14="http://schemas.microsoft.com/office/powerpoint/2010/main" val="13035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109181"/>
              </p:ext>
            </p:extLst>
          </p:nvPr>
        </p:nvGraphicFramePr>
        <p:xfrm>
          <a:off x="2063750" y="717550"/>
          <a:ext cx="8595151" cy="604096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2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nisan</a:t>
                      </a: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NİSAN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MAYIS 2020</a:t>
                      </a:r>
                      <a:endParaRPr lang="tr-TR" sz="1200" b="1" cap="all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RESMİ TATİL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İMMUNOLOJİSİ VE İMMUNOPATOLOJİ11 (A/B)</a:t>
                      </a:r>
                    </a:p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9344" name="2 Dikdörtgen"/>
          <p:cNvSpPr>
            <a:spLocks noChangeArrowheads="1"/>
          </p:cNvSpPr>
          <p:nvPr/>
        </p:nvSpPr>
        <p:spPr bwMode="auto">
          <a:xfrm>
            <a:off x="1847851" y="188913"/>
            <a:ext cx="10156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25. hafta</a:t>
            </a:r>
          </a:p>
        </p:txBody>
      </p:sp>
    </p:spTree>
    <p:extLst>
      <p:ext uri="{BB962C8B-B14F-4D97-AF65-F5344CB8AC3E}">
        <p14:creationId xmlns:p14="http://schemas.microsoft.com/office/powerpoint/2010/main" val="12434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208213" y="2133600"/>
          <a:ext cx="7632848" cy="859184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2017-2019 </a:t>
                      </a:r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EĞİTİM-ÖĞRETİM YILI </a:t>
                      </a:r>
                      <a:endParaRPr lang="tr-TR" sz="2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SINIF</a:t>
                      </a:r>
                      <a:r>
                        <a:rPr lang="tr-TR" sz="2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KLİNİK GRUPLAR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4" marR="5744" marT="5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35" name="4 Metin kutusu"/>
          <p:cNvSpPr txBox="1">
            <a:spLocks noChangeArrowheads="1"/>
          </p:cNvSpPr>
          <p:nvPr/>
        </p:nvSpPr>
        <p:spPr bwMode="auto">
          <a:xfrm>
            <a:off x="2135188" y="3789364"/>
            <a:ext cx="8064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3. SINIF A ve B olmak üzere 2 şubedir. </a:t>
            </a:r>
          </a:p>
          <a:p>
            <a:pPr>
              <a:lnSpc>
                <a:spcPct val="150000"/>
              </a:lnSpc>
            </a:pPr>
            <a:r>
              <a:rPr lang="tr-TR" b="1" dirty="0"/>
              <a:t>A Şubesi			B Şubesi</a:t>
            </a:r>
          </a:p>
          <a:p>
            <a:pPr>
              <a:lnSpc>
                <a:spcPct val="150000"/>
              </a:lnSpc>
            </a:pPr>
            <a:r>
              <a:rPr lang="tr-TR" b="1" dirty="0"/>
              <a:t>(A1, A2, A3, A4)   		(B1, B2, B3, B4)</a:t>
            </a:r>
          </a:p>
          <a:p>
            <a:pPr>
              <a:lnSpc>
                <a:spcPct val="150000"/>
              </a:lnSpc>
            </a:pPr>
            <a:r>
              <a:rPr lang="tr-TR" b="1" dirty="0"/>
              <a:t>3. Sınıf Temel Bilimler paralel iki şube halindedir.</a:t>
            </a:r>
          </a:p>
        </p:txBody>
      </p:sp>
    </p:spTree>
    <p:extLst>
      <p:ext uri="{BB962C8B-B14F-4D97-AF65-F5344CB8AC3E}">
        <p14:creationId xmlns:p14="http://schemas.microsoft.com/office/powerpoint/2010/main" val="16120537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74312"/>
              </p:ext>
            </p:extLst>
          </p:nvPr>
        </p:nvGraphicFramePr>
        <p:xfrm>
          <a:off x="2063750" y="717550"/>
          <a:ext cx="8417731" cy="5311014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5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 11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İMMUNOLOJİSİ VE İMMUNOPATOLOJİ12 (A/B)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39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A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A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0368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26. Hafta</a:t>
            </a:r>
          </a:p>
        </p:txBody>
      </p:sp>
    </p:spTree>
    <p:extLst>
      <p:ext uri="{BB962C8B-B14F-4D97-AF65-F5344CB8AC3E}">
        <p14:creationId xmlns:p14="http://schemas.microsoft.com/office/powerpoint/2010/main" val="8575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24947"/>
              </p:ext>
            </p:extLst>
          </p:nvPr>
        </p:nvGraphicFramePr>
        <p:xfrm>
          <a:off x="1667965" y="717550"/>
          <a:ext cx="8909050" cy="5325473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MAYIS 2020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BİYOKİMYA12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26</a:t>
                      </a:r>
                    </a:p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İMMUNOLOSİ VE İMMUNOPATOLOJİ 13(A/B)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40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  <a:p>
                      <a:pPr algn="l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KLİNİK BİYOKİMYA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İMMUNOLOJİSİ VE İMMUNOPATOLOJİPRATİK-B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1392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27. Hafta</a:t>
            </a:r>
          </a:p>
        </p:txBody>
      </p:sp>
    </p:spTree>
    <p:extLst>
      <p:ext uri="{BB962C8B-B14F-4D97-AF65-F5344CB8AC3E}">
        <p14:creationId xmlns:p14="http://schemas.microsoft.com/office/powerpoint/2010/main" val="207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23477"/>
              </p:ext>
            </p:extLst>
          </p:nvPr>
        </p:nvGraphicFramePr>
        <p:xfrm>
          <a:off x="2063750" y="717550"/>
          <a:ext cx="8647793" cy="5513351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RESMİ TATİL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KLİNİK BİYOKİMYA13 (A/B) 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ORTODONTİ </a:t>
                      </a:r>
                    </a:p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27(A/B) 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İMMUNOLOSİ VE İMMUNOPATOLOJİ14(A/B) </a:t>
                      </a:r>
                    </a:p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41 (A/B)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ENDODONTİ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DİŞ ÇENE RADYOLOJİSİ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PEDODONTİ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RESTORATİF DİŞ TEDAVİSİ</a:t>
                      </a:r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1392" name="2 Dikdörtgen"/>
          <p:cNvSpPr>
            <a:spLocks noChangeArrowheads="1"/>
          </p:cNvSpPr>
          <p:nvPr/>
        </p:nvSpPr>
        <p:spPr bwMode="auto">
          <a:xfrm>
            <a:off x="1847851" y="188913"/>
            <a:ext cx="1038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>
                <a:latin typeface="Calibri" pitchFamily="34" charset="0"/>
              </a:rPr>
              <a:t>28. Hafta</a:t>
            </a:r>
          </a:p>
        </p:txBody>
      </p:sp>
    </p:spTree>
    <p:extLst>
      <p:ext uri="{BB962C8B-B14F-4D97-AF65-F5344CB8AC3E}">
        <p14:creationId xmlns:p14="http://schemas.microsoft.com/office/powerpoint/2010/main" val="2575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0995"/>
              </p:ext>
            </p:extLst>
          </p:nvPr>
        </p:nvGraphicFramePr>
        <p:xfrm>
          <a:off x="1073067" y="752073"/>
          <a:ext cx="9964820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 MAYIS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3935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BİTİRME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261470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96012"/>
              </p:ext>
            </p:extLst>
          </p:nvPr>
        </p:nvGraphicFramePr>
        <p:xfrm>
          <a:off x="1001816" y="752073"/>
          <a:ext cx="10454935" cy="5033597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 HAZİRAN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3180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BİTİRME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216764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15730"/>
              </p:ext>
            </p:extLst>
          </p:nvPr>
        </p:nvGraphicFramePr>
        <p:xfrm>
          <a:off x="431800" y="692697"/>
          <a:ext cx="11424839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3180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BÜTÜNLEME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4157381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79944"/>
              </p:ext>
            </p:extLst>
          </p:nvPr>
        </p:nvGraphicFramePr>
        <p:xfrm>
          <a:off x="431800" y="692697"/>
          <a:ext cx="11424839" cy="4823285"/>
        </p:xfrm>
        <a:graphic>
          <a:graphicData uri="http://schemas.openxmlformats.org/drawingml/2006/table">
            <a:tbl>
              <a:tblPr/>
              <a:tblGrid>
                <a:gridCol w="124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haziran 2020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noProof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991" marR="8991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149" marR="6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31800" y="188640"/>
            <a:ext cx="4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libri" pitchFamily="34" charset="0"/>
              </a:rPr>
              <a:t>BÜTÜNLEME SINAVI HAFTASI </a:t>
            </a:r>
          </a:p>
        </p:txBody>
      </p:sp>
    </p:spTree>
    <p:extLst>
      <p:ext uri="{BB962C8B-B14F-4D97-AF65-F5344CB8AC3E}">
        <p14:creationId xmlns:p14="http://schemas.microsoft.com/office/powerpoint/2010/main" val="226705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2 İçerik Yer Tutucusu"/>
          <p:cNvSpPr>
            <a:spLocks noGrp="1"/>
          </p:cNvSpPr>
          <p:nvPr>
            <p:ph idx="1"/>
          </p:nvPr>
        </p:nvSpPr>
        <p:spPr>
          <a:xfrm>
            <a:off x="527381" y="692697"/>
            <a:ext cx="10972800" cy="576064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3. sınıf B Şubesi 1. yarıyıl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39349" y="1161619"/>
            <a:ext cx="1180931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DERSLER</a:t>
            </a:r>
          </a:p>
          <a:p>
            <a:pPr algn="ctr"/>
            <a:endParaRPr lang="tr-TR" b="1" u="sng" dirty="0"/>
          </a:p>
          <a:p>
            <a:pPr algn="just"/>
            <a:endParaRPr lang="tr-TR" sz="1600" b="1" u="sng" dirty="0" smtClean="0"/>
          </a:p>
          <a:p>
            <a:r>
              <a:rPr lang="tr-TR" dirty="0" smtClean="0"/>
              <a:t>CERRAHİ I ( AĞIZ DİŞ ÇENE CERRAHİSİ, DENTAL ANESTEZİ)</a:t>
            </a:r>
          </a:p>
          <a:p>
            <a:r>
              <a:rPr lang="tr-TR" dirty="0" smtClean="0"/>
              <a:t>PERİODONTOLOJİ III</a:t>
            </a:r>
          </a:p>
          <a:p>
            <a:r>
              <a:rPr lang="tr-TR" dirty="0" smtClean="0"/>
              <a:t>PROTEZ III ( KURON KÖPRÜ PROTEZ, TOTAL PARSİYEL PROTEZ)</a:t>
            </a:r>
          </a:p>
          <a:p>
            <a:r>
              <a:rPr lang="tr-TR" dirty="0" smtClean="0"/>
              <a:t>DİŞ HEKİMLİĞİ TARİHİ</a:t>
            </a:r>
          </a:p>
          <a:p>
            <a:r>
              <a:rPr lang="tr-TR" dirty="0" smtClean="0"/>
              <a:t>AĞIZ MİKROBİYOLOJİSİ</a:t>
            </a:r>
          </a:p>
          <a:p>
            <a:r>
              <a:rPr lang="tr-TR" dirty="0" smtClean="0"/>
              <a:t>PATOLOJİ</a:t>
            </a:r>
          </a:p>
          <a:p>
            <a:r>
              <a:rPr lang="tr-TR" dirty="0" smtClean="0"/>
              <a:t>FARMAKOLOJİ</a:t>
            </a:r>
          </a:p>
          <a:p>
            <a:r>
              <a:rPr lang="tr-TR" dirty="0" smtClean="0"/>
              <a:t>MADDELER BİLGİSİ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19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74710"/>
              </p:ext>
            </p:extLst>
          </p:nvPr>
        </p:nvGraphicFramePr>
        <p:xfrm>
          <a:off x="1648112" y="693799"/>
          <a:ext cx="9027803" cy="4872323"/>
        </p:xfrm>
        <a:graphic>
          <a:graphicData uri="http://schemas.openxmlformats.org/drawingml/2006/table">
            <a:tbl>
              <a:tblPr/>
              <a:tblGrid>
                <a:gridCol w="104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2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EYLÜL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1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DİŞHEKİMLİĞİ TARİHİ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 1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1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 2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5312" name="2 Dikdörtgen"/>
          <p:cNvSpPr>
            <a:spLocks noChangeArrowheads="1"/>
          </p:cNvSpPr>
          <p:nvPr/>
        </p:nvSpPr>
        <p:spPr bwMode="auto">
          <a:xfrm>
            <a:off x="1847850" y="188914"/>
            <a:ext cx="920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1. Hafta</a:t>
            </a:r>
          </a:p>
        </p:txBody>
      </p:sp>
    </p:spTree>
    <p:extLst>
      <p:ext uri="{BB962C8B-B14F-4D97-AF65-F5344CB8AC3E}">
        <p14:creationId xmlns:p14="http://schemas.microsoft.com/office/powerpoint/2010/main" val="41250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28553"/>
              </p:ext>
            </p:extLst>
          </p:nvPr>
        </p:nvGraphicFramePr>
        <p:xfrm>
          <a:off x="2063750" y="717550"/>
          <a:ext cx="8267782" cy="5037022"/>
        </p:xfrm>
        <a:graphic>
          <a:graphicData uri="http://schemas.openxmlformats.org/drawingml/2006/table">
            <a:tbl>
              <a:tblPr/>
              <a:tblGrid>
                <a:gridCol w="93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9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EYLÜL 2019</a:t>
                      </a:r>
                      <a:endParaRPr lang="tr-TR" sz="1200" b="1" cap="none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EYLÜL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2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DİŞHEKİMLİĞİ TARİHİ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2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FARMAKOLOJİ3 (A/B)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4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7360" name="2 Dikdörtgen"/>
          <p:cNvSpPr>
            <a:spLocks noChangeArrowheads="1"/>
          </p:cNvSpPr>
          <p:nvPr/>
        </p:nvSpPr>
        <p:spPr bwMode="auto">
          <a:xfrm>
            <a:off x="1847851" y="188914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2. hafta</a:t>
            </a:r>
          </a:p>
        </p:txBody>
      </p:sp>
    </p:spTree>
    <p:extLst>
      <p:ext uri="{BB962C8B-B14F-4D97-AF65-F5344CB8AC3E}">
        <p14:creationId xmlns:p14="http://schemas.microsoft.com/office/powerpoint/2010/main" val="11904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2120"/>
              </p:ext>
            </p:extLst>
          </p:nvPr>
        </p:nvGraphicFramePr>
        <p:xfrm>
          <a:off x="1847851" y="744846"/>
          <a:ext cx="8662039" cy="5062286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EYLÜL 2019</a:t>
                      </a:r>
                      <a:endParaRPr lang="tr-TR" sz="1200" b="1" cap="none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 EYLÜL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AĞIZ MİKROBİYOLOJİSİ 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PATOLOJİ 3 (A/B)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5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 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FARMAKOLOJİ 6 (A/B) 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PATOLOJİ PRATİK-B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AĞIZ MİKROBİYOLOJİSİ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FARMAKOLOJİ PRATİK-B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A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8384" name="2 Dikdörtgen"/>
          <p:cNvSpPr>
            <a:spLocks noChangeArrowheads="1"/>
          </p:cNvSpPr>
          <p:nvPr/>
        </p:nvSpPr>
        <p:spPr bwMode="auto">
          <a:xfrm>
            <a:off x="1847851" y="188914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3. hafta</a:t>
            </a:r>
          </a:p>
        </p:txBody>
      </p:sp>
    </p:spTree>
    <p:extLst>
      <p:ext uri="{BB962C8B-B14F-4D97-AF65-F5344CB8AC3E}">
        <p14:creationId xmlns:p14="http://schemas.microsoft.com/office/powerpoint/2010/main" val="40713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287217"/>
              </p:ext>
            </p:extLst>
          </p:nvPr>
        </p:nvGraphicFramePr>
        <p:xfrm>
          <a:off x="2063750" y="655093"/>
          <a:ext cx="8493414" cy="5145832"/>
        </p:xfrm>
        <a:graphic>
          <a:graphicData uri="http://schemas.openxmlformats.org/drawingml/2006/table">
            <a:tbl>
              <a:tblPr/>
              <a:tblGrid>
                <a:gridCol w="100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0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2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Pazartesi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EYLÜL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Çarşamba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Perşembe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 EKİM 2019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 EKİM 2019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08:00-09:00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DENTAL ANESTEZİ</a:t>
                      </a: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MADDELER BİLGİSİ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AĞIZ MİKROBİYOLOJİSİ 4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09:00-10:00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DİŞHEKİMLİĞİ TARİHİ 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PATOLOJİ 4 (A/B) </a:t>
                      </a:r>
                      <a:endParaRPr lang="tr-TR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10:00-11:00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11:00-12:00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KLİNİK 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51054" marR="51054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12:00-13:00</a:t>
                      </a: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b="0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13:00-14:00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14:00-15:00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PERİODONTOLOJİ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PARSİYEL PROT.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CERRAHİ</a:t>
                      </a: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7 (A/B)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15:00-16:00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KURON KÖPRÜ PROT.</a:t>
                      </a:r>
                    </a:p>
                    <a:p>
                      <a:pPr algn="l"/>
                      <a:endParaRPr lang="tr-T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B68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6743" marR="6743" marT="6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FARMAKOLOJİ 8 (A/B) </a:t>
                      </a:r>
                      <a:endParaRPr lang="tr-T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90A4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1112" marR="51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16:00-17:00</a:t>
                      </a:r>
                      <a:endParaRPr lang="tr-T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marL="51112" marR="51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9408" name="2 Dikdörtgen"/>
          <p:cNvSpPr>
            <a:spLocks noChangeArrowheads="1"/>
          </p:cNvSpPr>
          <p:nvPr/>
        </p:nvSpPr>
        <p:spPr bwMode="auto">
          <a:xfrm>
            <a:off x="1847851" y="188914"/>
            <a:ext cx="898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4. hafta</a:t>
            </a:r>
          </a:p>
        </p:txBody>
      </p:sp>
    </p:spTree>
    <p:extLst>
      <p:ext uri="{BB962C8B-B14F-4D97-AF65-F5344CB8AC3E}">
        <p14:creationId xmlns:p14="http://schemas.microsoft.com/office/powerpoint/2010/main" val="25041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ır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3462</Words>
  <Application>Microsoft Office PowerPoint</Application>
  <PresentationFormat>Geniş ekran</PresentationFormat>
  <Paragraphs>2113</Paragraphs>
  <Slides>46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0" baseType="lpstr">
      <vt:lpstr>Arial</vt:lpstr>
      <vt:lpstr>Calibri</vt:lpstr>
      <vt:lpstr>Tw Cen MT</vt:lpstr>
      <vt:lpstr>Hasır</vt:lpstr>
      <vt:lpstr>PowerPoint Sunusu</vt:lpstr>
      <vt:lpstr>PowerPoint Sunusu</vt:lpstr>
      <vt:lpstr>AKADEMİK TAKVİM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AKADEMİK TAKVİM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Rahsan Seçkin</dc:creator>
  <cp:lastModifiedBy>OGR</cp:lastModifiedBy>
  <cp:revision>133</cp:revision>
  <cp:lastPrinted>2019-06-28T08:22:01Z</cp:lastPrinted>
  <dcterms:created xsi:type="dcterms:W3CDTF">2017-07-22T18:54:31Z</dcterms:created>
  <dcterms:modified xsi:type="dcterms:W3CDTF">2019-08-23T06:52:28Z</dcterms:modified>
</cp:coreProperties>
</file>