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5"/>
  </p:sldMasterIdLst>
  <p:notesMasterIdLst>
    <p:notesMasterId r:id="rId111"/>
  </p:notesMasterIdLst>
  <p:handoutMasterIdLst>
    <p:handoutMasterId r:id="rId112"/>
  </p:handoutMasterIdLst>
  <p:sldIdLst>
    <p:sldId id="256" r:id="rId6"/>
    <p:sldId id="258" r:id="rId7"/>
    <p:sldId id="259" r:id="rId8"/>
    <p:sldId id="266" r:id="rId9"/>
    <p:sldId id="273" r:id="rId10"/>
    <p:sldId id="272" r:id="rId11"/>
    <p:sldId id="271" r:id="rId12"/>
    <p:sldId id="270" r:id="rId13"/>
    <p:sldId id="378" r:id="rId14"/>
    <p:sldId id="269" r:id="rId15"/>
    <p:sldId id="268" r:id="rId16"/>
    <p:sldId id="267" r:id="rId17"/>
    <p:sldId id="379" r:id="rId18"/>
    <p:sldId id="380" r:id="rId19"/>
    <p:sldId id="275" r:id="rId20"/>
    <p:sldId id="282" r:id="rId21"/>
    <p:sldId id="286" r:id="rId22"/>
    <p:sldId id="381" r:id="rId23"/>
    <p:sldId id="279" r:id="rId24"/>
    <p:sldId id="287" r:id="rId25"/>
    <p:sldId id="308" r:id="rId26"/>
    <p:sldId id="307" r:id="rId27"/>
    <p:sldId id="306" r:id="rId28"/>
    <p:sldId id="305" r:id="rId29"/>
    <p:sldId id="304" r:id="rId30"/>
    <p:sldId id="303" r:id="rId31"/>
    <p:sldId id="302" r:id="rId32"/>
    <p:sldId id="322" r:id="rId33"/>
    <p:sldId id="321" r:id="rId34"/>
    <p:sldId id="320" r:id="rId35"/>
    <p:sldId id="318" r:id="rId36"/>
    <p:sldId id="317" r:id="rId37"/>
    <p:sldId id="382" r:id="rId38"/>
    <p:sldId id="316" r:id="rId39"/>
    <p:sldId id="314" r:id="rId40"/>
    <p:sldId id="383" r:id="rId41"/>
    <p:sldId id="384" r:id="rId42"/>
    <p:sldId id="313" r:id="rId43"/>
    <p:sldId id="312" r:id="rId44"/>
    <p:sldId id="311" r:id="rId45"/>
    <p:sldId id="309" r:id="rId46"/>
    <p:sldId id="385" r:id="rId47"/>
    <p:sldId id="310" r:id="rId48"/>
    <p:sldId id="301" r:id="rId49"/>
    <p:sldId id="300" r:id="rId50"/>
    <p:sldId id="299" r:id="rId51"/>
    <p:sldId id="331" r:id="rId52"/>
    <p:sldId id="330" r:id="rId53"/>
    <p:sldId id="329" r:id="rId54"/>
    <p:sldId id="328" r:id="rId55"/>
    <p:sldId id="327" r:id="rId56"/>
    <p:sldId id="326" r:id="rId57"/>
    <p:sldId id="325" r:id="rId58"/>
    <p:sldId id="324" r:id="rId59"/>
    <p:sldId id="323" r:id="rId60"/>
    <p:sldId id="297" r:id="rId61"/>
    <p:sldId id="296" r:id="rId62"/>
    <p:sldId id="295" r:id="rId63"/>
    <p:sldId id="294" r:id="rId64"/>
    <p:sldId id="386" r:id="rId65"/>
    <p:sldId id="293" r:id="rId66"/>
    <p:sldId id="350" r:id="rId67"/>
    <p:sldId id="349" r:id="rId68"/>
    <p:sldId id="348" r:id="rId69"/>
    <p:sldId id="347" r:id="rId70"/>
    <p:sldId id="346" r:id="rId71"/>
    <p:sldId id="345" r:id="rId72"/>
    <p:sldId id="344" r:id="rId73"/>
    <p:sldId id="341" r:id="rId74"/>
    <p:sldId id="340" r:id="rId75"/>
    <p:sldId id="387" r:id="rId76"/>
    <p:sldId id="337" r:id="rId77"/>
    <p:sldId id="388" r:id="rId78"/>
    <p:sldId id="389" r:id="rId79"/>
    <p:sldId id="336" r:id="rId80"/>
    <p:sldId id="334" r:id="rId81"/>
    <p:sldId id="333" r:id="rId82"/>
    <p:sldId id="332" r:id="rId83"/>
    <p:sldId id="292" r:id="rId84"/>
    <p:sldId id="291" r:id="rId85"/>
    <p:sldId id="290" r:id="rId86"/>
    <p:sldId id="289" r:id="rId87"/>
    <p:sldId id="362" r:id="rId88"/>
    <p:sldId id="361" r:id="rId89"/>
    <p:sldId id="360" r:id="rId90"/>
    <p:sldId id="359" r:id="rId91"/>
    <p:sldId id="354" r:id="rId92"/>
    <p:sldId id="353" r:id="rId93"/>
    <p:sldId id="390" r:id="rId94"/>
    <p:sldId id="352" r:id="rId95"/>
    <p:sldId id="351" r:id="rId96"/>
    <p:sldId id="372" r:id="rId97"/>
    <p:sldId id="371" r:id="rId98"/>
    <p:sldId id="370" r:id="rId99"/>
    <p:sldId id="369" r:id="rId100"/>
    <p:sldId id="368" r:id="rId101"/>
    <p:sldId id="367" r:id="rId102"/>
    <p:sldId id="391" r:id="rId103"/>
    <p:sldId id="373" r:id="rId104"/>
    <p:sldId id="365" r:id="rId105"/>
    <p:sldId id="377" r:id="rId106"/>
    <p:sldId id="376" r:id="rId107"/>
    <p:sldId id="375" r:id="rId108"/>
    <p:sldId id="374" r:id="rId109"/>
    <p:sldId id="263" r:id="rId1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2" autoAdjust="0"/>
    <p:restoredTop sz="96292"/>
  </p:normalViewPr>
  <p:slideViewPr>
    <p:cSldViewPr snapToGrid="0">
      <p:cViewPr>
        <p:scale>
          <a:sx n="118" d="100"/>
          <a:sy n="118" d="100"/>
        </p:scale>
        <p:origin x="1512" y="592"/>
      </p:cViewPr>
      <p:guideLst>
        <p:guide orient="horz" pos="2160"/>
        <p:guide pos="288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96.xml"/><Relationship Id="rId102" Type="http://schemas.openxmlformats.org/officeDocument/2006/relationships/slide" Target="slides/slide97.xml"/><Relationship Id="rId103" Type="http://schemas.openxmlformats.org/officeDocument/2006/relationships/slide" Target="slides/slide98.xml"/><Relationship Id="rId104" Type="http://schemas.openxmlformats.org/officeDocument/2006/relationships/slide" Target="slides/slide99.xml"/><Relationship Id="rId105" Type="http://schemas.openxmlformats.org/officeDocument/2006/relationships/slide" Target="slides/slide100.xml"/><Relationship Id="rId106" Type="http://schemas.openxmlformats.org/officeDocument/2006/relationships/slide" Target="slides/slide101.xml"/><Relationship Id="rId107" Type="http://schemas.openxmlformats.org/officeDocument/2006/relationships/slide" Target="slides/slide102.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8" Type="http://schemas.openxmlformats.org/officeDocument/2006/relationships/slide" Target="slides/slide103.xml"/><Relationship Id="rId109" Type="http://schemas.openxmlformats.org/officeDocument/2006/relationships/slide" Target="slides/slide10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slide" Target="slides/slide47.xml"/><Relationship Id="rId53" Type="http://schemas.openxmlformats.org/officeDocument/2006/relationships/slide" Target="slides/slide48.xml"/><Relationship Id="rId54" Type="http://schemas.openxmlformats.org/officeDocument/2006/relationships/slide" Target="slides/slide49.xml"/><Relationship Id="rId55" Type="http://schemas.openxmlformats.org/officeDocument/2006/relationships/slide" Target="slides/slide50.xml"/><Relationship Id="rId56" Type="http://schemas.openxmlformats.org/officeDocument/2006/relationships/slide" Target="slides/slide51.xml"/><Relationship Id="rId57" Type="http://schemas.openxmlformats.org/officeDocument/2006/relationships/slide" Target="slides/slide52.xml"/><Relationship Id="rId58" Type="http://schemas.openxmlformats.org/officeDocument/2006/relationships/slide" Target="slides/slide53.xml"/><Relationship Id="rId59" Type="http://schemas.openxmlformats.org/officeDocument/2006/relationships/slide" Target="slides/slide54.xml"/><Relationship Id="rId70" Type="http://schemas.openxmlformats.org/officeDocument/2006/relationships/slide" Target="slides/slide65.xml"/><Relationship Id="rId71" Type="http://schemas.openxmlformats.org/officeDocument/2006/relationships/slide" Target="slides/slide66.xml"/><Relationship Id="rId72" Type="http://schemas.openxmlformats.org/officeDocument/2006/relationships/slide" Target="slides/slide67.xml"/><Relationship Id="rId73" Type="http://schemas.openxmlformats.org/officeDocument/2006/relationships/slide" Target="slides/slide68.xml"/><Relationship Id="rId74" Type="http://schemas.openxmlformats.org/officeDocument/2006/relationships/slide" Target="slides/slide69.xml"/><Relationship Id="rId75" Type="http://schemas.openxmlformats.org/officeDocument/2006/relationships/slide" Target="slides/slide70.xml"/><Relationship Id="rId76" Type="http://schemas.openxmlformats.org/officeDocument/2006/relationships/slide" Target="slides/slide71.xml"/><Relationship Id="rId77" Type="http://schemas.openxmlformats.org/officeDocument/2006/relationships/slide" Target="slides/slide72.xml"/><Relationship Id="rId78" Type="http://schemas.openxmlformats.org/officeDocument/2006/relationships/slide" Target="slides/slide73.xml"/><Relationship Id="rId79" Type="http://schemas.openxmlformats.org/officeDocument/2006/relationships/slide" Target="slides/slide74.xml"/><Relationship Id="rId110" Type="http://schemas.openxmlformats.org/officeDocument/2006/relationships/slide" Target="slides/slide105.xml"/><Relationship Id="rId90" Type="http://schemas.openxmlformats.org/officeDocument/2006/relationships/slide" Target="slides/slide85.xml"/><Relationship Id="rId91" Type="http://schemas.openxmlformats.org/officeDocument/2006/relationships/slide" Target="slides/slide86.xml"/><Relationship Id="rId92" Type="http://schemas.openxmlformats.org/officeDocument/2006/relationships/slide" Target="slides/slide87.xml"/><Relationship Id="rId93" Type="http://schemas.openxmlformats.org/officeDocument/2006/relationships/slide" Target="slides/slide88.xml"/><Relationship Id="rId94" Type="http://schemas.openxmlformats.org/officeDocument/2006/relationships/slide" Target="slides/slide89.xml"/><Relationship Id="rId95" Type="http://schemas.openxmlformats.org/officeDocument/2006/relationships/slide" Target="slides/slide90.xml"/><Relationship Id="rId96" Type="http://schemas.openxmlformats.org/officeDocument/2006/relationships/slide" Target="slides/slide91.xml"/><Relationship Id="rId97" Type="http://schemas.openxmlformats.org/officeDocument/2006/relationships/slide" Target="slides/slide92.xml"/><Relationship Id="rId98" Type="http://schemas.openxmlformats.org/officeDocument/2006/relationships/slide" Target="slides/slide93.xml"/><Relationship Id="rId99" Type="http://schemas.openxmlformats.org/officeDocument/2006/relationships/slide" Target="slides/slide94.xml"/><Relationship Id="rId111" Type="http://schemas.openxmlformats.org/officeDocument/2006/relationships/notesMaster" Target="notesMasters/notesMaster1.xml"/><Relationship Id="rId112" Type="http://schemas.openxmlformats.org/officeDocument/2006/relationships/handoutMaster" Target="handoutMasters/handoutMaster1.xml"/><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60" Type="http://schemas.openxmlformats.org/officeDocument/2006/relationships/slide" Target="slides/slide55.xml"/><Relationship Id="rId61" Type="http://schemas.openxmlformats.org/officeDocument/2006/relationships/slide" Target="slides/slide56.xml"/><Relationship Id="rId62" Type="http://schemas.openxmlformats.org/officeDocument/2006/relationships/slide" Target="slides/slide57.xml"/><Relationship Id="rId63" Type="http://schemas.openxmlformats.org/officeDocument/2006/relationships/slide" Target="slides/slide58.xml"/><Relationship Id="rId64" Type="http://schemas.openxmlformats.org/officeDocument/2006/relationships/slide" Target="slides/slide59.xml"/><Relationship Id="rId65" Type="http://schemas.openxmlformats.org/officeDocument/2006/relationships/slide" Target="slides/slide60.xml"/><Relationship Id="rId66" Type="http://schemas.openxmlformats.org/officeDocument/2006/relationships/slide" Target="slides/slide61.xml"/><Relationship Id="rId67" Type="http://schemas.openxmlformats.org/officeDocument/2006/relationships/slide" Target="slides/slide62.xml"/><Relationship Id="rId68" Type="http://schemas.openxmlformats.org/officeDocument/2006/relationships/slide" Target="slides/slide63.xml"/><Relationship Id="rId69" Type="http://schemas.openxmlformats.org/officeDocument/2006/relationships/slide" Target="slides/slide64.xml"/><Relationship Id="rId100" Type="http://schemas.openxmlformats.org/officeDocument/2006/relationships/slide" Target="slides/slide95.xml"/><Relationship Id="rId80" Type="http://schemas.openxmlformats.org/officeDocument/2006/relationships/slide" Target="slides/slide75.xml"/><Relationship Id="rId81" Type="http://schemas.openxmlformats.org/officeDocument/2006/relationships/slide" Target="slides/slide76.xml"/><Relationship Id="rId82" Type="http://schemas.openxmlformats.org/officeDocument/2006/relationships/slide" Target="slides/slide77.xml"/><Relationship Id="rId83" Type="http://schemas.openxmlformats.org/officeDocument/2006/relationships/slide" Target="slides/slide78.xml"/><Relationship Id="rId84" Type="http://schemas.openxmlformats.org/officeDocument/2006/relationships/slide" Target="slides/slide79.xml"/><Relationship Id="rId85" Type="http://schemas.openxmlformats.org/officeDocument/2006/relationships/slide" Target="slides/slide80.xml"/><Relationship Id="rId86" Type="http://schemas.openxmlformats.org/officeDocument/2006/relationships/slide" Target="slides/slide81.xml"/><Relationship Id="rId87" Type="http://schemas.openxmlformats.org/officeDocument/2006/relationships/slide" Target="slides/slide82.xml"/><Relationship Id="rId88" Type="http://schemas.openxmlformats.org/officeDocument/2006/relationships/slide" Target="slides/slide83.xml"/><Relationship Id="rId89" Type="http://schemas.openxmlformats.org/officeDocument/2006/relationships/slide" Target="slides/slide8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t>1.01.2018</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t>1.01.2018</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Kap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dirty="0" smtClean="0">
                <a:solidFill>
                  <a:srgbClr val="425E23"/>
                </a:solidFill>
                <a:latin typeface="Arial" panose="020B0604020202020204" pitchFamily="34" charset="0"/>
                <a:cs typeface="Arial" panose="020B0604020202020204" pitchFamily="34" charset="0"/>
              </a:rPr>
              <a:t>İSTANBUL ÜNİVERSİTES</a:t>
            </a:r>
            <a:r>
              <a:rPr lang="en-US" sz="2000" b="1" dirty="0" smtClean="0">
                <a:solidFill>
                  <a:srgbClr val="425E23"/>
                </a:solidFill>
                <a:latin typeface="Arial" panose="020B0604020202020204" pitchFamily="34" charset="0"/>
                <a:cs typeface="Arial" panose="020B0604020202020204" pitchFamily="34" charset="0"/>
              </a:rPr>
              <a:t>İ</a:t>
            </a:r>
            <a:endParaRPr lang="en-US" sz="2000" b="1" dirty="0">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EĞİTİM</a:t>
            </a:r>
            <a:r>
              <a:rPr lang="tr-TR" dirty="0" smtClean="0"/>
              <a:t>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KONU</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en-US" dirty="0" smtClean="0"/>
              <a:t>HAZIRLAYAN </a:t>
            </a:r>
            <a:r>
              <a:rPr lang="tr-TR" dirty="0" smtClean="0"/>
              <a:t>adı-soyadı</a:t>
            </a:r>
            <a:endParaRPr lang="tr-TR" dirty="0"/>
          </a:p>
        </p:txBody>
      </p:sp>
      <p:sp>
        <p:nvSpPr>
          <p:cNvPr id="2" name="Rectangle 1"/>
          <p:cNvSpPr/>
          <p:nvPr userDrawn="1"/>
        </p:nvSpPr>
        <p:spPr>
          <a:xfrm>
            <a:off x="112734" y="137786"/>
            <a:ext cx="1640910" cy="141544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820190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çindekiler">
    <p:spTree>
      <p:nvGrpSpPr>
        <p:cNvPr id="1" name=""/>
        <p:cNvGrpSpPr/>
        <p:nvPr/>
      </p:nvGrpSpPr>
      <p:grpSpPr>
        <a:xfrm>
          <a:off x="0" y="0"/>
          <a:ext cx="0" cy="0"/>
          <a:chOff x="0" y="0"/>
          <a:chExt cx="0" cy="0"/>
        </a:xfrm>
      </p:grpSpPr>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en-US" dirty="0" err="1" smtClean="0"/>
              <a:t>İçindekiler</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10298361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aşli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1778277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aşlık+Alt Başlık+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230960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userDrawn="1">
          <p15:clr>
            <a:srgbClr val="FBAE40"/>
          </p15:clr>
        </p15:guide>
        <p15:guide id="5" pos="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Başlık + Liste">
    <p:spTree>
      <p:nvGrpSpPr>
        <p:cNvPr id="1" name=""/>
        <p:cNvGrpSpPr/>
        <p:nvPr/>
      </p:nvGrpSpPr>
      <p:grpSpPr>
        <a:xfrm>
          <a:off x="0" y="0"/>
          <a:ext cx="0" cy="0"/>
          <a:chOff x="0" y="0"/>
          <a:chExt cx="0" cy="0"/>
        </a:xfrm>
      </p:grpSpPr>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6982" y="84854"/>
            <a:ext cx="940057" cy="940057"/>
          </a:xfrm>
          <a:prstGeom prst="rect">
            <a:avLst/>
          </a:prstGeom>
        </p:spPr>
      </p:pic>
    </p:spTree>
    <p:extLst>
      <p:ext uri="{BB962C8B-B14F-4D97-AF65-F5344CB8AC3E}">
        <p14:creationId xmlns:p14="http://schemas.microsoft.com/office/powerpoint/2010/main" val="36850154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Arka Kapak">
    <p:spTree>
      <p:nvGrpSpPr>
        <p:cNvPr id="1" name=""/>
        <p:cNvGrpSpPr/>
        <p:nvPr/>
      </p:nvGrpSpPr>
      <p:grpSpPr>
        <a:xfrm>
          <a:off x="0" y="0"/>
          <a:ext cx="0" cy="0"/>
          <a:chOff x="0" y="0"/>
          <a:chExt cx="0" cy="0"/>
        </a:xfrm>
      </p:grpSpPr>
      <p:grpSp>
        <p:nvGrpSpPr>
          <p:cNvPr id="8" name="Group 7"/>
          <p:cNvGrpSpPr/>
          <p:nvPr userDrawn="1"/>
        </p:nvGrpSpPr>
        <p:grpSpPr>
          <a:xfrm>
            <a:off x="2463800" y="1436912"/>
            <a:ext cx="4216400" cy="3984176"/>
            <a:chOff x="2579552" y="927458"/>
            <a:chExt cx="4216400" cy="3984176"/>
          </a:xfrm>
        </p:grpSpPr>
        <p:sp>
          <p:nvSpPr>
            <p:cNvPr id="4" name="TextBox 3"/>
            <p:cNvSpPr txBox="1"/>
            <p:nvPr userDrawn="1"/>
          </p:nvSpPr>
          <p:spPr>
            <a:xfrm>
              <a:off x="2579552" y="4472578"/>
              <a:ext cx="4216400" cy="439056"/>
            </a:xfrm>
            <a:prstGeom prst="rect">
              <a:avLst/>
            </a:prstGeom>
          </p:spPr>
          <p:txBody>
            <a:bodyPr vert="horz" wrap="square" lIns="91440" tIns="45720" rIns="91440" bIns="45720" rtlCol="0" anchor="t" anchorCtr="0">
              <a:normAutofit/>
            </a:bodyPr>
            <a:lstStyle/>
            <a:p>
              <a:pPr algn="ctr">
                <a:lnSpc>
                  <a:spcPct val="110000"/>
                </a:lnSpc>
              </a:pPr>
              <a:r>
                <a:rPr lang="en-US" dirty="0" smtClean="0">
                  <a:solidFill>
                    <a:schemeClr val="bg2">
                      <a:lumMod val="50000"/>
                    </a:schemeClr>
                  </a:solidFill>
                  <a:latin typeface="+mj-lt"/>
                </a:rPr>
                <a:t>www</a:t>
              </a:r>
              <a:r>
                <a:rPr lang="tr-TR" dirty="0" smtClean="0">
                  <a:solidFill>
                    <a:schemeClr val="bg2">
                      <a:lumMod val="50000"/>
                    </a:schemeClr>
                  </a:solidFill>
                  <a:latin typeface="+mj-lt"/>
                </a:rPr>
                <a:t>.istanbul.edu.tr</a:t>
              </a:r>
              <a:endParaRPr lang="tr-TR" dirty="0">
                <a:solidFill>
                  <a:schemeClr val="bg2">
                    <a:lumMod val="50000"/>
                  </a:schemeClr>
                </a:solidFill>
                <a:latin typeface="+mj-lt"/>
              </a:endParaRPr>
            </a:p>
            <a:p>
              <a:pPr algn="ctr">
                <a:lnSpc>
                  <a:spcPct val="110000"/>
                </a:lnSpc>
              </a:pPr>
              <a:endParaRPr lang="tr-TR" dirty="0">
                <a:solidFill>
                  <a:schemeClr val="bg2">
                    <a:lumMod val="50000"/>
                  </a:schemeClr>
                </a:solidFill>
                <a:latin typeface="+mj-lt"/>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9181" y="927458"/>
              <a:ext cx="2857143" cy="2857143"/>
            </a:xfrm>
            <a:prstGeom prst="rect">
              <a:avLst/>
            </a:prstGeom>
          </p:spPr>
        </p:pic>
      </p:grpSp>
    </p:spTree>
    <p:extLst>
      <p:ext uri="{BB962C8B-B14F-4D97-AF65-F5344CB8AC3E}">
        <p14:creationId xmlns:p14="http://schemas.microsoft.com/office/powerpoint/2010/main" val="18021570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366442"/>
            <a:ext cx="7886700" cy="1325563"/>
          </a:xfrm>
          <a:prstGeom prst="rect">
            <a:avLst/>
          </a:prstGeom>
        </p:spPr>
        <p:txBody>
          <a:bodyPr vert="horz" lIns="91440" tIns="45720" rIns="91440" bIns="45720" rtlCol="0" anchor="ctr">
            <a:noAutofit/>
          </a:bodyPr>
          <a:lstStyle/>
          <a:p>
            <a:r>
              <a:rPr lang="tr-TR" sz="2300" b="1" dirty="0" smtClean="0">
                <a:solidFill>
                  <a:srgbClr val="425E23"/>
                </a:solidFill>
              </a:rPr>
              <a:t>İSTANBUL ÜNİVERSİTESİ AÇIK VE UZAKTAN EĞİTİM FAKÜLTESİ</a:t>
            </a:r>
            <a:br>
              <a:rPr lang="tr-TR" sz="2300" b="1" dirty="0" smtClean="0">
                <a:solidFill>
                  <a:srgbClr val="425E23"/>
                </a:solidFill>
              </a:rPr>
            </a:br>
            <a:r>
              <a:rPr lang="tr-TR" sz="2300" b="1" dirty="0" smtClean="0">
                <a:solidFill>
                  <a:srgbClr val="425E23"/>
                </a:solidFill>
              </a:rPr>
              <a:t/>
            </a:r>
            <a:br>
              <a:rPr lang="tr-TR" sz="2300" b="1" dirty="0" smtClean="0">
                <a:solidFill>
                  <a:srgbClr val="425E23"/>
                </a:solidFill>
              </a:rPr>
            </a:br>
            <a:r>
              <a:rPr lang="en-US" sz="2400" b="1" dirty="0" smtClean="0">
                <a:solidFill>
                  <a:srgbClr val="425E23"/>
                </a:solidFill>
              </a:rPr>
              <a:t>PROGRAM ADI</a:t>
            </a:r>
            <a:endParaRPr lang="en-US" dirty="0"/>
          </a:p>
        </p:txBody>
      </p:sp>
      <p:sp>
        <p:nvSpPr>
          <p:cNvPr id="3" name="Text Placeholder 2"/>
          <p:cNvSpPr>
            <a:spLocks noGrp="1"/>
          </p:cNvSpPr>
          <p:nvPr>
            <p:ph type="body" idx="1"/>
          </p:nvPr>
        </p:nvSpPr>
        <p:spPr>
          <a:xfrm>
            <a:off x="628650" y="3717055"/>
            <a:ext cx="7886700" cy="1355986"/>
          </a:xfrm>
          <a:prstGeom prst="rect">
            <a:avLst/>
          </a:prstGeom>
        </p:spPr>
        <p:txBody>
          <a:bodyPr vert="horz" lIns="91440" tIns="45720" rIns="91440" bIns="45720" rtlCol="0" anchor="ctr">
            <a:normAutofit/>
          </a:bodyPr>
          <a:lstStyle/>
          <a:p>
            <a:pPr algn="ctr"/>
            <a:r>
              <a:rPr lang="en-US" sz="2400" dirty="0" smtClean="0">
                <a:solidFill>
                  <a:srgbClr val="425E23"/>
                </a:solidFill>
              </a:rPr>
              <a:t>DERS ADI</a:t>
            </a:r>
            <a:endParaRPr lang="tr-TR" sz="2400" dirty="0" smtClean="0">
              <a:solidFill>
                <a:srgbClr val="425E23"/>
              </a:solidFill>
            </a:endParaRPr>
          </a:p>
          <a:p>
            <a:pPr algn="ctr"/>
            <a:r>
              <a:rPr lang="en-US" sz="2400" dirty="0" err="1" smtClean="0">
                <a:solidFill>
                  <a:srgbClr val="425E23"/>
                </a:solidFill>
              </a:rPr>
              <a:t>Öğretim</a:t>
            </a:r>
            <a:r>
              <a:rPr lang="en-US" sz="2400" dirty="0" smtClean="0">
                <a:solidFill>
                  <a:srgbClr val="425E23"/>
                </a:solidFill>
              </a:rPr>
              <a:t> </a:t>
            </a:r>
            <a:r>
              <a:rPr lang="en-US" sz="2400" dirty="0" err="1" smtClean="0">
                <a:solidFill>
                  <a:srgbClr val="425E23"/>
                </a:solidFill>
              </a:rPr>
              <a:t>üyesi</a:t>
            </a:r>
            <a:r>
              <a:rPr lang="en-US" sz="2400" dirty="0" smtClean="0">
                <a:solidFill>
                  <a:srgbClr val="425E23"/>
                </a:solidFill>
              </a:rPr>
              <a:t> </a:t>
            </a:r>
            <a:r>
              <a:rPr lang="en-US" sz="2400" dirty="0" err="1" smtClean="0">
                <a:solidFill>
                  <a:srgbClr val="425E23"/>
                </a:solidFill>
              </a:rPr>
              <a:t>adı-soyadı</a:t>
            </a:r>
            <a:endParaRPr lang="en-US" sz="2400" dirty="0" smtClean="0">
              <a:solidFill>
                <a:srgbClr val="425E23"/>
              </a:solidFill>
            </a:endParaRPr>
          </a:p>
        </p:txBody>
      </p:sp>
    </p:spTree>
    <p:extLst>
      <p:ext uri="{BB962C8B-B14F-4D97-AF65-F5344CB8AC3E}">
        <p14:creationId xmlns:p14="http://schemas.microsoft.com/office/powerpoint/2010/main" val="1909762180"/>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8" r:id="rId3"/>
    <p:sldLayoutId id="2147483661" r:id="rId4"/>
    <p:sldLayoutId id="2147483664" r:id="rId5"/>
    <p:sldLayoutId id="2147483665" r:id="rId6"/>
    <p:sldLayoutId id="2147483666" r:id="rId7"/>
    <p:sldLayoutId id="2147483667" r:id="rId8"/>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2200" kern="1200">
          <a:solidFill>
            <a:schemeClr val="accent6"/>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15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r>
              <a:rPr lang="tr-TR" dirty="0" smtClean="0"/>
              <a:t>Hizmet içi eğitim</a:t>
            </a:r>
            <a:endParaRPr lang="tr-TR" dirty="0"/>
          </a:p>
        </p:txBody>
      </p:sp>
      <p:sp>
        <p:nvSpPr>
          <p:cNvPr id="6" name="Text Placeholder 5"/>
          <p:cNvSpPr>
            <a:spLocks noGrp="1"/>
          </p:cNvSpPr>
          <p:nvPr>
            <p:ph type="body" sz="quarter" idx="14"/>
          </p:nvPr>
        </p:nvSpPr>
        <p:spPr/>
        <p:txBody>
          <a:bodyPr>
            <a:normAutofit fontScale="25000" lnSpcReduction="20000"/>
          </a:bodyPr>
          <a:lstStyle/>
          <a:p>
            <a:endParaRPr lang="tr-TR" sz="2000" b="1" dirty="0" smtClean="0">
              <a:solidFill>
                <a:schemeClr val="tx1"/>
              </a:solidFill>
              <a:latin typeface="Times New Roman" pitchFamily="18" charset="0"/>
              <a:cs typeface="Times New Roman" pitchFamily="18" charset="0"/>
            </a:endParaRPr>
          </a:p>
          <a:p>
            <a:r>
              <a:rPr lang="tr-TR" sz="7200" b="1" dirty="0" smtClean="0">
                <a:solidFill>
                  <a:schemeClr val="accent6">
                    <a:lumMod val="50000"/>
                  </a:schemeClr>
                </a:solidFill>
                <a:latin typeface="Times New Roman" pitchFamily="18" charset="0"/>
                <a:cs typeface="Times New Roman" pitchFamily="18" charset="0"/>
              </a:rPr>
              <a:t>5018 SAYILI  KAMU </a:t>
            </a:r>
            <a:r>
              <a:rPr lang="tr-TR" sz="7200" b="1" dirty="0">
                <a:solidFill>
                  <a:schemeClr val="accent6">
                    <a:lumMod val="50000"/>
                  </a:schemeClr>
                </a:solidFill>
                <a:latin typeface="Times New Roman" pitchFamily="18" charset="0"/>
                <a:cs typeface="Times New Roman" pitchFamily="18" charset="0"/>
              </a:rPr>
              <a:t>MALİ YÖNETİMİ VE KONTROL KANUNU</a:t>
            </a:r>
          </a:p>
          <a:p>
            <a:endParaRPr lang="tr-TR" dirty="0"/>
          </a:p>
        </p:txBody>
      </p:sp>
      <p:sp>
        <p:nvSpPr>
          <p:cNvPr id="7" name="Text Placeholder 6"/>
          <p:cNvSpPr>
            <a:spLocks noGrp="1"/>
          </p:cNvSpPr>
          <p:nvPr>
            <p:ph type="body" sz="quarter" idx="15"/>
          </p:nvPr>
        </p:nvSpPr>
        <p:spPr/>
        <p:txBody>
          <a:bodyPr/>
          <a:lstStyle/>
          <a:p>
            <a:r>
              <a:rPr lang="tr-TR" dirty="0" err="1"/>
              <a:t>Araş</a:t>
            </a:r>
            <a:r>
              <a:rPr lang="tr-TR" dirty="0" smtClean="0"/>
              <a:t>. Gör. </a:t>
            </a:r>
            <a:r>
              <a:rPr lang="tr-TR" dirty="0" smtClean="0"/>
              <a:t>Yasin </a:t>
            </a:r>
            <a:r>
              <a:rPr lang="tr-TR" dirty="0" err="1" smtClean="0"/>
              <a:t>yerebasmaz</a:t>
            </a:r>
            <a:endParaRPr lang="tr-TR" dirty="0"/>
          </a:p>
        </p:txBody>
      </p:sp>
    </p:spTree>
    <p:extLst>
      <p:ext uri="{BB962C8B-B14F-4D97-AF65-F5344CB8AC3E}">
        <p14:creationId xmlns:p14="http://schemas.microsoft.com/office/powerpoint/2010/main" val="146028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3"/>
          </p:nvPr>
        </p:nvSpPr>
        <p:spPr/>
        <p:txBody>
          <a:bodyPr/>
          <a:lstStyle/>
          <a:p>
            <a:fld id="{8E6AA186-9BDC-43F2-8CB7-BFB6CE2B9968}" type="slidenum">
              <a:rPr lang="tr-TR" smtClean="0"/>
              <a:pPr/>
              <a:t>9</a:t>
            </a:fld>
            <a:endParaRPr lang="tr-TR"/>
          </a:p>
        </p:txBody>
      </p:sp>
      <p:sp>
        <p:nvSpPr>
          <p:cNvPr id="3" name="Text Placeholder 2"/>
          <p:cNvSpPr>
            <a:spLocks noGrp="1"/>
          </p:cNvSpPr>
          <p:nvPr>
            <p:ph type="body" sz="quarter" idx="15"/>
          </p:nvPr>
        </p:nvSpPr>
        <p:spPr>
          <a:xfrm>
            <a:off x="180000" y="606052"/>
            <a:ext cx="7674664" cy="477054"/>
          </a:xfrm>
        </p:spPr>
        <p:txBody>
          <a:bodyPr/>
          <a:lstStyle/>
          <a:p>
            <a:r>
              <a:rPr lang="tr-TR" sz="2500" b="1" dirty="0">
                <a:latin typeface="Times New Roman" pitchFamily="18" charset="0"/>
                <a:cs typeface="Times New Roman" pitchFamily="18" charset="0"/>
              </a:rPr>
              <a:t>KANUNUN KAPSAMINDAKİ İDARELER</a:t>
            </a:r>
            <a:endParaRPr lang="tr-TR" sz="2500" dirty="0"/>
          </a:p>
        </p:txBody>
      </p:sp>
      <p:sp>
        <p:nvSpPr>
          <p:cNvPr id="5" name="Rectangle 3"/>
          <p:cNvSpPr>
            <a:spLocks noChangeArrowheads="1"/>
          </p:cNvSpPr>
          <p:nvPr/>
        </p:nvSpPr>
        <p:spPr bwMode="auto">
          <a:xfrm>
            <a:off x="838492" y="1166220"/>
            <a:ext cx="7740871" cy="400110"/>
          </a:xfrm>
          <a:prstGeom prst="rect">
            <a:avLst/>
          </a:prstGeom>
          <a:noFill/>
          <a:ln w="28575">
            <a:solidFill>
              <a:schemeClr val="accent2"/>
            </a:solidFill>
            <a:miter lim="800000"/>
            <a:headEnd/>
            <a:tailEnd/>
          </a:ln>
        </p:spPr>
        <p:txBody>
          <a:bodyPr wrap="square">
            <a:spAutoFit/>
          </a:bodyPr>
          <a:lstStyle/>
          <a:p>
            <a:r>
              <a:rPr lang="tr-TR" sz="2000" b="1" dirty="0">
                <a:solidFill>
                  <a:schemeClr val="accent2"/>
                </a:solidFill>
                <a:latin typeface="Times New Roman" pitchFamily="18" charset="0"/>
                <a:cs typeface="Times New Roman" pitchFamily="18" charset="0"/>
              </a:rPr>
              <a:t>  </a:t>
            </a:r>
            <a:r>
              <a:rPr lang="tr-TR" sz="2000" b="1" dirty="0" smtClean="0">
                <a:solidFill>
                  <a:schemeClr val="accent2"/>
                </a:solidFill>
                <a:latin typeface="Times New Roman" pitchFamily="18" charset="0"/>
                <a:cs typeface="Times New Roman" pitchFamily="18" charset="0"/>
              </a:rPr>
              <a:t>GENEL YÖNETİM</a:t>
            </a:r>
            <a:r>
              <a:rPr lang="tr-TR" sz="2000" b="1" dirty="0">
                <a:solidFill>
                  <a:schemeClr val="accent2"/>
                </a:solidFill>
                <a:latin typeface="Times New Roman" pitchFamily="18" charset="0"/>
                <a:cs typeface="Times New Roman" pitchFamily="18" charset="0"/>
              </a:rPr>
              <a:t> </a:t>
            </a:r>
            <a:r>
              <a:rPr lang="tr-TR" sz="2000" b="1" dirty="0" smtClean="0">
                <a:solidFill>
                  <a:schemeClr val="accent2"/>
                </a:solidFill>
                <a:latin typeface="Times New Roman" pitchFamily="18" charset="0"/>
                <a:cs typeface="Times New Roman" pitchFamily="18" charset="0"/>
              </a:rPr>
              <a:t>KAPSAMINDAKİ  </a:t>
            </a:r>
            <a:r>
              <a:rPr lang="tr-TR" sz="2000" b="1" dirty="0">
                <a:solidFill>
                  <a:schemeClr val="accent2"/>
                </a:solidFill>
                <a:latin typeface="Times New Roman" pitchFamily="18" charset="0"/>
                <a:cs typeface="Times New Roman" pitchFamily="18" charset="0"/>
              </a:rPr>
              <a:t>KAMU İDARELERİ</a:t>
            </a:r>
          </a:p>
        </p:txBody>
      </p:sp>
      <p:sp>
        <p:nvSpPr>
          <p:cNvPr id="7" name="Line 16"/>
          <p:cNvSpPr>
            <a:spLocks noGrp="1" noChangeShapeType="1"/>
          </p:cNvSpPr>
          <p:nvPr>
            <p:ph type="body" sz="quarter" idx="14"/>
          </p:nvPr>
        </p:nvSpPr>
        <p:spPr bwMode="auto">
          <a:xfrm flipH="1">
            <a:off x="2960913" y="1577217"/>
            <a:ext cx="2020156" cy="448741"/>
          </a:xfrm>
          <a:prstGeom prst="line">
            <a:avLst/>
          </a:prstGeom>
          <a:noFill/>
          <a:ln w="28575">
            <a:solidFill>
              <a:schemeClr val="accent2"/>
            </a:solidFill>
            <a:round/>
            <a:headEnd/>
            <a:tailEnd type="triangle" w="med" len="med"/>
          </a:ln>
        </p:spPr>
        <p:txBody>
          <a:bodyPr>
            <a:normAutofit fontScale="25000" lnSpcReduction="20000"/>
          </a:bodyPr>
          <a:lstStyle/>
          <a:p>
            <a:endParaRPr lang="tr-TR" dirty="0"/>
          </a:p>
        </p:txBody>
      </p:sp>
      <p:sp>
        <p:nvSpPr>
          <p:cNvPr id="8" name="Line 17"/>
          <p:cNvSpPr>
            <a:spLocks noChangeShapeType="1"/>
          </p:cNvSpPr>
          <p:nvPr/>
        </p:nvSpPr>
        <p:spPr bwMode="auto">
          <a:xfrm>
            <a:off x="4981070" y="1577217"/>
            <a:ext cx="2138187" cy="448741"/>
          </a:xfrm>
          <a:prstGeom prst="line">
            <a:avLst/>
          </a:prstGeom>
          <a:noFill/>
          <a:ln w="28575">
            <a:solidFill>
              <a:schemeClr val="accent2"/>
            </a:solidFill>
            <a:round/>
            <a:headEnd/>
            <a:tailEnd type="triangle" w="med" len="med"/>
          </a:ln>
        </p:spPr>
        <p:txBody>
          <a:bodyPr/>
          <a:lstStyle/>
          <a:p>
            <a:endParaRPr lang="tr-TR"/>
          </a:p>
        </p:txBody>
      </p:sp>
      <p:sp>
        <p:nvSpPr>
          <p:cNvPr id="9" name="Line 18"/>
          <p:cNvSpPr>
            <a:spLocks noChangeShapeType="1"/>
          </p:cNvSpPr>
          <p:nvPr/>
        </p:nvSpPr>
        <p:spPr bwMode="auto">
          <a:xfrm flipH="1">
            <a:off x="4981069" y="1578430"/>
            <a:ext cx="1" cy="458415"/>
          </a:xfrm>
          <a:prstGeom prst="line">
            <a:avLst/>
          </a:prstGeom>
          <a:noFill/>
          <a:ln w="28575">
            <a:solidFill>
              <a:schemeClr val="accent2"/>
            </a:solidFill>
            <a:round/>
            <a:headEnd/>
            <a:tailEnd type="triangle" w="med" len="med"/>
          </a:ln>
        </p:spPr>
        <p:txBody>
          <a:bodyPr/>
          <a:lstStyle/>
          <a:p>
            <a:endParaRPr lang="tr-TR"/>
          </a:p>
        </p:txBody>
      </p:sp>
      <p:sp>
        <p:nvSpPr>
          <p:cNvPr id="11" name="Rectangle 4"/>
          <p:cNvSpPr>
            <a:spLocks noChangeArrowheads="1"/>
          </p:cNvSpPr>
          <p:nvPr/>
        </p:nvSpPr>
        <p:spPr bwMode="auto">
          <a:xfrm>
            <a:off x="838492" y="2042099"/>
            <a:ext cx="2672170" cy="970408"/>
          </a:xfrm>
          <a:prstGeom prst="rect">
            <a:avLst/>
          </a:prstGeom>
          <a:noFill/>
          <a:ln w="28575" cmpd="thickThin">
            <a:solidFill>
              <a:schemeClr val="accent2"/>
            </a:solidFill>
            <a:prstDash val="solid"/>
            <a:miter lim="800000"/>
            <a:headEnd/>
            <a:tailEnd/>
          </a:ln>
        </p:spPr>
        <p:txBody>
          <a:bodyPr wrap="square">
            <a:noAutofit/>
          </a:bodyPr>
          <a:lstStyle/>
          <a:p>
            <a:pPr algn="ctr"/>
            <a:r>
              <a:rPr lang="tr-TR" dirty="0" smtClean="0">
                <a:solidFill>
                  <a:schemeClr val="accent2"/>
                </a:solidFill>
                <a:latin typeface="Times New Roman" pitchFamily="18" charset="0"/>
                <a:cs typeface="Times New Roman" pitchFamily="18" charset="0"/>
              </a:rPr>
              <a:t>Merkezi Yönetim Kapsamındaki Kamu İdareleri</a:t>
            </a:r>
          </a:p>
          <a:p>
            <a:pPr algn="ctr" eaLnBrk="0" hangingPunct="0"/>
            <a:endParaRPr lang="tr-TR" dirty="0">
              <a:solidFill>
                <a:srgbClr val="C00000"/>
              </a:solidFill>
              <a:latin typeface="Times New Roman" pitchFamily="18" charset="0"/>
              <a:cs typeface="Times New Roman" pitchFamily="18" charset="0"/>
            </a:endParaRPr>
          </a:p>
        </p:txBody>
      </p:sp>
      <p:sp>
        <p:nvSpPr>
          <p:cNvPr id="12" name="Rectangle 4"/>
          <p:cNvSpPr>
            <a:spLocks noChangeArrowheads="1"/>
          </p:cNvSpPr>
          <p:nvPr/>
        </p:nvSpPr>
        <p:spPr bwMode="auto">
          <a:xfrm>
            <a:off x="3644984" y="2048945"/>
            <a:ext cx="2672170" cy="970408"/>
          </a:xfrm>
          <a:prstGeom prst="rect">
            <a:avLst/>
          </a:prstGeom>
          <a:noFill/>
          <a:ln w="28575" cmpd="thickThin">
            <a:solidFill>
              <a:schemeClr val="accent2"/>
            </a:solidFill>
            <a:prstDash val="solid"/>
            <a:miter lim="800000"/>
            <a:headEnd/>
            <a:tailEnd/>
          </a:ln>
        </p:spPr>
        <p:txBody>
          <a:bodyPr wrap="square">
            <a:noAutofit/>
          </a:bodyPr>
          <a:lstStyle/>
          <a:p>
            <a:pPr algn="ctr"/>
            <a:r>
              <a:rPr lang="tr-TR" dirty="0" smtClean="0">
                <a:solidFill>
                  <a:schemeClr val="accent2"/>
                </a:solidFill>
                <a:latin typeface="Times New Roman" pitchFamily="18" charset="0"/>
                <a:cs typeface="Times New Roman" pitchFamily="18" charset="0"/>
              </a:rPr>
              <a:t>Merkezi Yönetim Kapsamındaki Kamu İdareleri</a:t>
            </a:r>
          </a:p>
          <a:p>
            <a:pPr algn="ctr" eaLnBrk="0" hangingPunct="0"/>
            <a:endParaRPr lang="tr-TR" dirty="0">
              <a:solidFill>
                <a:srgbClr val="C00000"/>
              </a:solidFill>
              <a:latin typeface="Times New Roman" pitchFamily="18" charset="0"/>
              <a:cs typeface="Times New Roman" pitchFamily="18" charset="0"/>
            </a:endParaRPr>
          </a:p>
        </p:txBody>
      </p:sp>
      <p:sp>
        <p:nvSpPr>
          <p:cNvPr id="13" name="Rectangle 6"/>
          <p:cNvSpPr>
            <a:spLocks noChangeArrowheads="1"/>
          </p:cNvSpPr>
          <p:nvPr/>
        </p:nvSpPr>
        <p:spPr bwMode="auto">
          <a:xfrm>
            <a:off x="6317154" y="2048945"/>
            <a:ext cx="2262209" cy="426519"/>
          </a:xfrm>
          <a:prstGeom prst="rect">
            <a:avLst/>
          </a:prstGeom>
          <a:noFill/>
          <a:ln w="28575">
            <a:solidFill>
              <a:schemeClr val="accent2"/>
            </a:solidFill>
            <a:miter lim="800000"/>
            <a:headEnd/>
            <a:tailEnd/>
          </a:ln>
        </p:spPr>
        <p:txBody>
          <a:bodyPr wrap="square" anchor="ctr">
            <a:noAutofit/>
          </a:bodyPr>
          <a:lstStyle/>
          <a:p>
            <a:pPr algn="ctr"/>
            <a:r>
              <a:rPr lang="tr-TR" dirty="0" smtClean="0">
                <a:solidFill>
                  <a:schemeClr val="accent2"/>
                </a:solidFill>
                <a:latin typeface="Times New Roman" pitchFamily="18" charset="0"/>
                <a:cs typeface="Times New Roman" pitchFamily="18" charset="0"/>
              </a:rPr>
              <a:t>Mahalli İdareler</a:t>
            </a:r>
            <a:endParaRPr lang="tr-TR" dirty="0">
              <a:solidFill>
                <a:schemeClr val="accent2"/>
              </a:solidFill>
              <a:latin typeface="Times New Roman" pitchFamily="18" charset="0"/>
              <a:cs typeface="Times New Roman" pitchFamily="18" charset="0"/>
            </a:endParaRPr>
          </a:p>
        </p:txBody>
      </p:sp>
      <p:sp>
        <p:nvSpPr>
          <p:cNvPr id="16" name="Rectangle 9"/>
          <p:cNvSpPr>
            <a:spLocks noChangeArrowheads="1"/>
          </p:cNvSpPr>
          <p:nvPr/>
        </p:nvSpPr>
        <p:spPr bwMode="auto">
          <a:xfrm>
            <a:off x="947048" y="3179171"/>
            <a:ext cx="2455058" cy="840057"/>
          </a:xfrm>
          <a:prstGeom prst="rect">
            <a:avLst/>
          </a:prstGeom>
          <a:noFill/>
          <a:ln w="28575">
            <a:solidFill>
              <a:schemeClr val="accent2"/>
            </a:solidFill>
            <a:miter lim="800000"/>
            <a:headEnd/>
            <a:tailEnd/>
          </a:ln>
        </p:spPr>
        <p:txBody>
          <a:bodyPr wrap="square">
            <a:noAutofit/>
          </a:bodyPr>
          <a:lstStyle/>
          <a:p>
            <a:r>
              <a:rPr lang="tr-TR" dirty="0" smtClean="0">
                <a:latin typeface="Arial" charset="0"/>
                <a:cs typeface="Times New Roman" pitchFamily="18" charset="0"/>
              </a:rPr>
              <a:t>1)</a:t>
            </a:r>
            <a:r>
              <a:rPr lang="tr-TR" dirty="0" smtClean="0">
                <a:latin typeface="Times New Roman" pitchFamily="18" charset="0"/>
                <a:cs typeface="Times New Roman" pitchFamily="18" charset="0"/>
              </a:rPr>
              <a:t>Genel Bütçe Kapsam</a:t>
            </a:r>
            <a:r>
              <a:rPr lang="tr-TR" dirty="0">
                <a:latin typeface="Times New Roman" pitchFamily="18" charset="0"/>
                <a:cs typeface="Times New Roman" pitchFamily="18" charset="0"/>
              </a:rPr>
              <a:t>. Kamu </a:t>
            </a:r>
            <a:r>
              <a:rPr lang="tr-TR" dirty="0" smtClean="0">
                <a:latin typeface="Times New Roman" pitchFamily="18" charset="0"/>
                <a:cs typeface="Times New Roman" pitchFamily="18" charset="0"/>
              </a:rPr>
              <a:t>İdareleri</a:t>
            </a:r>
            <a:r>
              <a:rPr lang="tr-TR" dirty="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b="1" i="1" dirty="0" smtClean="0">
                <a:latin typeface="Times New Roman" pitchFamily="18" charset="0"/>
                <a:cs typeface="Times New Roman" pitchFamily="18" charset="0"/>
              </a:rPr>
              <a:t>I sayılı cetvel</a:t>
            </a:r>
            <a:r>
              <a:rPr lang="tr-TR" b="1" dirty="0">
                <a:latin typeface="Times New Roman" pitchFamily="18" charset="0"/>
                <a:cs typeface="Times New Roman" pitchFamily="18" charset="0"/>
              </a:rPr>
              <a:t>)</a:t>
            </a:r>
          </a:p>
          <a:p>
            <a:pPr eaLnBrk="0" hangingPunct="0"/>
            <a:endParaRPr lang="tr-TR" b="1" dirty="0">
              <a:latin typeface="Arial" charset="0"/>
            </a:endParaRPr>
          </a:p>
        </p:txBody>
      </p:sp>
      <p:sp>
        <p:nvSpPr>
          <p:cNvPr id="17" name="Rectangle 10"/>
          <p:cNvSpPr>
            <a:spLocks noChangeArrowheads="1"/>
          </p:cNvSpPr>
          <p:nvPr/>
        </p:nvSpPr>
        <p:spPr bwMode="auto">
          <a:xfrm>
            <a:off x="947048" y="4191670"/>
            <a:ext cx="2232248" cy="923330"/>
          </a:xfrm>
          <a:prstGeom prst="rect">
            <a:avLst/>
          </a:prstGeom>
          <a:noFill/>
          <a:ln w="28575">
            <a:solidFill>
              <a:schemeClr val="accent2"/>
            </a:solidFill>
            <a:miter lim="800000"/>
            <a:headEnd/>
            <a:tailEnd/>
          </a:ln>
        </p:spPr>
        <p:txBody>
          <a:bodyPr wrap="square">
            <a:spAutoFit/>
          </a:bodyPr>
          <a:lstStyle/>
          <a:p>
            <a:r>
              <a:rPr lang="tr-TR" dirty="0">
                <a:latin typeface="Times New Roman" pitchFamily="18" charset="0"/>
                <a:cs typeface="Times New Roman" pitchFamily="18" charset="0"/>
              </a:rPr>
              <a:t>2) Özel Bütçe Kapsamın. İdareler </a:t>
            </a:r>
          </a:p>
          <a:p>
            <a:pPr eaLnBrk="0" hangingPunct="0"/>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b="1" i="1" dirty="0">
                <a:latin typeface="Times New Roman" pitchFamily="18" charset="0"/>
                <a:cs typeface="Times New Roman" pitchFamily="18" charset="0"/>
              </a:rPr>
              <a:t>II sayılı cetvel</a:t>
            </a:r>
            <a:r>
              <a:rPr lang="tr-TR" b="1" dirty="0">
                <a:latin typeface="Times New Roman" pitchFamily="18" charset="0"/>
                <a:cs typeface="Times New Roman" pitchFamily="18" charset="0"/>
              </a:rPr>
              <a:t>)</a:t>
            </a:r>
          </a:p>
        </p:txBody>
      </p:sp>
      <p:sp>
        <p:nvSpPr>
          <p:cNvPr id="19" name="Rectangle 11"/>
          <p:cNvSpPr>
            <a:spLocks noChangeArrowheads="1"/>
          </p:cNvSpPr>
          <p:nvPr/>
        </p:nvSpPr>
        <p:spPr bwMode="auto">
          <a:xfrm>
            <a:off x="947048" y="5287442"/>
            <a:ext cx="2232248" cy="864096"/>
          </a:xfrm>
          <a:prstGeom prst="rect">
            <a:avLst/>
          </a:prstGeom>
          <a:noFill/>
          <a:ln w="28575">
            <a:solidFill>
              <a:schemeClr val="accent2"/>
            </a:solidFill>
            <a:miter lim="800000"/>
            <a:headEnd/>
            <a:tailEnd/>
          </a:ln>
        </p:spPr>
        <p:txBody>
          <a:bodyPr wrap="square">
            <a:noAutofit/>
          </a:bodyPr>
          <a:lstStyle/>
          <a:p>
            <a:r>
              <a:rPr lang="tr-TR" dirty="0">
                <a:latin typeface="Times New Roman" pitchFamily="18" charset="0"/>
                <a:cs typeface="Times New Roman" pitchFamily="18" charset="0"/>
              </a:rPr>
              <a:t>3) Düzenleyici ve </a:t>
            </a:r>
            <a:r>
              <a:rPr lang="tr-TR" dirty="0" smtClean="0">
                <a:latin typeface="Times New Roman" pitchFamily="18" charset="0"/>
                <a:cs typeface="Times New Roman" pitchFamily="18" charset="0"/>
              </a:rPr>
              <a:t> Denet</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Kurum</a:t>
            </a:r>
          </a:p>
          <a:p>
            <a:r>
              <a:rPr lang="tr-TR" b="1" i="1" dirty="0" smtClean="0">
                <a:latin typeface="Times New Roman" pitchFamily="18" charset="0"/>
                <a:cs typeface="Times New Roman" pitchFamily="18" charset="0"/>
              </a:rPr>
              <a:t>    (III </a:t>
            </a:r>
            <a:r>
              <a:rPr lang="tr-TR" b="1" i="1" dirty="0">
                <a:latin typeface="Times New Roman" pitchFamily="18" charset="0"/>
                <a:cs typeface="Times New Roman" pitchFamily="18" charset="0"/>
              </a:rPr>
              <a:t>sayılı cetvel</a:t>
            </a:r>
            <a:r>
              <a:rPr lang="tr-TR" b="1" dirty="0">
                <a:latin typeface="Times New Roman" pitchFamily="18" charset="0"/>
                <a:cs typeface="Times New Roman" pitchFamily="18" charset="0"/>
              </a:rPr>
              <a:t>)</a:t>
            </a:r>
          </a:p>
          <a:p>
            <a:pPr eaLnBrk="0" hangingPunct="0"/>
            <a:endParaRPr lang="tr-TR" b="1" dirty="0">
              <a:latin typeface="Times New Roman" pitchFamily="18" charset="0"/>
              <a:cs typeface="Times New Roman" pitchFamily="18" charset="0"/>
            </a:endParaRPr>
          </a:p>
        </p:txBody>
      </p:sp>
      <p:sp>
        <p:nvSpPr>
          <p:cNvPr id="20" name="Line 26"/>
          <p:cNvSpPr>
            <a:spLocks noChangeShapeType="1"/>
          </p:cNvSpPr>
          <p:nvPr/>
        </p:nvSpPr>
        <p:spPr bwMode="auto">
          <a:xfrm flipH="1">
            <a:off x="838492" y="3012507"/>
            <a:ext cx="0" cy="2592000"/>
          </a:xfrm>
          <a:prstGeom prst="line">
            <a:avLst/>
          </a:prstGeom>
          <a:noFill/>
          <a:ln w="28575">
            <a:solidFill>
              <a:schemeClr val="accent2"/>
            </a:solidFill>
            <a:round/>
            <a:headEnd/>
            <a:tailEnd/>
          </a:ln>
        </p:spPr>
        <p:txBody>
          <a:bodyPr/>
          <a:lstStyle/>
          <a:p>
            <a:endParaRPr lang="tr-TR"/>
          </a:p>
        </p:txBody>
      </p:sp>
      <p:sp>
        <p:nvSpPr>
          <p:cNvPr id="21" name="Line 19"/>
          <p:cNvSpPr>
            <a:spLocks noChangeShapeType="1"/>
          </p:cNvSpPr>
          <p:nvPr/>
        </p:nvSpPr>
        <p:spPr bwMode="auto">
          <a:xfrm flipV="1">
            <a:off x="827014" y="3645955"/>
            <a:ext cx="120034" cy="1317"/>
          </a:xfrm>
          <a:prstGeom prst="line">
            <a:avLst/>
          </a:prstGeom>
          <a:noFill/>
          <a:ln w="9525">
            <a:solidFill>
              <a:schemeClr val="accent2"/>
            </a:solidFill>
            <a:round/>
            <a:headEnd/>
            <a:tailEnd type="triangle" w="med" len="med"/>
          </a:ln>
        </p:spPr>
        <p:txBody>
          <a:bodyPr/>
          <a:lstStyle/>
          <a:p>
            <a:endParaRPr lang="tr-TR"/>
          </a:p>
        </p:txBody>
      </p:sp>
      <p:sp>
        <p:nvSpPr>
          <p:cNvPr id="22" name="Line 19"/>
          <p:cNvSpPr>
            <a:spLocks noChangeShapeType="1"/>
          </p:cNvSpPr>
          <p:nvPr/>
        </p:nvSpPr>
        <p:spPr bwMode="auto">
          <a:xfrm>
            <a:off x="838492" y="4653335"/>
            <a:ext cx="104409" cy="0"/>
          </a:xfrm>
          <a:prstGeom prst="line">
            <a:avLst/>
          </a:prstGeom>
          <a:noFill/>
          <a:ln w="9525">
            <a:solidFill>
              <a:schemeClr val="accent2"/>
            </a:solidFill>
            <a:round/>
            <a:headEnd/>
            <a:tailEnd type="triangle" w="med" len="med"/>
          </a:ln>
        </p:spPr>
        <p:txBody>
          <a:bodyPr/>
          <a:lstStyle/>
          <a:p>
            <a:endParaRPr lang="tr-TR"/>
          </a:p>
        </p:txBody>
      </p:sp>
      <p:sp>
        <p:nvSpPr>
          <p:cNvPr id="23" name="Line 19"/>
          <p:cNvSpPr>
            <a:spLocks noChangeShapeType="1"/>
          </p:cNvSpPr>
          <p:nvPr/>
        </p:nvSpPr>
        <p:spPr bwMode="auto">
          <a:xfrm flipV="1">
            <a:off x="832894" y="5604507"/>
            <a:ext cx="132334" cy="4259"/>
          </a:xfrm>
          <a:prstGeom prst="line">
            <a:avLst/>
          </a:prstGeom>
          <a:noFill/>
          <a:ln w="9525">
            <a:solidFill>
              <a:schemeClr val="accent2"/>
            </a:solidFill>
            <a:round/>
            <a:headEnd/>
            <a:tailEnd type="triangle" w="med" len="med"/>
          </a:ln>
        </p:spPr>
        <p:txBody>
          <a:bodyPr/>
          <a:lstStyle/>
          <a:p>
            <a:endParaRPr lang="tr-TR"/>
          </a:p>
        </p:txBody>
      </p:sp>
      <p:sp>
        <p:nvSpPr>
          <p:cNvPr id="25" name="Rectangle 7"/>
          <p:cNvSpPr>
            <a:spLocks noChangeArrowheads="1"/>
          </p:cNvSpPr>
          <p:nvPr/>
        </p:nvSpPr>
        <p:spPr bwMode="auto">
          <a:xfrm>
            <a:off x="3644984" y="3178436"/>
            <a:ext cx="2448272" cy="646331"/>
          </a:xfrm>
          <a:prstGeom prst="rect">
            <a:avLst/>
          </a:prstGeom>
          <a:noFill/>
          <a:ln w="28575">
            <a:solidFill>
              <a:schemeClr val="accent2"/>
            </a:solidFill>
            <a:miter lim="800000"/>
            <a:headEnd/>
            <a:tailEnd/>
          </a:ln>
        </p:spPr>
        <p:txBody>
          <a:bodyPr wrap="square" anchor="ctr">
            <a:spAutoFit/>
          </a:bodyPr>
          <a:lstStyle/>
          <a:p>
            <a:pPr marL="342900" indent="-342900">
              <a:buClr>
                <a:schemeClr val="tx1"/>
              </a:buClr>
              <a:buFontTx/>
              <a:buAutoNum type="arabicParenR"/>
            </a:pPr>
            <a:r>
              <a:rPr lang="tr-TR" dirty="0" smtClean="0">
                <a:latin typeface="Times New Roman" pitchFamily="18" charset="0"/>
                <a:cs typeface="Times New Roman" pitchFamily="18" charset="0"/>
              </a:rPr>
              <a:t>SGK</a:t>
            </a:r>
            <a:endParaRPr lang="tr-TR" dirty="0">
              <a:latin typeface="Times New Roman" pitchFamily="18" charset="0"/>
              <a:cs typeface="Times New Roman" pitchFamily="18" charset="0"/>
            </a:endParaRPr>
          </a:p>
          <a:p>
            <a:pPr marL="342900" indent="-342900">
              <a:buFontTx/>
              <a:buAutoNum type="arabicParenR"/>
            </a:pPr>
            <a:r>
              <a:rPr lang="tr-TR" dirty="0" smtClean="0">
                <a:latin typeface="Times New Roman" pitchFamily="18" charset="0"/>
                <a:cs typeface="Times New Roman" pitchFamily="18" charset="0"/>
              </a:rPr>
              <a:t>Türkiye İş Kurumu</a:t>
            </a:r>
            <a:endParaRPr lang="tr-TR" dirty="0">
              <a:latin typeface="Times New Roman" pitchFamily="18" charset="0"/>
              <a:cs typeface="Times New Roman" pitchFamily="18" charset="0"/>
            </a:endParaRPr>
          </a:p>
        </p:txBody>
      </p:sp>
      <p:sp>
        <p:nvSpPr>
          <p:cNvPr id="26" name="Rectangle 8"/>
          <p:cNvSpPr>
            <a:spLocks noChangeArrowheads="1"/>
          </p:cNvSpPr>
          <p:nvPr/>
        </p:nvSpPr>
        <p:spPr bwMode="auto">
          <a:xfrm>
            <a:off x="6451476" y="2812790"/>
            <a:ext cx="2343472" cy="1206438"/>
          </a:xfrm>
          <a:prstGeom prst="rect">
            <a:avLst/>
          </a:prstGeom>
          <a:noFill/>
          <a:ln w="28575">
            <a:solidFill>
              <a:schemeClr val="accent2"/>
            </a:solidFill>
            <a:miter lim="800000"/>
            <a:headEnd/>
            <a:tailEnd/>
          </a:ln>
        </p:spPr>
        <p:txBody>
          <a:bodyPr wrap="square">
            <a:noAutofit/>
          </a:bodyPr>
          <a:lstStyle/>
          <a:p>
            <a:r>
              <a:rPr lang="tr-TR" dirty="0">
                <a:latin typeface="Times New Roman" pitchFamily="18" charset="0"/>
                <a:cs typeface="Times New Roman" pitchFamily="18" charset="0"/>
              </a:rPr>
              <a:t>1-Belediyeler</a:t>
            </a:r>
          </a:p>
          <a:p>
            <a:pPr eaLnBrk="0" hangingPunct="0"/>
            <a:r>
              <a:rPr lang="tr-TR" dirty="0">
                <a:latin typeface="Times New Roman" pitchFamily="18" charset="0"/>
                <a:cs typeface="Times New Roman" pitchFamily="18" charset="0"/>
              </a:rPr>
              <a:t>2-İl Özel İdareleri </a:t>
            </a:r>
          </a:p>
          <a:p>
            <a:pPr eaLnBrk="0" hangingPunct="0"/>
            <a:r>
              <a:rPr lang="tr-TR" dirty="0">
                <a:latin typeface="Times New Roman" pitchFamily="18" charset="0"/>
                <a:cs typeface="Times New Roman" pitchFamily="18" charset="0"/>
              </a:rPr>
              <a:t>3-Bunların   kurdukları  birlikler  ve idareler</a:t>
            </a:r>
          </a:p>
          <a:p>
            <a:pPr eaLnBrk="0" hangingPunct="0"/>
            <a:endParaRPr lang="tr-TR" dirty="0">
              <a:latin typeface="Times New Roman" pitchFamily="18" charset="0"/>
              <a:cs typeface="Times New Roman" pitchFamily="18" charset="0"/>
            </a:endParaRPr>
          </a:p>
        </p:txBody>
      </p:sp>
      <p:sp>
        <p:nvSpPr>
          <p:cNvPr id="27" name="Rectangle 24"/>
          <p:cNvSpPr>
            <a:spLocks noChangeArrowheads="1"/>
          </p:cNvSpPr>
          <p:nvPr/>
        </p:nvSpPr>
        <p:spPr bwMode="auto">
          <a:xfrm>
            <a:off x="3510662" y="4129719"/>
            <a:ext cx="5287926" cy="357576"/>
          </a:xfrm>
          <a:prstGeom prst="rect">
            <a:avLst/>
          </a:prstGeom>
          <a:noFill/>
          <a:ln w="28575">
            <a:solidFill>
              <a:schemeClr val="accent2"/>
            </a:solidFill>
            <a:miter lim="800000"/>
            <a:headEnd/>
            <a:tailEnd/>
          </a:ln>
        </p:spPr>
        <p:txBody>
          <a:bodyPr wrap="square" anchor="ctr">
            <a:noAutofit/>
          </a:bodyPr>
          <a:lstStyle/>
          <a:p>
            <a:pPr algn="ctr">
              <a:spcBef>
                <a:spcPct val="50000"/>
              </a:spcBef>
            </a:pPr>
            <a:r>
              <a:rPr lang="tr-TR" b="1" dirty="0">
                <a:solidFill>
                  <a:schemeClr val="accent2"/>
                </a:solidFill>
                <a:latin typeface="Times New Roman" pitchFamily="18" charset="0"/>
                <a:cs typeface="Times New Roman" pitchFamily="18" charset="0"/>
              </a:rPr>
              <a:t>II-KAPSAM DIŞINDAKİ KAMU İDARELERİ</a:t>
            </a:r>
          </a:p>
        </p:txBody>
      </p:sp>
      <p:sp>
        <p:nvSpPr>
          <p:cNvPr id="28" name="Rectangle 25"/>
          <p:cNvSpPr>
            <a:spLocks noChangeArrowheads="1"/>
          </p:cNvSpPr>
          <p:nvPr/>
        </p:nvSpPr>
        <p:spPr bwMode="auto">
          <a:xfrm>
            <a:off x="3510662" y="4487295"/>
            <a:ext cx="5287927" cy="1944217"/>
          </a:xfrm>
          <a:prstGeom prst="rect">
            <a:avLst/>
          </a:prstGeom>
          <a:noFill/>
          <a:ln w="28575">
            <a:solidFill>
              <a:schemeClr val="accent2"/>
            </a:solidFill>
            <a:miter lim="800000"/>
            <a:headEnd/>
            <a:tailEnd/>
          </a:ln>
        </p:spPr>
        <p:txBody>
          <a:bodyPr wrap="square">
            <a:noAutofit/>
          </a:bodyPr>
          <a:lstStyle/>
          <a:p>
            <a:pPr>
              <a:spcBef>
                <a:spcPct val="50000"/>
              </a:spcBef>
            </a:pPr>
            <a:r>
              <a:rPr lang="tr-TR" b="1" dirty="0">
                <a:latin typeface="Times New Roman" pitchFamily="18" charset="0"/>
              </a:rPr>
              <a:t>-</a:t>
            </a:r>
            <a:r>
              <a:rPr lang="tr-TR" dirty="0">
                <a:latin typeface="Times New Roman" pitchFamily="18" charset="0"/>
                <a:cs typeface="Times New Roman" pitchFamily="18" charset="0"/>
              </a:rPr>
              <a:t>Kamu İktisadi Teşebbüsleri (KİT’ler),</a:t>
            </a:r>
            <a:r>
              <a:rPr lang="tr-TR" dirty="0">
                <a:latin typeface="Times New Roman" pitchFamily="18" charset="0"/>
              </a:rPr>
              <a:t>    </a:t>
            </a:r>
            <a:r>
              <a:rPr lang="tr-TR" dirty="0">
                <a:latin typeface="Times New Roman" pitchFamily="18" charset="0"/>
                <a:cs typeface="Times New Roman" pitchFamily="18" charset="0"/>
              </a:rPr>
              <a:t>-Belediye İktisadi Teşekkülleri (</a:t>
            </a:r>
            <a:r>
              <a:rPr lang="tr-TR" dirty="0" err="1">
                <a:latin typeface="Times New Roman" pitchFamily="18" charset="0"/>
                <a:cs typeface="Times New Roman" pitchFamily="18" charset="0"/>
              </a:rPr>
              <a:t>BİT’ler</a:t>
            </a:r>
            <a:r>
              <a:rPr lang="tr-TR" dirty="0">
                <a:latin typeface="Times New Roman" pitchFamily="18" charset="0"/>
                <a:cs typeface="Times New Roman" pitchFamily="18" charset="0"/>
              </a:rPr>
              <a:t>),</a:t>
            </a:r>
            <a:r>
              <a:rPr lang="tr-TR" dirty="0">
                <a:latin typeface="Times New Roman" pitchFamily="18" charset="0"/>
              </a:rPr>
              <a:t>   </a:t>
            </a:r>
            <a:r>
              <a:rPr lang="tr-TR" dirty="0">
                <a:latin typeface="Times New Roman" pitchFamily="18" charset="0"/>
                <a:cs typeface="Times New Roman" pitchFamily="18" charset="0"/>
              </a:rPr>
              <a:t> -Devlet sermayesi ile kurulmuş şirketler,</a:t>
            </a:r>
            <a:r>
              <a:rPr lang="tr-TR" dirty="0">
                <a:latin typeface="Times New Roman" pitchFamily="18" charset="0"/>
              </a:rPr>
              <a:t>  </a:t>
            </a:r>
            <a:r>
              <a:rPr lang="tr-TR" dirty="0">
                <a:latin typeface="Times New Roman" pitchFamily="18" charset="0"/>
                <a:cs typeface="Times New Roman" pitchFamily="18" charset="0"/>
              </a:rPr>
              <a:t>-Kamu görevi veya hizmeti yürüten vakıf ve dernekler</a:t>
            </a:r>
            <a:r>
              <a:rPr lang="tr-TR" dirty="0">
                <a:latin typeface="Times New Roman" pitchFamily="18" charset="0"/>
              </a:rPr>
              <a:t>   </a:t>
            </a:r>
            <a:r>
              <a:rPr lang="tr-TR" dirty="0">
                <a:latin typeface="Times New Roman" pitchFamily="18" charset="0"/>
                <a:cs typeface="Times New Roman" pitchFamily="18" charset="0"/>
              </a:rPr>
              <a:t> -Döner sermayeli işletmeler </a:t>
            </a:r>
            <a:r>
              <a:rPr lang="tr-TR" dirty="0">
                <a:latin typeface="Times New Roman" pitchFamily="18" charset="0"/>
              </a:rPr>
              <a:t> </a:t>
            </a:r>
            <a:r>
              <a:rPr lang="tr-TR" dirty="0">
                <a:latin typeface="Times New Roman" pitchFamily="18" charset="0"/>
                <a:cs typeface="Times New Roman" pitchFamily="18" charset="0"/>
              </a:rPr>
              <a:t>-Fonlar</a:t>
            </a:r>
            <a:r>
              <a:rPr lang="tr-TR" dirty="0">
                <a:latin typeface="Times New Roman" pitchFamily="18" charset="0"/>
              </a:rPr>
              <a:t>   </a:t>
            </a:r>
            <a:r>
              <a:rPr lang="tr-TR" dirty="0">
                <a:latin typeface="Times New Roman" pitchFamily="18" charset="0"/>
                <a:cs typeface="Times New Roman" pitchFamily="18" charset="0"/>
              </a:rPr>
              <a:t>-5436 sayılı Kanun ile 2 ve 3 sayılı listeden çıkarılan kamu idareleri</a:t>
            </a:r>
            <a:r>
              <a:rPr lang="tr-TR" dirty="0">
                <a:latin typeface="Times New Roman" pitchFamily="18" charset="0"/>
              </a:rPr>
              <a:t> (Bazı özerk idareler)</a:t>
            </a:r>
          </a:p>
        </p:txBody>
      </p:sp>
    </p:spTree>
    <p:extLst>
      <p:ext uri="{BB962C8B-B14F-4D97-AF65-F5344CB8AC3E}">
        <p14:creationId xmlns:p14="http://schemas.microsoft.com/office/powerpoint/2010/main" val="245089787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99</a:t>
            </a:fld>
            <a:endParaRPr lang="tr-TR"/>
          </a:p>
        </p:txBody>
      </p:sp>
      <p:sp>
        <p:nvSpPr>
          <p:cNvPr id="3" name="Metin Yer Tutucusu 2"/>
          <p:cNvSpPr>
            <a:spLocks noGrp="1"/>
          </p:cNvSpPr>
          <p:nvPr>
            <p:ph type="body" sz="quarter" idx="14"/>
          </p:nvPr>
        </p:nvSpPr>
        <p:spPr/>
        <p:txBody>
          <a:bodyPr/>
          <a:lstStyle/>
          <a:p>
            <a:pPr algn="just"/>
            <a:r>
              <a:rPr lang="tr-TR" sz="2400" dirty="0">
                <a:solidFill>
                  <a:schemeClr val="tx1"/>
                </a:solidFill>
                <a:latin typeface="Times New Roman" charset="-94"/>
                <a:ea typeface="Times New Roman" charset="-94"/>
                <a:cs typeface="Times New Roman" charset="-94"/>
              </a:rPr>
              <a:t>İdare hesaplarında kayıtlı olup, </a:t>
            </a:r>
            <a:endParaRPr lang="tr-TR" sz="2400" dirty="0" smtClean="0">
              <a:solidFill>
                <a:schemeClr val="tx1"/>
              </a:solidFill>
              <a:latin typeface="Times New Roman" charset="-94"/>
              <a:ea typeface="Times New Roman" charset="-94"/>
              <a:cs typeface="Times New Roman" charset="-94"/>
            </a:endParaRPr>
          </a:p>
          <a:p>
            <a:pPr marL="342900" indent="-342900" algn="just">
              <a:buFont typeface="Wingdings" charset="2"/>
              <a:buChar char="v"/>
            </a:pPr>
            <a:r>
              <a:rPr lang="tr-TR" sz="2400" dirty="0" smtClean="0">
                <a:solidFill>
                  <a:schemeClr val="tx1"/>
                </a:solidFill>
                <a:latin typeface="Times New Roman" charset="-94"/>
                <a:ea typeface="Times New Roman" charset="-94"/>
                <a:cs typeface="Times New Roman" charset="-94"/>
              </a:rPr>
              <a:t>zaruri </a:t>
            </a:r>
            <a:r>
              <a:rPr lang="tr-TR" sz="2400" dirty="0">
                <a:solidFill>
                  <a:schemeClr val="tx1"/>
                </a:solidFill>
                <a:latin typeface="Times New Roman" charset="-94"/>
                <a:ea typeface="Times New Roman" charset="-94"/>
                <a:cs typeface="Times New Roman" charset="-94"/>
              </a:rPr>
              <a:t>veya mücbir sebeplerle takip ve tahsil imkânı </a:t>
            </a:r>
            <a:r>
              <a:rPr lang="tr-TR" sz="2400" dirty="0" smtClean="0">
                <a:solidFill>
                  <a:schemeClr val="tx1"/>
                </a:solidFill>
                <a:latin typeface="Times New Roman" charset="-94"/>
                <a:ea typeface="Times New Roman" charset="-94"/>
                <a:cs typeface="Times New Roman" charset="-94"/>
              </a:rPr>
              <a:t>kalmayan</a:t>
            </a:r>
          </a:p>
          <a:p>
            <a:pPr marL="342900" indent="-342900" algn="just">
              <a:buFont typeface="Wingdings" charset="2"/>
              <a:buChar char="v"/>
            </a:pPr>
            <a:r>
              <a:rPr lang="tr-TR" sz="2400" dirty="0" smtClean="0">
                <a:solidFill>
                  <a:schemeClr val="tx1"/>
                </a:solidFill>
                <a:latin typeface="Times New Roman" charset="-94"/>
                <a:ea typeface="Times New Roman" charset="-94"/>
                <a:cs typeface="Times New Roman" charset="-94"/>
              </a:rPr>
              <a:t>Tahsili </a:t>
            </a:r>
            <a:r>
              <a:rPr lang="tr-TR" sz="2400" dirty="0">
                <a:solidFill>
                  <a:schemeClr val="tx1"/>
                </a:solidFill>
                <a:latin typeface="Times New Roman" charset="-94"/>
                <a:ea typeface="Times New Roman" charset="-94"/>
                <a:cs typeface="Times New Roman" charset="-94"/>
              </a:rPr>
              <a:t>için yapılacak takibat giderlerinin asıl alacak tutarından fazla olacağı </a:t>
            </a:r>
            <a:r>
              <a:rPr lang="tr-TR" sz="2400" dirty="0" smtClean="0">
                <a:solidFill>
                  <a:schemeClr val="tx1"/>
                </a:solidFill>
                <a:latin typeface="Times New Roman" charset="-94"/>
                <a:ea typeface="Times New Roman" charset="-94"/>
                <a:cs typeface="Times New Roman" charset="-94"/>
              </a:rPr>
              <a:t>anlaşılan;</a:t>
            </a:r>
            <a:endParaRPr lang="tr-TR" sz="2400" dirty="0">
              <a:solidFill>
                <a:schemeClr val="tx1"/>
              </a:solidFill>
              <a:latin typeface="Times New Roman" charset="-94"/>
              <a:ea typeface="Times New Roman" charset="-94"/>
              <a:cs typeface="Times New Roman" charset="-94"/>
            </a:endParaRPr>
          </a:p>
          <a:p>
            <a:pPr algn="just"/>
            <a:r>
              <a:rPr lang="tr-TR" sz="2400" dirty="0" smtClean="0">
                <a:solidFill>
                  <a:schemeClr val="tx1"/>
                </a:solidFill>
                <a:latin typeface="Times New Roman" charset="-94"/>
                <a:ea typeface="Times New Roman" charset="-94"/>
                <a:cs typeface="Times New Roman" charset="-94"/>
              </a:rPr>
              <a:t>kamu </a:t>
            </a:r>
            <a:r>
              <a:rPr lang="tr-TR" sz="2400" dirty="0">
                <a:solidFill>
                  <a:schemeClr val="tx1"/>
                </a:solidFill>
                <a:latin typeface="Times New Roman" charset="-94"/>
                <a:ea typeface="Times New Roman" charset="-94"/>
                <a:cs typeface="Times New Roman" charset="-94"/>
              </a:rPr>
              <a:t>alacaklarından; merkezi yönetim bütçe kanununda gösterilen tutara kadar olanların kayıtlardan </a:t>
            </a:r>
            <a:r>
              <a:rPr lang="tr-TR" sz="2400" dirty="0" smtClean="0">
                <a:solidFill>
                  <a:schemeClr val="tx1"/>
                </a:solidFill>
                <a:latin typeface="Times New Roman" charset="-94"/>
                <a:ea typeface="Times New Roman" charset="-94"/>
                <a:cs typeface="Times New Roman" charset="-94"/>
              </a:rPr>
              <a:t>çıkarılmasına, üst </a:t>
            </a:r>
            <a:r>
              <a:rPr lang="tr-TR" sz="2400" dirty="0">
                <a:solidFill>
                  <a:schemeClr val="tx1"/>
                </a:solidFill>
                <a:latin typeface="Times New Roman" charset="-94"/>
                <a:ea typeface="Times New Roman" charset="-94"/>
                <a:cs typeface="Times New Roman" charset="-94"/>
              </a:rPr>
              <a:t>yöneticiler, yetkilidir. </a:t>
            </a:r>
          </a:p>
          <a:p>
            <a:pPr algn="just"/>
            <a:r>
              <a:rPr lang="tr-TR" sz="2400" dirty="0">
                <a:solidFill>
                  <a:schemeClr val="tx1"/>
                </a:solidFill>
                <a:latin typeface="Times New Roman" charset="-94"/>
                <a:ea typeface="Times New Roman" charset="-94"/>
                <a:cs typeface="Times New Roman" charset="-94"/>
              </a:rPr>
              <a:t>Bu tutarı aşan kamu alacaklarından silinmesi öngörülenler merkezi yönetim bütçe kanununa ekli cetvelde gösterilir.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cs typeface="Times New Roman" pitchFamily="18" charset="0"/>
              </a:rPr>
              <a:t>Kamu Alacaklarının Silinmesi</a:t>
            </a:r>
            <a:endParaRPr lang="tr-TR" dirty="0"/>
          </a:p>
        </p:txBody>
      </p:sp>
    </p:spTree>
    <p:extLst>
      <p:ext uri="{BB962C8B-B14F-4D97-AF65-F5344CB8AC3E}">
        <p14:creationId xmlns:p14="http://schemas.microsoft.com/office/powerpoint/2010/main" val="10675635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100</a:t>
            </a:fld>
            <a:endParaRPr lang="tr-TR"/>
          </a:p>
        </p:txBody>
      </p:sp>
      <p:sp>
        <p:nvSpPr>
          <p:cNvPr id="3" name="Metin Yer Tutucusu 2"/>
          <p:cNvSpPr>
            <a:spLocks noGrp="1"/>
          </p:cNvSpPr>
          <p:nvPr>
            <p:ph type="body" sz="quarter" idx="14"/>
          </p:nvPr>
        </p:nvSpPr>
        <p:spPr/>
        <p:txBody>
          <a:bodyPr/>
          <a:lstStyle/>
          <a:p>
            <a:pPr marL="114300">
              <a:buClr>
                <a:srgbClr val="C00000"/>
              </a:buClr>
            </a:pPr>
            <a:r>
              <a:rPr lang="tr-TR" sz="2000" dirty="0">
                <a:solidFill>
                  <a:schemeClr val="tx1"/>
                </a:solidFill>
                <a:latin typeface="Times New Roman" pitchFamily="18" charset="0"/>
                <a:cs typeface="Times New Roman" pitchFamily="18" charset="0"/>
              </a:rPr>
              <a:t>Kamu İdarelerinin Sorumluluğu (Madde 76):</a:t>
            </a:r>
          </a:p>
          <a:p>
            <a:pPr marL="342900" indent="-342900">
              <a:buClr>
                <a:srgbClr val="C00000"/>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Mali karar ve işlemlerle ilgili bilgi ve belgelerin düzenli muhafazası,</a:t>
            </a:r>
          </a:p>
          <a:p>
            <a:pPr marL="342900" indent="-342900">
              <a:buClr>
                <a:srgbClr val="C00000"/>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Denetimle görevli olanlara her türlü mali verilerin takdimi</a:t>
            </a:r>
          </a:p>
          <a:p>
            <a:pPr>
              <a:buClr>
                <a:srgbClr val="C00000"/>
              </a:buClr>
            </a:pPr>
            <a:endParaRPr lang="tr-TR" sz="2000" dirty="0">
              <a:solidFill>
                <a:schemeClr val="tx1"/>
              </a:solidFill>
              <a:latin typeface="Times New Roman" pitchFamily="18" charset="0"/>
              <a:cs typeface="Times New Roman" pitchFamily="18" charset="0"/>
            </a:endParaRPr>
          </a:p>
          <a:p>
            <a:pPr>
              <a:buClr>
                <a:srgbClr val="C00000"/>
              </a:buClr>
            </a:pPr>
            <a:r>
              <a:rPr lang="tr-TR" sz="2000" dirty="0">
                <a:solidFill>
                  <a:schemeClr val="tx1"/>
                </a:solidFill>
                <a:latin typeface="Times New Roman" pitchFamily="18" charset="0"/>
                <a:cs typeface="Times New Roman" pitchFamily="18" charset="0"/>
              </a:rPr>
              <a:t>Sosyal Güvenlik Kurumları Ve Mahalli İdareler (Madde 77):</a:t>
            </a:r>
          </a:p>
          <a:p>
            <a:pPr marL="342900" indent="-342900">
              <a:buClr>
                <a:srgbClr val="C00000"/>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Bu idarelerin bütçe ve mali işlemleri  (bu kanun hükümleri saklı kalmak kaydıyla) ilgili kanunlarındaki hükümlere tabidir. Ancak bunların ayrıntılı harcama programları ve finansman programları bütçeleriyle birlikte hazırlanır ve görüşülüp onaylanır; ödenekler de buna göre kullanılır. İçişleri Bakanlığı mahalli idare mali sistemi zaafa uğradığında bunlar üzerinde denetim yetkisin kullanır.</a:t>
            </a:r>
          </a:p>
          <a:p>
            <a:pPr>
              <a:buClr>
                <a:srgbClr val="C00000"/>
              </a:buClr>
            </a:pPr>
            <a:endParaRPr lang="tr-TR" dirty="0">
              <a:solidFill>
                <a:schemeClr val="tx1"/>
              </a:solidFill>
            </a:endParaRPr>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Diğer Hükümler</a:t>
            </a:r>
            <a:endParaRPr lang="tr-TR" dirty="0"/>
          </a:p>
        </p:txBody>
      </p:sp>
      <p:sp>
        <p:nvSpPr>
          <p:cNvPr id="5" name="Metin kutusu 4"/>
          <p:cNvSpPr txBox="1"/>
          <p:nvPr/>
        </p:nvSpPr>
        <p:spPr>
          <a:xfrm>
            <a:off x="2264229" y="870857"/>
            <a:ext cx="914400" cy="914400"/>
          </a:xfrm>
          <a:prstGeom prst="rect">
            <a:avLst/>
          </a:prstGeom>
        </p:spPr>
        <p:txBody>
          <a:bodyPr vert="horz" wrap="none" lIns="91440" tIns="45720" rIns="91440" bIns="45720" rtlCol="0" anchor="t" anchorCtr="0">
            <a:normAutofit/>
          </a:bodyPr>
          <a:lstStyle/>
          <a:p>
            <a:endParaRPr lang="tr-TR" dirty="0">
              <a:latin typeface="+mj-lt"/>
            </a:endParaRPr>
          </a:p>
        </p:txBody>
      </p:sp>
    </p:spTree>
    <p:extLst>
      <p:ext uri="{BB962C8B-B14F-4D97-AF65-F5344CB8AC3E}">
        <p14:creationId xmlns:p14="http://schemas.microsoft.com/office/powerpoint/2010/main" val="122805819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101</a:t>
            </a:fld>
            <a:endParaRPr lang="tr-TR"/>
          </a:p>
        </p:txBody>
      </p:sp>
      <p:sp>
        <p:nvSpPr>
          <p:cNvPr id="3" name="Metin Yer Tutucusu 2"/>
          <p:cNvSpPr>
            <a:spLocks noGrp="1"/>
          </p:cNvSpPr>
          <p:nvPr>
            <p:ph type="body" sz="quarter" idx="14"/>
          </p:nvPr>
        </p:nvSpPr>
        <p:spPr/>
        <p:txBody>
          <a:bodyPr/>
          <a:lstStyle/>
          <a:p>
            <a:pPr algn="just"/>
            <a:r>
              <a:rPr lang="tr-TR" sz="2400" dirty="0">
                <a:solidFill>
                  <a:schemeClr val="tx1"/>
                </a:solidFill>
                <a:latin typeface="Times New Roman" pitchFamily="18" charset="0"/>
                <a:cs typeface="Times New Roman" pitchFamily="18" charset="0"/>
              </a:rPr>
              <a:t>Kurumlardan Alınacak Hasılat Payı (Madde 78):</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KİT’ler ve Kamu şirketleri gayrisafi hasılatının %15 ine kadar tutarda bir bedel tahsil edilerek genel bütçeye gelir kaydedilir.</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Düzenleyici ve denetleyici kurumların üçer aylık dönemler itibariyle oluşacak gelir fazlaları, her üç ayda bir izleyen ayın on beşine kadar genel bütçeye aktarılır.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Diğer Hükümler</a:t>
            </a:r>
            <a:endParaRPr lang="tr-TR" dirty="0"/>
          </a:p>
        </p:txBody>
      </p:sp>
    </p:spTree>
    <p:extLst>
      <p:ext uri="{BB962C8B-B14F-4D97-AF65-F5344CB8AC3E}">
        <p14:creationId xmlns:p14="http://schemas.microsoft.com/office/powerpoint/2010/main" val="133765733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102</a:t>
            </a:fld>
            <a:endParaRPr lang="tr-TR"/>
          </a:p>
        </p:txBody>
      </p:sp>
      <p:grpSp>
        <p:nvGrpSpPr>
          <p:cNvPr id="5" name="Group 2"/>
          <p:cNvGrpSpPr>
            <a:grpSpLocks/>
          </p:cNvGrpSpPr>
          <p:nvPr/>
        </p:nvGrpSpPr>
        <p:grpSpPr bwMode="auto">
          <a:xfrm>
            <a:off x="3424238" y="588169"/>
            <a:ext cx="2232025" cy="1873250"/>
            <a:chOff x="1610" y="709"/>
            <a:chExt cx="1406" cy="1180"/>
          </a:xfrm>
          <a:solidFill>
            <a:schemeClr val="bg1"/>
          </a:solidFill>
        </p:grpSpPr>
        <p:sp>
          <p:nvSpPr>
            <p:cNvPr id="6" name="Rectangle 3"/>
            <p:cNvSpPr>
              <a:spLocks noChangeArrowheads="1"/>
            </p:cNvSpPr>
            <p:nvPr/>
          </p:nvSpPr>
          <p:spPr bwMode="auto">
            <a:xfrm>
              <a:off x="1610" y="709"/>
              <a:ext cx="1406" cy="272"/>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Performans Programı</a:t>
              </a:r>
            </a:p>
          </p:txBody>
        </p:sp>
        <p:sp>
          <p:nvSpPr>
            <p:cNvPr id="7" name="Rectangle 4"/>
            <p:cNvSpPr>
              <a:spLocks noChangeArrowheads="1"/>
            </p:cNvSpPr>
            <p:nvPr/>
          </p:nvSpPr>
          <p:spPr bwMode="auto">
            <a:xfrm>
              <a:off x="1610" y="982"/>
              <a:ext cx="1406" cy="907"/>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dirty="0">
                  <a:latin typeface="Times New Roman" pitchFamily="18" charset="0"/>
                </a:rPr>
                <a:t>Öncelikler</a:t>
              </a:r>
            </a:p>
            <a:p>
              <a:pPr>
                <a:buFontTx/>
                <a:buChar char="•"/>
              </a:pPr>
              <a:r>
                <a:rPr lang="tr-TR" sz="1600" dirty="0">
                  <a:latin typeface="Times New Roman" pitchFamily="18" charset="0"/>
                </a:rPr>
                <a:t>Performans hedefleri</a:t>
              </a:r>
            </a:p>
            <a:p>
              <a:pPr>
                <a:buFontTx/>
                <a:buChar char="•"/>
              </a:pPr>
              <a:r>
                <a:rPr lang="tr-TR" sz="1600" dirty="0">
                  <a:latin typeface="Times New Roman" pitchFamily="18" charset="0"/>
                </a:rPr>
                <a:t>Faaliyet/projeler</a:t>
              </a:r>
            </a:p>
            <a:p>
              <a:pPr>
                <a:buFontTx/>
                <a:buChar char="•"/>
              </a:pPr>
              <a:r>
                <a:rPr lang="tr-TR" sz="1600" dirty="0">
                  <a:latin typeface="Times New Roman" pitchFamily="18" charset="0"/>
                </a:rPr>
                <a:t>Kaynak ihtiyacı</a:t>
              </a:r>
            </a:p>
            <a:p>
              <a:pPr>
                <a:buFontTx/>
                <a:buChar char="•"/>
              </a:pPr>
              <a:r>
                <a:rPr lang="tr-TR" sz="1600" dirty="0">
                  <a:latin typeface="Times New Roman" pitchFamily="18" charset="0"/>
                </a:rPr>
                <a:t>Performans Göstergeleri</a:t>
              </a:r>
            </a:p>
          </p:txBody>
        </p:sp>
      </p:grpSp>
      <p:grpSp>
        <p:nvGrpSpPr>
          <p:cNvPr id="8" name="Group 5"/>
          <p:cNvGrpSpPr>
            <a:grpSpLocks/>
          </p:cNvGrpSpPr>
          <p:nvPr/>
        </p:nvGrpSpPr>
        <p:grpSpPr bwMode="auto">
          <a:xfrm>
            <a:off x="533400" y="586581"/>
            <a:ext cx="2232025" cy="1573213"/>
            <a:chOff x="343" y="471"/>
            <a:chExt cx="1406" cy="991"/>
          </a:xfrm>
          <a:solidFill>
            <a:schemeClr val="bg1"/>
          </a:solidFill>
        </p:grpSpPr>
        <p:sp>
          <p:nvSpPr>
            <p:cNvPr id="9" name="Rectangle 6"/>
            <p:cNvSpPr>
              <a:spLocks noChangeArrowheads="1"/>
            </p:cNvSpPr>
            <p:nvPr/>
          </p:nvSpPr>
          <p:spPr bwMode="auto">
            <a:xfrm>
              <a:off x="343" y="471"/>
              <a:ext cx="1406" cy="256"/>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Stratejik Plan</a:t>
              </a:r>
            </a:p>
          </p:txBody>
        </p:sp>
        <p:sp>
          <p:nvSpPr>
            <p:cNvPr id="10" name="Rectangle 7"/>
            <p:cNvSpPr>
              <a:spLocks noChangeArrowheads="1"/>
            </p:cNvSpPr>
            <p:nvPr/>
          </p:nvSpPr>
          <p:spPr bwMode="auto">
            <a:xfrm>
              <a:off x="343" y="729"/>
              <a:ext cx="1406" cy="733"/>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dirty="0">
                  <a:latin typeface="Times New Roman" pitchFamily="18" charset="0"/>
                </a:rPr>
                <a:t>Misyon</a:t>
              </a:r>
            </a:p>
            <a:p>
              <a:pPr>
                <a:buFontTx/>
                <a:buChar char="•"/>
              </a:pPr>
              <a:r>
                <a:rPr lang="tr-TR" sz="1600" dirty="0">
                  <a:latin typeface="Times New Roman" pitchFamily="18" charset="0"/>
                </a:rPr>
                <a:t>Vizyon</a:t>
              </a:r>
            </a:p>
            <a:p>
              <a:pPr>
                <a:buFontTx/>
                <a:buChar char="•"/>
              </a:pPr>
              <a:r>
                <a:rPr lang="tr-TR" sz="1600" dirty="0">
                  <a:latin typeface="Times New Roman" pitchFamily="18" charset="0"/>
                </a:rPr>
                <a:t>Stratejik amaçlar</a:t>
              </a:r>
            </a:p>
            <a:p>
              <a:pPr>
                <a:buFontTx/>
                <a:buChar char="•"/>
              </a:pPr>
              <a:r>
                <a:rPr lang="tr-TR" sz="1600" dirty="0">
                  <a:latin typeface="Times New Roman" pitchFamily="18" charset="0"/>
                </a:rPr>
                <a:t>Stratejik hedefler</a:t>
              </a:r>
            </a:p>
          </p:txBody>
        </p:sp>
      </p:grpSp>
      <p:grpSp>
        <p:nvGrpSpPr>
          <p:cNvPr id="11" name="Group 8"/>
          <p:cNvGrpSpPr>
            <a:grpSpLocks/>
          </p:cNvGrpSpPr>
          <p:nvPr/>
        </p:nvGrpSpPr>
        <p:grpSpPr bwMode="auto">
          <a:xfrm>
            <a:off x="6324600" y="586581"/>
            <a:ext cx="1877343" cy="1727200"/>
            <a:chOff x="2925" y="1344"/>
            <a:chExt cx="1406" cy="997"/>
          </a:xfrm>
          <a:solidFill>
            <a:schemeClr val="bg1"/>
          </a:solidFill>
        </p:grpSpPr>
        <p:sp>
          <p:nvSpPr>
            <p:cNvPr id="12" name="Rectangle 9"/>
            <p:cNvSpPr>
              <a:spLocks noChangeArrowheads="1"/>
            </p:cNvSpPr>
            <p:nvPr/>
          </p:nvSpPr>
          <p:spPr bwMode="auto">
            <a:xfrm>
              <a:off x="2925" y="1344"/>
              <a:ext cx="1406" cy="272"/>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İdare Bütçesi</a:t>
              </a:r>
            </a:p>
          </p:txBody>
        </p:sp>
        <p:sp>
          <p:nvSpPr>
            <p:cNvPr id="13" name="Rectangle 10"/>
            <p:cNvSpPr>
              <a:spLocks noChangeArrowheads="1"/>
            </p:cNvSpPr>
            <p:nvPr/>
          </p:nvSpPr>
          <p:spPr bwMode="auto">
            <a:xfrm>
              <a:off x="2925" y="1617"/>
              <a:ext cx="1406" cy="724"/>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dirty="0">
                  <a:latin typeface="Times New Roman" pitchFamily="18" charset="0"/>
                </a:rPr>
                <a:t>Harcama birimleri</a:t>
              </a:r>
            </a:p>
            <a:p>
              <a:pPr>
                <a:buFontTx/>
                <a:buChar char="•"/>
              </a:pPr>
              <a:r>
                <a:rPr lang="tr-TR" sz="1600" dirty="0">
                  <a:latin typeface="Times New Roman" pitchFamily="18" charset="0"/>
                </a:rPr>
                <a:t>Kaynak tahsisi</a:t>
              </a:r>
            </a:p>
            <a:p>
              <a:pPr>
                <a:buFontTx/>
                <a:buChar char="•"/>
              </a:pPr>
              <a:r>
                <a:rPr lang="tr-TR" sz="1600" dirty="0">
                  <a:latin typeface="Times New Roman" pitchFamily="18" charset="0"/>
                </a:rPr>
                <a:t>Temel performans </a:t>
              </a:r>
            </a:p>
            <a:p>
              <a:r>
                <a:rPr lang="tr-TR" sz="1600" dirty="0">
                  <a:latin typeface="Times New Roman" pitchFamily="18" charset="0"/>
                </a:rPr>
                <a:t>  göstergeleri</a:t>
              </a:r>
            </a:p>
          </p:txBody>
        </p:sp>
      </p:grpSp>
      <p:grpSp>
        <p:nvGrpSpPr>
          <p:cNvPr id="14" name="Group 11"/>
          <p:cNvGrpSpPr>
            <a:grpSpLocks/>
          </p:cNvGrpSpPr>
          <p:nvPr/>
        </p:nvGrpSpPr>
        <p:grpSpPr bwMode="auto">
          <a:xfrm>
            <a:off x="544513" y="3848100"/>
            <a:ext cx="2305050" cy="2376488"/>
            <a:chOff x="4059" y="1933"/>
            <a:chExt cx="1452" cy="1497"/>
          </a:xfrm>
          <a:solidFill>
            <a:schemeClr val="bg1"/>
          </a:solidFill>
        </p:grpSpPr>
        <p:sp>
          <p:nvSpPr>
            <p:cNvPr id="15" name="Rectangle 12"/>
            <p:cNvSpPr>
              <a:spLocks noChangeArrowheads="1"/>
            </p:cNvSpPr>
            <p:nvPr/>
          </p:nvSpPr>
          <p:spPr bwMode="auto">
            <a:xfrm>
              <a:off x="4059" y="1933"/>
              <a:ext cx="1452" cy="272"/>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Faaliyet Raporu</a:t>
              </a:r>
            </a:p>
          </p:txBody>
        </p:sp>
        <p:sp>
          <p:nvSpPr>
            <p:cNvPr id="16" name="Rectangle 13"/>
            <p:cNvSpPr>
              <a:spLocks noChangeArrowheads="1"/>
            </p:cNvSpPr>
            <p:nvPr/>
          </p:nvSpPr>
          <p:spPr bwMode="auto">
            <a:xfrm>
              <a:off x="4059" y="2206"/>
              <a:ext cx="1452" cy="1224"/>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a:latin typeface="Times New Roman" pitchFamily="18" charset="0"/>
                </a:rPr>
                <a:t>Faaliyet/proje sonuçları</a:t>
              </a:r>
            </a:p>
            <a:p>
              <a:pPr>
                <a:buFontTx/>
                <a:buChar char="•"/>
              </a:pPr>
              <a:r>
                <a:rPr lang="tr-TR" sz="1600">
                  <a:latin typeface="Times New Roman" pitchFamily="18" charset="0"/>
                </a:rPr>
                <a:t>Performans hedef </a:t>
              </a:r>
            </a:p>
            <a:p>
              <a:r>
                <a:rPr lang="tr-TR" sz="1600">
                  <a:latin typeface="Times New Roman" pitchFamily="18" charset="0"/>
                </a:rPr>
                <a:t> ve gerçekleşmeleri</a:t>
              </a:r>
            </a:p>
            <a:p>
              <a:pPr>
                <a:buFontTx/>
                <a:buChar char="•"/>
              </a:pPr>
              <a:r>
                <a:rPr lang="tr-TR" sz="1600">
                  <a:latin typeface="Times New Roman" pitchFamily="18" charset="0"/>
                </a:rPr>
                <a:t>Performans göstergeleri </a:t>
              </a:r>
            </a:p>
            <a:p>
              <a:r>
                <a:rPr lang="tr-TR" sz="1600">
                  <a:latin typeface="Times New Roman" pitchFamily="18" charset="0"/>
                </a:rPr>
                <a:t>  hedef ve gerçekleşmeleri</a:t>
              </a:r>
            </a:p>
            <a:p>
              <a:pPr>
                <a:buFontTx/>
                <a:buChar char="•"/>
              </a:pPr>
              <a:r>
                <a:rPr lang="tr-TR" sz="1600">
                  <a:latin typeface="Times New Roman" pitchFamily="18" charset="0"/>
                </a:rPr>
                <a:t>Sapma ve nedenleri</a:t>
              </a:r>
            </a:p>
            <a:p>
              <a:pPr>
                <a:buFontTx/>
                <a:buChar char="•"/>
              </a:pPr>
              <a:r>
                <a:rPr lang="tr-TR" sz="1600">
                  <a:latin typeface="Times New Roman" pitchFamily="18" charset="0"/>
                </a:rPr>
                <a:t>Öneriler </a:t>
              </a:r>
            </a:p>
          </p:txBody>
        </p:sp>
      </p:grpSp>
      <p:grpSp>
        <p:nvGrpSpPr>
          <p:cNvPr id="17" name="Group 14"/>
          <p:cNvGrpSpPr>
            <a:grpSpLocks/>
          </p:cNvGrpSpPr>
          <p:nvPr/>
        </p:nvGrpSpPr>
        <p:grpSpPr bwMode="auto">
          <a:xfrm>
            <a:off x="3279775" y="3817938"/>
            <a:ext cx="2592388" cy="1296987"/>
            <a:chOff x="3152" y="2296"/>
            <a:chExt cx="1633" cy="817"/>
          </a:xfrm>
          <a:solidFill>
            <a:schemeClr val="bg1"/>
          </a:solidFill>
        </p:grpSpPr>
        <p:sp>
          <p:nvSpPr>
            <p:cNvPr id="18" name="Rectangle 15"/>
            <p:cNvSpPr>
              <a:spLocks noChangeArrowheads="1"/>
            </p:cNvSpPr>
            <p:nvPr/>
          </p:nvSpPr>
          <p:spPr bwMode="auto">
            <a:xfrm>
              <a:off x="3152" y="2296"/>
              <a:ext cx="1633" cy="318"/>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Denetim ve </a:t>
              </a:r>
            </a:p>
            <a:p>
              <a:pPr algn="ctr"/>
              <a:r>
                <a:rPr lang="tr-TR" sz="1600" b="1" dirty="0">
                  <a:solidFill>
                    <a:schemeClr val="tx2"/>
                  </a:solidFill>
                  <a:latin typeface="Times New Roman" pitchFamily="18" charset="0"/>
                </a:rPr>
                <a:t>Değerlendirme</a:t>
              </a:r>
            </a:p>
          </p:txBody>
        </p:sp>
        <p:sp>
          <p:nvSpPr>
            <p:cNvPr id="19" name="Rectangle 16"/>
            <p:cNvSpPr>
              <a:spLocks noChangeArrowheads="1"/>
            </p:cNvSpPr>
            <p:nvPr/>
          </p:nvSpPr>
          <p:spPr bwMode="auto">
            <a:xfrm>
              <a:off x="3152" y="2615"/>
              <a:ext cx="1633" cy="498"/>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dirty="0">
                  <a:latin typeface="Times New Roman" pitchFamily="18" charset="0"/>
                </a:rPr>
                <a:t>Performans Denetimi</a:t>
              </a:r>
            </a:p>
            <a:p>
              <a:pPr>
                <a:buFontTx/>
                <a:buChar char="•"/>
              </a:pPr>
              <a:r>
                <a:rPr lang="tr-TR" sz="1600" dirty="0">
                  <a:latin typeface="Times New Roman" pitchFamily="18" charset="0"/>
                </a:rPr>
                <a:t>Performans Değerlendirmesi</a:t>
              </a:r>
            </a:p>
          </p:txBody>
        </p:sp>
      </p:grpSp>
      <p:sp>
        <p:nvSpPr>
          <p:cNvPr id="20" name="Rectangle 17"/>
          <p:cNvSpPr>
            <a:spLocks noChangeArrowheads="1"/>
          </p:cNvSpPr>
          <p:nvPr/>
        </p:nvSpPr>
        <p:spPr bwMode="auto">
          <a:xfrm>
            <a:off x="2847975" y="2964656"/>
            <a:ext cx="3744913" cy="339067"/>
          </a:xfrm>
          <a:prstGeom prst="rect">
            <a:avLst/>
          </a:prstGeom>
          <a:solidFill>
            <a:schemeClr val="bg1"/>
          </a:solidFill>
          <a:ln w="25400">
            <a:solidFill>
              <a:schemeClr val="accent2"/>
            </a:solidFill>
            <a:miter lim="800000"/>
            <a:headEnd/>
            <a:tailEnd/>
          </a:ln>
        </p:spPr>
        <p:txBody>
          <a:bodyPr lIns="90488" tIns="44450" rIns="90488" bIns="44450">
            <a:spAutoFit/>
          </a:bodyPr>
          <a:lstStyle/>
          <a:p>
            <a:pPr algn="ctr" eaLnBrk="0" hangingPunct="0">
              <a:lnSpc>
                <a:spcPct val="90000"/>
              </a:lnSpc>
            </a:pPr>
            <a:r>
              <a:rPr lang="tr-TR" b="1" dirty="0">
                <a:solidFill>
                  <a:schemeClr val="tx2"/>
                </a:solidFill>
                <a:latin typeface="Arial" charset="0"/>
              </a:rPr>
              <a:t>UYGULAMA</a:t>
            </a:r>
            <a:endParaRPr lang="en-US" b="1" dirty="0">
              <a:solidFill>
                <a:schemeClr val="tx2"/>
              </a:solidFill>
              <a:latin typeface="Arial" charset="0"/>
            </a:endParaRPr>
          </a:p>
        </p:txBody>
      </p:sp>
      <p:cxnSp>
        <p:nvCxnSpPr>
          <p:cNvPr id="21" name="AutoShape 18"/>
          <p:cNvCxnSpPr>
            <a:cxnSpLocks noChangeShapeType="1"/>
            <a:stCxn id="9" idx="3"/>
            <a:endCxn id="6" idx="1"/>
          </p:cNvCxnSpPr>
          <p:nvPr/>
        </p:nvCxnSpPr>
        <p:spPr bwMode="auto">
          <a:xfrm>
            <a:off x="2765425" y="789781"/>
            <a:ext cx="658813" cy="14288"/>
          </a:xfrm>
          <a:prstGeom prst="straightConnector1">
            <a:avLst/>
          </a:prstGeom>
          <a:noFill/>
          <a:ln w="57150">
            <a:solidFill>
              <a:schemeClr val="folHlink"/>
            </a:solidFill>
            <a:prstDash val="sysDot"/>
            <a:round/>
            <a:headEnd type="none" w="sm" len="sm"/>
            <a:tailEnd type="triangle" w="sm" len="sm"/>
          </a:ln>
        </p:spPr>
      </p:cxnSp>
      <p:cxnSp>
        <p:nvCxnSpPr>
          <p:cNvPr id="22" name="AutoShape 19"/>
          <p:cNvCxnSpPr>
            <a:cxnSpLocks noChangeShapeType="1"/>
            <a:stCxn id="6" idx="3"/>
            <a:endCxn id="12" idx="1"/>
          </p:cNvCxnSpPr>
          <p:nvPr/>
        </p:nvCxnSpPr>
        <p:spPr bwMode="auto">
          <a:xfrm>
            <a:off x="5656263" y="804069"/>
            <a:ext cx="668337" cy="18118"/>
          </a:xfrm>
          <a:prstGeom prst="straightConnector1">
            <a:avLst/>
          </a:prstGeom>
          <a:noFill/>
          <a:ln w="57150">
            <a:solidFill>
              <a:schemeClr val="folHlink"/>
            </a:solidFill>
            <a:prstDash val="sysDot"/>
            <a:round/>
            <a:headEnd type="none" w="sm" len="sm"/>
            <a:tailEnd type="triangle" w="sm" len="sm"/>
          </a:ln>
        </p:spPr>
      </p:cxnSp>
      <p:cxnSp>
        <p:nvCxnSpPr>
          <p:cNvPr id="23" name="AutoShape 20"/>
          <p:cNvCxnSpPr>
            <a:cxnSpLocks noChangeShapeType="1"/>
          </p:cNvCxnSpPr>
          <p:nvPr/>
        </p:nvCxnSpPr>
        <p:spPr bwMode="auto">
          <a:xfrm flipH="1">
            <a:off x="2847975" y="992981"/>
            <a:ext cx="5364000" cy="2196000"/>
          </a:xfrm>
          <a:prstGeom prst="bentConnector5">
            <a:avLst>
              <a:gd name="adj1" fmla="val -3694"/>
              <a:gd name="adj2" fmla="val 71644"/>
              <a:gd name="adj3" fmla="val 103778"/>
            </a:avLst>
          </a:prstGeom>
          <a:noFill/>
          <a:ln w="57150">
            <a:solidFill>
              <a:schemeClr val="folHlink"/>
            </a:solidFill>
            <a:prstDash val="sysDot"/>
            <a:miter lim="800000"/>
            <a:headEnd type="none" w="sm" len="sm"/>
            <a:tailEnd type="triangle" w="sm" len="sm"/>
          </a:ln>
        </p:spPr>
      </p:cxnSp>
      <p:cxnSp>
        <p:nvCxnSpPr>
          <p:cNvPr id="24" name="AutoShape 21"/>
          <p:cNvCxnSpPr>
            <a:cxnSpLocks noChangeShapeType="1"/>
            <a:stCxn id="20" idx="3"/>
            <a:endCxn id="15" idx="1"/>
          </p:cNvCxnSpPr>
          <p:nvPr/>
        </p:nvCxnSpPr>
        <p:spPr bwMode="auto">
          <a:xfrm flipH="1">
            <a:off x="544513" y="3134190"/>
            <a:ext cx="6048375" cy="929810"/>
          </a:xfrm>
          <a:prstGeom prst="bentConnector5">
            <a:avLst>
              <a:gd name="adj1" fmla="val -3780"/>
              <a:gd name="adj2" fmla="val 47507"/>
              <a:gd name="adj3" fmla="val 103780"/>
            </a:avLst>
          </a:prstGeom>
          <a:noFill/>
          <a:ln w="57150">
            <a:solidFill>
              <a:schemeClr val="folHlink"/>
            </a:solidFill>
            <a:prstDash val="sysDot"/>
            <a:miter lim="800000"/>
            <a:headEnd type="none" w="sm" len="sm"/>
            <a:tailEnd type="triangle" w="sm" len="sm"/>
          </a:ln>
        </p:spPr>
      </p:cxnSp>
      <p:cxnSp>
        <p:nvCxnSpPr>
          <p:cNvPr id="25" name="AutoShape 22"/>
          <p:cNvCxnSpPr>
            <a:cxnSpLocks noChangeShapeType="1"/>
            <a:stCxn id="15" idx="3"/>
            <a:endCxn id="18" idx="1"/>
          </p:cNvCxnSpPr>
          <p:nvPr/>
        </p:nvCxnSpPr>
        <p:spPr bwMode="auto">
          <a:xfrm>
            <a:off x="2867025" y="4064000"/>
            <a:ext cx="395288" cy="6350"/>
          </a:xfrm>
          <a:prstGeom prst="straightConnector1">
            <a:avLst/>
          </a:prstGeom>
          <a:noFill/>
          <a:ln w="57150">
            <a:solidFill>
              <a:schemeClr val="folHlink"/>
            </a:solidFill>
            <a:prstDash val="sysDot"/>
            <a:round/>
            <a:headEnd type="none" w="sm" len="sm"/>
            <a:tailEnd type="triangle" w="sm" len="sm"/>
          </a:ln>
        </p:spPr>
      </p:cxnSp>
      <p:grpSp>
        <p:nvGrpSpPr>
          <p:cNvPr id="26" name="Group 23"/>
          <p:cNvGrpSpPr>
            <a:grpSpLocks/>
          </p:cNvGrpSpPr>
          <p:nvPr/>
        </p:nvGrpSpPr>
        <p:grpSpPr bwMode="auto">
          <a:xfrm>
            <a:off x="6400801" y="3939381"/>
            <a:ext cx="1987624" cy="1223963"/>
            <a:chOff x="295" y="300"/>
            <a:chExt cx="1406" cy="771"/>
          </a:xfrm>
          <a:solidFill>
            <a:schemeClr val="bg1"/>
          </a:solidFill>
        </p:grpSpPr>
        <p:sp>
          <p:nvSpPr>
            <p:cNvPr id="27" name="Rectangle 24"/>
            <p:cNvSpPr>
              <a:spLocks noChangeArrowheads="1"/>
            </p:cNvSpPr>
            <p:nvPr/>
          </p:nvSpPr>
          <p:spPr bwMode="auto">
            <a:xfrm>
              <a:off x="295" y="300"/>
              <a:ext cx="1406" cy="272"/>
            </a:xfrm>
            <a:prstGeom prst="rect">
              <a:avLst/>
            </a:prstGeom>
            <a:grpFill/>
            <a:ln w="34925" cap="sq">
              <a:solidFill>
                <a:schemeClr val="accent2"/>
              </a:solidFill>
              <a:miter lim="800000"/>
              <a:headEnd type="none" w="sm" len="sm"/>
              <a:tailEnd type="none" w="sm" len="sm"/>
            </a:ln>
          </p:spPr>
          <p:txBody>
            <a:bodyPr wrap="none" anchor="ctr"/>
            <a:lstStyle/>
            <a:p>
              <a:pPr algn="ctr"/>
              <a:r>
                <a:rPr lang="tr-TR" sz="1600" b="1" dirty="0">
                  <a:solidFill>
                    <a:schemeClr val="tx2"/>
                  </a:solidFill>
                  <a:latin typeface="Times New Roman" pitchFamily="18" charset="0"/>
                </a:rPr>
                <a:t>TBMM/Yerel Meclis</a:t>
              </a:r>
            </a:p>
          </p:txBody>
        </p:sp>
        <p:sp>
          <p:nvSpPr>
            <p:cNvPr id="28" name="Rectangle 25"/>
            <p:cNvSpPr>
              <a:spLocks noChangeArrowheads="1"/>
            </p:cNvSpPr>
            <p:nvPr/>
          </p:nvSpPr>
          <p:spPr bwMode="auto">
            <a:xfrm>
              <a:off x="295" y="573"/>
              <a:ext cx="1406" cy="498"/>
            </a:xfrm>
            <a:prstGeom prst="rect">
              <a:avLst/>
            </a:prstGeom>
            <a:grpFill/>
            <a:ln w="34925" cap="sq">
              <a:solidFill>
                <a:schemeClr val="accent2"/>
              </a:solidFill>
              <a:miter lim="800000"/>
              <a:headEnd type="none" w="sm" len="sm"/>
              <a:tailEnd type="none" w="sm" len="sm"/>
            </a:ln>
          </p:spPr>
          <p:txBody>
            <a:bodyPr wrap="none" anchor="ctr"/>
            <a:lstStyle/>
            <a:p>
              <a:pPr>
                <a:buFontTx/>
                <a:buChar char="•"/>
              </a:pPr>
              <a:r>
                <a:rPr lang="tr-TR" sz="1600">
                  <a:latin typeface="Times New Roman" pitchFamily="18" charset="0"/>
                </a:rPr>
                <a:t>Hesap verme </a:t>
              </a:r>
            </a:p>
            <a:p>
              <a:r>
                <a:rPr lang="tr-TR" sz="1600">
                  <a:latin typeface="Times New Roman" pitchFamily="18" charset="0"/>
                </a:rPr>
                <a:t> sorumluluğu</a:t>
              </a:r>
            </a:p>
          </p:txBody>
        </p:sp>
      </p:grpSp>
      <p:cxnSp>
        <p:nvCxnSpPr>
          <p:cNvPr id="29" name="AutoShape 26"/>
          <p:cNvCxnSpPr>
            <a:cxnSpLocks noChangeShapeType="1"/>
            <a:stCxn id="18" idx="3"/>
            <a:endCxn id="27" idx="1"/>
          </p:cNvCxnSpPr>
          <p:nvPr/>
        </p:nvCxnSpPr>
        <p:spPr bwMode="auto">
          <a:xfrm>
            <a:off x="5872163" y="4070351"/>
            <a:ext cx="528638" cy="84930"/>
          </a:xfrm>
          <a:prstGeom prst="straightConnector1">
            <a:avLst/>
          </a:prstGeom>
          <a:noFill/>
          <a:ln w="57150">
            <a:solidFill>
              <a:schemeClr val="folHlink"/>
            </a:solidFill>
            <a:prstDash val="sysDot"/>
            <a:round/>
            <a:headEnd type="none" w="sm" len="sm"/>
            <a:tailEnd type="triangle" w="sm" len="sm"/>
          </a:ln>
        </p:spPr>
      </p:cxnSp>
    </p:spTree>
    <p:extLst>
      <p:ext uri="{BB962C8B-B14F-4D97-AF65-F5344CB8AC3E}">
        <p14:creationId xmlns:p14="http://schemas.microsoft.com/office/powerpoint/2010/main" val="78695047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103</a:t>
            </a:fld>
            <a:endParaRPr lang="tr-TR"/>
          </a:p>
        </p:txBody>
      </p:sp>
      <p:sp>
        <p:nvSpPr>
          <p:cNvPr id="4" name="Metin Yer Tutucusu 3"/>
          <p:cNvSpPr>
            <a:spLocks noGrp="1"/>
          </p:cNvSpPr>
          <p:nvPr>
            <p:ph type="body" sz="quarter" idx="15"/>
          </p:nvPr>
        </p:nvSpPr>
        <p:spPr>
          <a:xfrm>
            <a:off x="179999" y="495225"/>
            <a:ext cx="7675200" cy="584775"/>
          </a:xfrm>
        </p:spPr>
        <p:txBody>
          <a:bodyPr/>
          <a:lstStyle/>
          <a:p>
            <a:pPr algn="ctr"/>
            <a:r>
              <a:rPr lang="tr-TR" dirty="0"/>
              <a:t>Harcama Süreci</a:t>
            </a:r>
          </a:p>
        </p:txBody>
      </p:sp>
      <p:grpSp>
        <p:nvGrpSpPr>
          <p:cNvPr id="5" name="Group 3"/>
          <p:cNvGrpSpPr>
            <a:grpSpLocks/>
          </p:cNvGrpSpPr>
          <p:nvPr/>
        </p:nvGrpSpPr>
        <p:grpSpPr bwMode="auto">
          <a:xfrm>
            <a:off x="0" y="1080000"/>
            <a:ext cx="8806657" cy="5315380"/>
            <a:chOff x="48" y="754"/>
            <a:chExt cx="5417" cy="3413"/>
          </a:xfrm>
        </p:grpSpPr>
        <p:sp>
          <p:nvSpPr>
            <p:cNvPr id="6" name="Rectangle 4"/>
            <p:cNvSpPr>
              <a:spLocks noChangeArrowheads="1"/>
            </p:cNvSpPr>
            <p:nvPr/>
          </p:nvSpPr>
          <p:spPr bwMode="auto">
            <a:xfrm>
              <a:off x="48" y="754"/>
              <a:ext cx="3560" cy="2268"/>
            </a:xfrm>
            <a:prstGeom prst="rect">
              <a:avLst/>
            </a:prstGeom>
            <a:solidFill>
              <a:schemeClr val="accent1"/>
            </a:solidFill>
            <a:ln w="9525">
              <a:solidFill>
                <a:schemeClr val="bg1"/>
              </a:solidFill>
              <a:miter lim="800000"/>
              <a:headEnd/>
              <a:tailEnd/>
            </a:ln>
          </p:spPr>
          <p:txBody>
            <a:bodyPr wrap="none" anchor="ctr"/>
            <a:lstStyle/>
            <a:p>
              <a:endParaRPr lang="tr-TR"/>
            </a:p>
          </p:txBody>
        </p:sp>
        <p:sp>
          <p:nvSpPr>
            <p:cNvPr id="7" name="Text Box 5"/>
            <p:cNvSpPr txBox="1">
              <a:spLocks noChangeArrowheads="1"/>
            </p:cNvSpPr>
            <p:nvPr/>
          </p:nvSpPr>
          <p:spPr bwMode="auto">
            <a:xfrm>
              <a:off x="240" y="935"/>
              <a:ext cx="865" cy="275"/>
            </a:xfrm>
            <a:prstGeom prst="rect">
              <a:avLst/>
            </a:prstGeom>
            <a:noFill/>
            <a:ln w="9525">
              <a:solidFill>
                <a:schemeClr val="bg1"/>
              </a:solidFill>
              <a:miter lim="800000"/>
              <a:headEnd/>
              <a:tailEnd/>
            </a:ln>
          </p:spPr>
          <p:txBody>
            <a:bodyPr wrap="none">
              <a:spAutoFit/>
            </a:bodyPr>
            <a:lstStyle/>
            <a:p>
              <a:r>
                <a:rPr lang="tr-TR" sz="2200" b="1" u="sng">
                  <a:solidFill>
                    <a:schemeClr val="bg2"/>
                  </a:solidFill>
                  <a:latin typeface="Arial" charset="0"/>
                </a:rPr>
                <a:t>MERKEZ</a:t>
              </a:r>
            </a:p>
          </p:txBody>
        </p:sp>
        <p:sp>
          <p:nvSpPr>
            <p:cNvPr id="8" name="Rectangle 6"/>
            <p:cNvSpPr>
              <a:spLocks noChangeArrowheads="1"/>
            </p:cNvSpPr>
            <p:nvPr/>
          </p:nvSpPr>
          <p:spPr bwMode="auto">
            <a:xfrm>
              <a:off x="339" y="1456"/>
              <a:ext cx="912" cy="432"/>
            </a:xfrm>
            <a:prstGeom prst="rect">
              <a:avLst/>
            </a:prstGeom>
            <a:solidFill>
              <a:srgbClr val="FF0000"/>
            </a:solidFill>
            <a:ln w="9525">
              <a:solidFill>
                <a:schemeClr val="bg1"/>
              </a:solidFill>
              <a:miter lim="800000"/>
              <a:headEnd/>
              <a:tailEnd/>
            </a:ln>
          </p:spPr>
          <p:txBody>
            <a:bodyPr wrap="none" anchor="ctr"/>
            <a:lstStyle/>
            <a:p>
              <a:pPr algn="ctr"/>
              <a:r>
                <a:rPr lang="tr-TR" b="1">
                  <a:solidFill>
                    <a:schemeClr val="bg1"/>
                  </a:solidFill>
                  <a:latin typeface="Arial" charset="0"/>
                </a:rPr>
                <a:t>Harcama</a:t>
              </a:r>
            </a:p>
            <a:p>
              <a:pPr algn="ctr"/>
              <a:r>
                <a:rPr lang="tr-TR" b="1">
                  <a:solidFill>
                    <a:schemeClr val="bg1"/>
                  </a:solidFill>
                  <a:latin typeface="Arial" charset="0"/>
                </a:rPr>
                <a:t>Yetkilisi</a:t>
              </a:r>
            </a:p>
          </p:txBody>
        </p:sp>
        <p:sp>
          <p:nvSpPr>
            <p:cNvPr id="9" name="Rectangle 7"/>
            <p:cNvSpPr>
              <a:spLocks noChangeArrowheads="1"/>
            </p:cNvSpPr>
            <p:nvPr/>
          </p:nvSpPr>
          <p:spPr bwMode="auto">
            <a:xfrm>
              <a:off x="2744" y="1153"/>
              <a:ext cx="726" cy="1043"/>
            </a:xfrm>
            <a:prstGeom prst="rect">
              <a:avLst/>
            </a:prstGeom>
            <a:solidFill>
              <a:srgbClr val="0000FF"/>
            </a:solidFill>
            <a:ln w="9525">
              <a:solidFill>
                <a:schemeClr val="bg1"/>
              </a:solidFill>
              <a:miter lim="800000"/>
              <a:headEnd/>
              <a:tailEnd/>
            </a:ln>
          </p:spPr>
          <p:txBody>
            <a:bodyPr wrap="none"/>
            <a:lstStyle/>
            <a:p>
              <a:pPr algn="ctr"/>
              <a:r>
                <a:rPr lang="tr-TR" b="1">
                  <a:solidFill>
                    <a:schemeClr val="bg1"/>
                  </a:solidFill>
                  <a:latin typeface="Arial" charset="0"/>
                </a:rPr>
                <a:t>Strateji </a:t>
              </a:r>
            </a:p>
            <a:p>
              <a:pPr algn="ctr"/>
              <a:r>
                <a:rPr lang="tr-TR" b="1">
                  <a:solidFill>
                    <a:schemeClr val="bg1"/>
                  </a:solidFill>
                  <a:latin typeface="Arial" charset="0"/>
                </a:rPr>
                <a:t>Geliştirme</a:t>
              </a:r>
            </a:p>
            <a:p>
              <a:pPr algn="ctr"/>
              <a:r>
                <a:rPr lang="tr-TR" b="1">
                  <a:solidFill>
                    <a:schemeClr val="bg1"/>
                  </a:solidFill>
                  <a:latin typeface="Arial" charset="0"/>
                </a:rPr>
                <a:t>Birimi</a:t>
              </a:r>
            </a:p>
          </p:txBody>
        </p:sp>
        <p:sp>
          <p:nvSpPr>
            <p:cNvPr id="10" name="Rectangle 8"/>
            <p:cNvSpPr>
              <a:spLocks noChangeArrowheads="1"/>
            </p:cNvSpPr>
            <p:nvPr/>
          </p:nvSpPr>
          <p:spPr bwMode="auto">
            <a:xfrm>
              <a:off x="228" y="2524"/>
              <a:ext cx="1147" cy="432"/>
            </a:xfrm>
            <a:prstGeom prst="rect">
              <a:avLst/>
            </a:prstGeom>
            <a:solidFill>
              <a:srgbClr val="CC99FF"/>
            </a:solidFill>
            <a:ln w="9525">
              <a:solidFill>
                <a:schemeClr val="bg1"/>
              </a:solidFill>
              <a:miter lim="800000"/>
              <a:headEnd/>
              <a:tailEnd/>
            </a:ln>
          </p:spPr>
          <p:txBody>
            <a:bodyPr wrap="none" anchor="ctr"/>
            <a:lstStyle/>
            <a:p>
              <a:pPr algn="ctr"/>
              <a:r>
                <a:rPr lang="tr-TR" b="1">
                  <a:solidFill>
                    <a:schemeClr val="bg2"/>
                  </a:solidFill>
                  <a:latin typeface="Arial" charset="0"/>
                </a:rPr>
                <a:t>Gerçekleştirme </a:t>
              </a:r>
            </a:p>
            <a:p>
              <a:pPr algn="ctr"/>
              <a:r>
                <a:rPr lang="tr-TR" b="1">
                  <a:solidFill>
                    <a:schemeClr val="bg2"/>
                  </a:solidFill>
                  <a:latin typeface="Arial" charset="0"/>
                </a:rPr>
                <a:t>Görevlileri</a:t>
              </a:r>
            </a:p>
          </p:txBody>
        </p:sp>
        <p:cxnSp>
          <p:nvCxnSpPr>
            <p:cNvPr id="11" name="AutoShape 9"/>
            <p:cNvCxnSpPr>
              <a:cxnSpLocks noChangeShapeType="1"/>
              <a:stCxn id="8" idx="2"/>
              <a:endCxn id="10" idx="0"/>
            </p:cNvCxnSpPr>
            <p:nvPr/>
          </p:nvCxnSpPr>
          <p:spPr bwMode="auto">
            <a:xfrm>
              <a:off x="795" y="1888"/>
              <a:ext cx="7" cy="636"/>
            </a:xfrm>
            <a:prstGeom prst="straightConnector1">
              <a:avLst/>
            </a:prstGeom>
            <a:noFill/>
            <a:ln w="28575">
              <a:solidFill>
                <a:schemeClr val="bg1"/>
              </a:solidFill>
              <a:round/>
              <a:headEnd type="triangle" w="med" len="med"/>
              <a:tailEnd type="triangle" w="med" len="med"/>
            </a:ln>
          </p:spPr>
        </p:cxnSp>
        <p:sp>
          <p:nvSpPr>
            <p:cNvPr id="12" name="Text Box 10"/>
            <p:cNvSpPr txBox="1">
              <a:spLocks noChangeArrowheads="1"/>
            </p:cNvSpPr>
            <p:nvPr/>
          </p:nvSpPr>
          <p:spPr bwMode="auto">
            <a:xfrm rot="10800000">
              <a:off x="455" y="1778"/>
              <a:ext cx="384" cy="681"/>
            </a:xfrm>
            <a:prstGeom prst="rect">
              <a:avLst/>
            </a:prstGeom>
            <a:noFill/>
            <a:ln w="9525">
              <a:noFill/>
              <a:miter lim="800000"/>
              <a:headEnd/>
              <a:tailEnd/>
            </a:ln>
          </p:spPr>
          <p:txBody>
            <a:bodyPr vert="eaVert">
              <a:spAutoFit/>
            </a:bodyPr>
            <a:lstStyle/>
            <a:p>
              <a:r>
                <a:rPr lang="tr-TR" sz="1400">
                  <a:solidFill>
                    <a:schemeClr val="bg2"/>
                  </a:solidFill>
                  <a:latin typeface="Arial" charset="0"/>
                </a:rPr>
                <a:t>Harcama</a:t>
              </a:r>
              <a:r>
                <a:rPr lang="tr-TR" sz="1400">
                  <a:latin typeface="Arial" charset="0"/>
                </a:rPr>
                <a:t> </a:t>
              </a:r>
              <a:r>
                <a:rPr lang="tr-TR" sz="1400">
                  <a:solidFill>
                    <a:schemeClr val="bg2"/>
                  </a:solidFill>
                  <a:latin typeface="Arial" charset="0"/>
                </a:rPr>
                <a:t>Talimatı</a:t>
              </a:r>
            </a:p>
          </p:txBody>
        </p:sp>
        <p:cxnSp>
          <p:nvCxnSpPr>
            <p:cNvPr id="13" name="AutoShape 11"/>
            <p:cNvCxnSpPr>
              <a:cxnSpLocks noChangeShapeType="1"/>
              <a:stCxn id="8" idx="3"/>
              <a:endCxn id="9" idx="1"/>
            </p:cNvCxnSpPr>
            <p:nvPr/>
          </p:nvCxnSpPr>
          <p:spPr bwMode="auto">
            <a:xfrm>
              <a:off x="1251" y="1672"/>
              <a:ext cx="1493" cy="3"/>
            </a:xfrm>
            <a:prstGeom prst="straightConnector1">
              <a:avLst/>
            </a:prstGeom>
            <a:noFill/>
            <a:ln w="28575">
              <a:solidFill>
                <a:schemeClr val="bg1"/>
              </a:solidFill>
              <a:round/>
              <a:headEnd/>
              <a:tailEnd type="triangle" w="med" len="med"/>
            </a:ln>
          </p:spPr>
        </p:cxnSp>
        <p:sp>
          <p:nvSpPr>
            <p:cNvPr id="14" name="Text Box 12"/>
            <p:cNvSpPr txBox="1">
              <a:spLocks noChangeArrowheads="1"/>
            </p:cNvSpPr>
            <p:nvPr/>
          </p:nvSpPr>
          <p:spPr bwMode="auto">
            <a:xfrm rot="-5400000">
              <a:off x="2004" y="1055"/>
              <a:ext cx="250" cy="965"/>
            </a:xfrm>
            <a:prstGeom prst="rect">
              <a:avLst/>
            </a:prstGeom>
            <a:noFill/>
            <a:ln w="9525">
              <a:noFill/>
              <a:miter lim="800000"/>
              <a:headEnd/>
              <a:tailEnd/>
            </a:ln>
          </p:spPr>
          <p:txBody>
            <a:bodyPr vert="eaVert">
              <a:spAutoFit/>
            </a:bodyPr>
            <a:lstStyle/>
            <a:p>
              <a:r>
                <a:rPr lang="tr-TR" sz="1400">
                  <a:solidFill>
                    <a:schemeClr val="bg2"/>
                  </a:solidFill>
                  <a:latin typeface="Arial" charset="0"/>
                </a:rPr>
                <a:t>Ödeme Emri</a:t>
              </a:r>
            </a:p>
          </p:txBody>
        </p:sp>
        <p:cxnSp>
          <p:nvCxnSpPr>
            <p:cNvPr id="15" name="AutoShape 13"/>
            <p:cNvCxnSpPr>
              <a:cxnSpLocks noChangeShapeType="1"/>
              <a:stCxn id="8" idx="3"/>
              <a:endCxn id="24" idx="1"/>
            </p:cNvCxnSpPr>
            <p:nvPr/>
          </p:nvCxnSpPr>
          <p:spPr bwMode="auto">
            <a:xfrm>
              <a:off x="1251" y="1672"/>
              <a:ext cx="1538" cy="857"/>
            </a:xfrm>
            <a:prstGeom prst="straightConnector1">
              <a:avLst/>
            </a:prstGeom>
            <a:noFill/>
            <a:ln w="28575">
              <a:solidFill>
                <a:schemeClr val="bg1"/>
              </a:solidFill>
              <a:round/>
              <a:headEnd/>
              <a:tailEnd type="triangle" w="med" len="med"/>
            </a:ln>
          </p:spPr>
        </p:cxnSp>
        <p:sp>
          <p:nvSpPr>
            <p:cNvPr id="16" name="Text Box 14"/>
            <p:cNvSpPr txBox="1">
              <a:spLocks noChangeArrowheads="1"/>
            </p:cNvSpPr>
            <p:nvPr/>
          </p:nvSpPr>
          <p:spPr bwMode="auto">
            <a:xfrm rot="-3745285">
              <a:off x="2013" y="1552"/>
              <a:ext cx="250" cy="965"/>
            </a:xfrm>
            <a:prstGeom prst="rect">
              <a:avLst/>
            </a:prstGeom>
            <a:noFill/>
            <a:ln w="9525">
              <a:noFill/>
              <a:miter lim="800000"/>
              <a:headEnd/>
              <a:tailEnd/>
            </a:ln>
          </p:spPr>
          <p:txBody>
            <a:bodyPr vert="eaVert">
              <a:spAutoFit/>
            </a:bodyPr>
            <a:lstStyle/>
            <a:p>
              <a:r>
                <a:rPr lang="tr-TR" sz="1400">
                  <a:solidFill>
                    <a:schemeClr val="bg2"/>
                  </a:solidFill>
                  <a:latin typeface="Arial" charset="0"/>
                </a:rPr>
                <a:t>Ödeme Emri</a:t>
              </a:r>
            </a:p>
          </p:txBody>
        </p:sp>
        <p:sp>
          <p:nvSpPr>
            <p:cNvPr id="17" name="Text Box 15"/>
            <p:cNvSpPr txBox="1">
              <a:spLocks noChangeArrowheads="1"/>
            </p:cNvSpPr>
            <p:nvPr/>
          </p:nvSpPr>
          <p:spPr bwMode="auto">
            <a:xfrm rot="-3745285">
              <a:off x="1814" y="1746"/>
              <a:ext cx="384" cy="965"/>
            </a:xfrm>
            <a:prstGeom prst="rect">
              <a:avLst/>
            </a:prstGeom>
            <a:noFill/>
            <a:ln w="9525">
              <a:noFill/>
              <a:miter lim="800000"/>
              <a:headEnd/>
              <a:tailEnd/>
            </a:ln>
          </p:spPr>
          <p:txBody>
            <a:bodyPr vert="eaVert">
              <a:spAutoFit/>
            </a:bodyPr>
            <a:lstStyle/>
            <a:p>
              <a:r>
                <a:rPr lang="tr-TR" sz="1400">
                  <a:solidFill>
                    <a:schemeClr val="bg2"/>
                  </a:solidFill>
                  <a:latin typeface="Arial" charset="0"/>
                </a:rPr>
                <a:t>(Sadece Genel Bütçeli İdarelerde)</a:t>
              </a:r>
            </a:p>
          </p:txBody>
        </p:sp>
        <p:sp>
          <p:nvSpPr>
            <p:cNvPr id="18" name="Text Box 16"/>
            <p:cNvSpPr txBox="1">
              <a:spLocks noChangeArrowheads="1"/>
            </p:cNvSpPr>
            <p:nvPr/>
          </p:nvSpPr>
          <p:spPr bwMode="auto">
            <a:xfrm rot="16200000">
              <a:off x="600" y="2717"/>
              <a:ext cx="388" cy="1179"/>
            </a:xfrm>
            <a:prstGeom prst="rect">
              <a:avLst/>
            </a:prstGeom>
            <a:solidFill>
              <a:srgbClr val="FFCC00"/>
            </a:solidFill>
            <a:ln w="9525">
              <a:solidFill>
                <a:schemeClr val="bg1"/>
              </a:solidFill>
              <a:miter lim="800000"/>
              <a:headEnd/>
              <a:tailEnd/>
            </a:ln>
          </p:spPr>
          <p:txBody>
            <a:bodyPr vert="eaVert">
              <a:spAutoFit/>
            </a:bodyPr>
            <a:lstStyle/>
            <a:p>
              <a:pPr algn="ctr"/>
              <a:r>
                <a:rPr lang="tr-TR" sz="1400" dirty="0">
                  <a:solidFill>
                    <a:srgbClr val="FF0000"/>
                  </a:solidFill>
                  <a:latin typeface="Arial" charset="0"/>
                </a:rPr>
                <a:t>Ödenek Gönderme Belgesi</a:t>
              </a:r>
            </a:p>
          </p:txBody>
        </p:sp>
        <p:sp>
          <p:nvSpPr>
            <p:cNvPr id="19" name="Rectangle 17"/>
            <p:cNvSpPr>
              <a:spLocks noChangeArrowheads="1"/>
            </p:cNvSpPr>
            <p:nvPr/>
          </p:nvSpPr>
          <p:spPr bwMode="auto">
            <a:xfrm>
              <a:off x="4059" y="845"/>
              <a:ext cx="1406" cy="1678"/>
            </a:xfrm>
            <a:prstGeom prst="rect">
              <a:avLst/>
            </a:prstGeom>
            <a:solidFill>
              <a:srgbClr val="99CCFF"/>
            </a:solidFill>
            <a:ln w="9525">
              <a:solidFill>
                <a:schemeClr val="bg1"/>
              </a:solidFill>
              <a:miter lim="800000"/>
              <a:headEnd/>
              <a:tailEnd/>
            </a:ln>
          </p:spPr>
          <p:txBody>
            <a:bodyPr wrap="none" anchor="ctr"/>
            <a:lstStyle/>
            <a:p>
              <a:r>
                <a:rPr lang="tr-TR" dirty="0">
                  <a:solidFill>
                    <a:srgbClr val="FF0000"/>
                  </a:solidFill>
                  <a:latin typeface="Arial" charset="0"/>
                </a:rPr>
                <a:t>Stratejik plan</a:t>
              </a:r>
            </a:p>
            <a:p>
              <a:r>
                <a:rPr lang="tr-TR" dirty="0">
                  <a:solidFill>
                    <a:srgbClr val="FF0000"/>
                  </a:solidFill>
                  <a:latin typeface="Arial" charset="0"/>
                </a:rPr>
                <a:t>Performans programı</a:t>
              </a:r>
            </a:p>
            <a:p>
              <a:r>
                <a:rPr lang="tr-TR" dirty="0">
                  <a:solidFill>
                    <a:srgbClr val="FF0000"/>
                  </a:solidFill>
                  <a:latin typeface="Arial" charset="0"/>
                </a:rPr>
                <a:t>Bütçe</a:t>
              </a:r>
            </a:p>
            <a:p>
              <a:r>
                <a:rPr lang="tr-TR" dirty="0">
                  <a:solidFill>
                    <a:srgbClr val="FF0000"/>
                  </a:solidFill>
                  <a:latin typeface="Arial" charset="0"/>
                </a:rPr>
                <a:t>Kesin hesap</a:t>
              </a:r>
            </a:p>
            <a:p>
              <a:r>
                <a:rPr lang="tr-TR" dirty="0">
                  <a:solidFill>
                    <a:srgbClr val="FF0000"/>
                  </a:solidFill>
                  <a:latin typeface="Arial" charset="0"/>
                </a:rPr>
                <a:t>Muhasebe</a:t>
              </a:r>
            </a:p>
            <a:p>
              <a:r>
                <a:rPr lang="tr-TR" dirty="0">
                  <a:solidFill>
                    <a:srgbClr val="FF0000"/>
                  </a:solidFill>
                  <a:latin typeface="Arial" charset="0"/>
                </a:rPr>
                <a:t>Ön mali kontrol</a:t>
              </a:r>
            </a:p>
            <a:p>
              <a:r>
                <a:rPr lang="tr-TR" dirty="0">
                  <a:solidFill>
                    <a:srgbClr val="FF0000"/>
                  </a:solidFill>
                  <a:latin typeface="Arial" charset="0"/>
                </a:rPr>
                <a:t>Faaliyet raporu</a:t>
              </a:r>
            </a:p>
            <a:p>
              <a:r>
                <a:rPr lang="tr-TR" dirty="0">
                  <a:solidFill>
                    <a:srgbClr val="FF0000"/>
                  </a:solidFill>
                  <a:latin typeface="Arial" charset="0"/>
                </a:rPr>
                <a:t>Mali istatistikler</a:t>
              </a:r>
            </a:p>
            <a:p>
              <a:r>
                <a:rPr lang="tr-TR" dirty="0">
                  <a:solidFill>
                    <a:srgbClr val="FF0000"/>
                  </a:solidFill>
                  <a:latin typeface="Arial" charset="0"/>
                </a:rPr>
                <a:t>Diğer Raporlar</a:t>
              </a:r>
            </a:p>
          </p:txBody>
        </p:sp>
        <p:sp>
          <p:nvSpPr>
            <p:cNvPr id="20" name="Line 18"/>
            <p:cNvSpPr>
              <a:spLocks noChangeShapeType="1"/>
            </p:cNvSpPr>
            <p:nvPr/>
          </p:nvSpPr>
          <p:spPr bwMode="auto">
            <a:xfrm flipV="1">
              <a:off x="3470" y="845"/>
              <a:ext cx="589" cy="296"/>
            </a:xfrm>
            <a:prstGeom prst="line">
              <a:avLst/>
            </a:prstGeom>
            <a:noFill/>
            <a:ln w="9525">
              <a:solidFill>
                <a:schemeClr val="bg1"/>
              </a:solidFill>
              <a:round/>
              <a:headEnd/>
              <a:tailEnd/>
            </a:ln>
          </p:spPr>
          <p:txBody>
            <a:bodyPr/>
            <a:lstStyle/>
            <a:p>
              <a:endParaRPr lang="tr-TR"/>
            </a:p>
          </p:txBody>
        </p:sp>
        <p:sp>
          <p:nvSpPr>
            <p:cNvPr id="21" name="Line 19"/>
            <p:cNvSpPr>
              <a:spLocks noChangeShapeType="1"/>
            </p:cNvSpPr>
            <p:nvPr/>
          </p:nvSpPr>
          <p:spPr bwMode="auto">
            <a:xfrm>
              <a:off x="3470" y="2184"/>
              <a:ext cx="589" cy="339"/>
            </a:xfrm>
            <a:prstGeom prst="line">
              <a:avLst/>
            </a:prstGeom>
            <a:noFill/>
            <a:ln w="9525">
              <a:solidFill>
                <a:schemeClr val="bg1"/>
              </a:solidFill>
              <a:round/>
              <a:headEnd/>
              <a:tailEnd/>
            </a:ln>
          </p:spPr>
          <p:txBody>
            <a:bodyPr/>
            <a:lstStyle/>
            <a:p>
              <a:endParaRPr lang="tr-TR"/>
            </a:p>
          </p:txBody>
        </p:sp>
        <p:sp>
          <p:nvSpPr>
            <p:cNvPr id="22" name="Text Box 20"/>
            <p:cNvSpPr txBox="1">
              <a:spLocks noChangeArrowheads="1"/>
            </p:cNvSpPr>
            <p:nvPr/>
          </p:nvSpPr>
          <p:spPr bwMode="auto">
            <a:xfrm rot="10800000">
              <a:off x="3743" y="1344"/>
              <a:ext cx="295" cy="681"/>
            </a:xfrm>
            <a:prstGeom prst="rect">
              <a:avLst/>
            </a:prstGeom>
            <a:noFill/>
            <a:ln w="9525">
              <a:solidFill>
                <a:schemeClr val="bg1"/>
              </a:solidFill>
              <a:miter lim="800000"/>
              <a:headEnd/>
              <a:tailEnd/>
            </a:ln>
          </p:spPr>
          <p:txBody>
            <a:bodyPr vert="eaVert">
              <a:spAutoFit/>
            </a:bodyPr>
            <a:lstStyle/>
            <a:p>
              <a:r>
                <a:rPr lang="tr-TR" b="1" dirty="0">
                  <a:latin typeface="Arial" charset="0"/>
                </a:rPr>
                <a:t>Görevler</a:t>
              </a:r>
            </a:p>
          </p:txBody>
        </p:sp>
        <p:sp>
          <p:nvSpPr>
            <p:cNvPr id="23" name="Rectangle 21"/>
            <p:cNvSpPr>
              <a:spLocks noChangeArrowheads="1"/>
            </p:cNvSpPr>
            <p:nvPr/>
          </p:nvSpPr>
          <p:spPr bwMode="auto">
            <a:xfrm>
              <a:off x="2789" y="1763"/>
              <a:ext cx="619" cy="352"/>
            </a:xfrm>
            <a:prstGeom prst="rect">
              <a:avLst/>
            </a:prstGeom>
            <a:solidFill>
              <a:srgbClr val="3366FF"/>
            </a:solidFill>
            <a:ln w="9525">
              <a:solidFill>
                <a:schemeClr val="bg1"/>
              </a:solidFill>
              <a:miter lim="800000"/>
              <a:headEnd/>
              <a:tailEnd/>
            </a:ln>
          </p:spPr>
          <p:txBody>
            <a:bodyPr wrap="none" anchor="ctr"/>
            <a:lstStyle/>
            <a:p>
              <a:pPr algn="ctr"/>
              <a:r>
                <a:rPr lang="tr-TR" sz="1400" b="1">
                  <a:solidFill>
                    <a:schemeClr val="bg1"/>
                  </a:solidFill>
                  <a:latin typeface="Arial" charset="0"/>
                </a:rPr>
                <a:t>Muhasebe</a:t>
              </a:r>
            </a:p>
            <a:p>
              <a:pPr algn="ctr"/>
              <a:r>
                <a:rPr lang="tr-TR" sz="1400" b="1">
                  <a:solidFill>
                    <a:schemeClr val="bg1"/>
                  </a:solidFill>
                  <a:latin typeface="Arial" charset="0"/>
                </a:rPr>
                <a:t>Yetkilisi</a:t>
              </a:r>
            </a:p>
          </p:txBody>
        </p:sp>
        <p:sp>
          <p:nvSpPr>
            <p:cNvPr id="24" name="Rectangle 22"/>
            <p:cNvSpPr>
              <a:spLocks noChangeArrowheads="1"/>
            </p:cNvSpPr>
            <p:nvPr/>
          </p:nvSpPr>
          <p:spPr bwMode="auto">
            <a:xfrm>
              <a:off x="2789" y="2353"/>
              <a:ext cx="619" cy="352"/>
            </a:xfrm>
            <a:prstGeom prst="rect">
              <a:avLst/>
            </a:prstGeom>
            <a:solidFill>
              <a:srgbClr val="3366FF"/>
            </a:solidFill>
            <a:ln w="9525">
              <a:solidFill>
                <a:schemeClr val="bg1"/>
              </a:solidFill>
              <a:miter lim="800000"/>
              <a:headEnd/>
              <a:tailEnd/>
            </a:ln>
          </p:spPr>
          <p:txBody>
            <a:bodyPr wrap="none" anchor="ctr"/>
            <a:lstStyle/>
            <a:p>
              <a:pPr algn="ctr"/>
              <a:r>
                <a:rPr lang="tr-TR" sz="1400" b="1">
                  <a:solidFill>
                    <a:schemeClr val="bg1"/>
                  </a:solidFill>
                  <a:latin typeface="Arial" charset="0"/>
                </a:rPr>
                <a:t>Muhasebe</a:t>
              </a:r>
            </a:p>
            <a:p>
              <a:pPr algn="ctr"/>
              <a:r>
                <a:rPr lang="tr-TR" sz="1400" b="1">
                  <a:solidFill>
                    <a:schemeClr val="bg1"/>
                  </a:solidFill>
                  <a:latin typeface="Arial" charset="0"/>
                </a:rPr>
                <a:t>Yetkilisi</a:t>
              </a:r>
            </a:p>
          </p:txBody>
        </p:sp>
        <p:sp>
          <p:nvSpPr>
            <p:cNvPr id="25" name="Rectangle 23"/>
            <p:cNvSpPr>
              <a:spLocks noChangeArrowheads="1"/>
            </p:cNvSpPr>
            <p:nvPr/>
          </p:nvSpPr>
          <p:spPr bwMode="auto">
            <a:xfrm>
              <a:off x="1391" y="2716"/>
              <a:ext cx="4036" cy="1451"/>
            </a:xfrm>
            <a:prstGeom prst="rect">
              <a:avLst/>
            </a:prstGeom>
            <a:solidFill>
              <a:srgbClr val="CCFFFF"/>
            </a:solidFill>
            <a:ln w="9525">
              <a:solidFill>
                <a:schemeClr val="bg1"/>
              </a:solidFill>
              <a:miter lim="800000"/>
              <a:headEnd/>
              <a:tailEnd/>
            </a:ln>
          </p:spPr>
          <p:txBody>
            <a:bodyPr wrap="none" anchor="ctr"/>
            <a:lstStyle/>
            <a:p>
              <a:endParaRPr lang="tr-TR"/>
            </a:p>
          </p:txBody>
        </p:sp>
        <p:sp>
          <p:nvSpPr>
            <p:cNvPr id="26" name="Text Box 24"/>
            <p:cNvSpPr txBox="1">
              <a:spLocks noChangeArrowheads="1"/>
            </p:cNvSpPr>
            <p:nvPr/>
          </p:nvSpPr>
          <p:spPr bwMode="auto">
            <a:xfrm>
              <a:off x="1442" y="3375"/>
              <a:ext cx="116" cy="271"/>
            </a:xfrm>
            <a:prstGeom prst="rect">
              <a:avLst/>
            </a:prstGeom>
            <a:noFill/>
            <a:ln w="9525">
              <a:solidFill>
                <a:schemeClr val="bg1"/>
              </a:solidFill>
              <a:miter lim="800000"/>
              <a:headEnd/>
              <a:tailEnd/>
            </a:ln>
          </p:spPr>
          <p:txBody>
            <a:bodyPr wrap="none">
              <a:spAutoFit/>
            </a:bodyPr>
            <a:lstStyle/>
            <a:p>
              <a:endParaRPr lang="tr-TR" sz="2200" b="1" u="sng" dirty="0">
                <a:solidFill>
                  <a:schemeClr val="bg2"/>
                </a:solidFill>
                <a:latin typeface="Arial" charset="0"/>
              </a:endParaRPr>
            </a:p>
          </p:txBody>
        </p:sp>
        <p:cxnSp>
          <p:nvCxnSpPr>
            <p:cNvPr id="27" name="AutoShape 27"/>
            <p:cNvCxnSpPr>
              <a:cxnSpLocks noChangeShapeType="1"/>
            </p:cNvCxnSpPr>
            <p:nvPr/>
          </p:nvCxnSpPr>
          <p:spPr bwMode="auto">
            <a:xfrm flipH="1">
              <a:off x="2752" y="3318"/>
              <a:ext cx="2" cy="438"/>
            </a:xfrm>
            <a:prstGeom prst="straightConnector1">
              <a:avLst/>
            </a:prstGeom>
            <a:noFill/>
            <a:ln w="28575">
              <a:solidFill>
                <a:schemeClr val="bg1"/>
              </a:solidFill>
              <a:round/>
              <a:headEnd type="triangle" w="med" len="med"/>
              <a:tailEnd type="triangle" w="med" len="med"/>
            </a:ln>
          </p:spPr>
        </p:cxnSp>
        <p:cxnSp>
          <p:nvCxnSpPr>
            <p:cNvPr id="28" name="AutoShape 29"/>
            <p:cNvCxnSpPr>
              <a:cxnSpLocks noChangeShapeType="1"/>
            </p:cNvCxnSpPr>
            <p:nvPr/>
          </p:nvCxnSpPr>
          <p:spPr bwMode="auto">
            <a:xfrm>
              <a:off x="3210" y="3102"/>
              <a:ext cx="1530" cy="627"/>
            </a:xfrm>
            <a:prstGeom prst="straightConnector1">
              <a:avLst/>
            </a:prstGeom>
            <a:noFill/>
            <a:ln w="28575">
              <a:solidFill>
                <a:schemeClr val="bg1"/>
              </a:solidFill>
              <a:round/>
              <a:headEnd/>
              <a:tailEnd type="triangle" w="med" len="med"/>
            </a:ln>
          </p:spPr>
        </p:cxnSp>
        <p:sp>
          <p:nvSpPr>
            <p:cNvPr id="29" name="Text Box 30"/>
            <p:cNvSpPr txBox="1">
              <a:spLocks noChangeArrowheads="1"/>
            </p:cNvSpPr>
            <p:nvPr/>
          </p:nvSpPr>
          <p:spPr bwMode="auto">
            <a:xfrm rot="17854715">
              <a:off x="3962" y="2786"/>
              <a:ext cx="252" cy="965"/>
            </a:xfrm>
            <a:prstGeom prst="rect">
              <a:avLst/>
            </a:prstGeom>
            <a:noFill/>
            <a:ln w="9525">
              <a:noFill/>
              <a:miter lim="800000"/>
              <a:headEnd/>
              <a:tailEnd/>
            </a:ln>
          </p:spPr>
          <p:txBody>
            <a:bodyPr vert="eaVert">
              <a:spAutoFit/>
            </a:bodyPr>
            <a:lstStyle/>
            <a:p>
              <a:endParaRPr lang="tr-TR" sz="1400" dirty="0">
                <a:solidFill>
                  <a:srgbClr val="FF0000"/>
                </a:solidFill>
                <a:latin typeface="Arial" charset="0"/>
              </a:endParaRPr>
            </a:p>
          </p:txBody>
        </p:sp>
        <p:cxnSp>
          <p:nvCxnSpPr>
            <p:cNvPr id="30" name="AutoShape 32"/>
            <p:cNvCxnSpPr>
              <a:cxnSpLocks noChangeShapeType="1"/>
            </p:cNvCxnSpPr>
            <p:nvPr/>
          </p:nvCxnSpPr>
          <p:spPr bwMode="auto">
            <a:xfrm>
              <a:off x="348" y="1518"/>
              <a:ext cx="1950" cy="1584"/>
            </a:xfrm>
            <a:prstGeom prst="bentConnector3">
              <a:avLst>
                <a:gd name="adj1" fmla="val -11898"/>
              </a:avLst>
            </a:prstGeom>
            <a:noFill/>
            <a:ln w="28575">
              <a:solidFill>
                <a:schemeClr val="bg1"/>
              </a:solidFill>
              <a:miter lim="800000"/>
              <a:headEnd/>
              <a:tailEnd type="triangle" w="med" len="med"/>
            </a:ln>
          </p:spPr>
        </p:cxnSp>
      </p:grpSp>
    </p:spTree>
    <p:extLst>
      <p:ext uri="{BB962C8B-B14F-4D97-AF65-F5344CB8AC3E}">
        <p14:creationId xmlns:p14="http://schemas.microsoft.com/office/powerpoint/2010/main" val="39352920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432800" y="6356350"/>
            <a:ext cx="711200" cy="365125"/>
          </a:xfrm>
          <a:prstGeom prst="rect">
            <a:avLst/>
          </a:prstGeom>
        </p:spPr>
        <p:txBody>
          <a:bodyPr/>
          <a:lstStyle/>
          <a:p>
            <a:fld id="{8E6AA186-9BDC-43F2-8CB7-BFB6CE2B9968}" type="slidenum">
              <a:rPr lang="tr-TR" smtClean="0"/>
              <a:pPr/>
              <a:t>104</a:t>
            </a:fld>
            <a:endParaRPr lang="tr-TR"/>
          </a:p>
        </p:txBody>
      </p:sp>
    </p:spTree>
    <p:extLst>
      <p:ext uri="{BB962C8B-B14F-4D97-AF65-F5344CB8AC3E}">
        <p14:creationId xmlns:p14="http://schemas.microsoft.com/office/powerpoint/2010/main" val="304191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01940" y="1182030"/>
            <a:ext cx="8874791" cy="5085892"/>
          </a:xfrm>
        </p:spPr>
        <p:txBody>
          <a:bodyPr>
            <a:noAutofit/>
          </a:bodyPr>
          <a:lstStyle/>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A- </a:t>
            </a:r>
            <a:r>
              <a:rPr lang="tr-TR" sz="1400" dirty="0" smtClean="0">
                <a:solidFill>
                  <a:schemeClr val="tx1"/>
                </a:solidFill>
                <a:latin typeface="Times New Roman" charset="-94"/>
                <a:ea typeface="Times New Roman" charset="-94"/>
                <a:cs typeface="Times New Roman" charset="-94"/>
              </a:rPr>
              <a:t>Genel Yönetim Kapsamındaki Kamu İdareleri</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B-</a:t>
            </a:r>
            <a:r>
              <a:rPr lang="tr-TR" sz="1400" dirty="0" smtClean="0">
                <a:solidFill>
                  <a:schemeClr val="tx1"/>
                </a:solidFill>
                <a:latin typeface="Times New Roman" charset="-94"/>
                <a:ea typeface="Times New Roman" charset="-94"/>
                <a:cs typeface="Times New Roman" charset="-94"/>
              </a:rPr>
              <a:t> Merkezi Yönetim Kapsamındaki Kamu İdareleri</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C-</a:t>
            </a:r>
            <a:r>
              <a:rPr lang="tr-TR" sz="1400" dirty="0" smtClean="0">
                <a:solidFill>
                  <a:schemeClr val="tx1"/>
                </a:solidFill>
                <a:latin typeface="Times New Roman" charset="-94"/>
                <a:ea typeface="Times New Roman" charset="-94"/>
                <a:cs typeface="Times New Roman" charset="-94"/>
              </a:rPr>
              <a:t> Düzenleyici Ve Denetleyici Kurumlar</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D- </a:t>
            </a:r>
            <a:r>
              <a:rPr lang="tr-TR" sz="1400" dirty="0" smtClean="0">
                <a:solidFill>
                  <a:schemeClr val="tx1"/>
                </a:solidFill>
                <a:latin typeface="Times New Roman" charset="-94"/>
                <a:ea typeface="Times New Roman" charset="-94"/>
                <a:cs typeface="Times New Roman" charset="-94"/>
              </a:rPr>
              <a:t>Sosyal Güvenlik Kurumları</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E-</a:t>
            </a:r>
            <a:r>
              <a:rPr lang="tr-TR" sz="1400" dirty="0" smtClean="0">
                <a:solidFill>
                  <a:schemeClr val="tx1"/>
                </a:solidFill>
                <a:latin typeface="Times New Roman" charset="-94"/>
                <a:ea typeface="Times New Roman" charset="-94"/>
                <a:cs typeface="Times New Roman" charset="-94"/>
              </a:rPr>
              <a:t> Mahalli İdare</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F-</a:t>
            </a:r>
            <a:r>
              <a:rPr lang="tr-TR" sz="1400" dirty="0" smtClean="0">
                <a:solidFill>
                  <a:schemeClr val="tx1"/>
                </a:solidFill>
                <a:latin typeface="Times New Roman" charset="-94"/>
                <a:ea typeface="Times New Roman" charset="-94"/>
                <a:cs typeface="Times New Roman" charset="-94"/>
              </a:rPr>
              <a:t> Bütçe				</a:t>
            </a:r>
          </a:p>
          <a:p>
            <a:pPr marL="533400" indent="-533400">
              <a:buClr>
                <a:schemeClr val="tx2"/>
              </a:buClr>
            </a:pPr>
            <a:r>
              <a:rPr lang="tr-TR" sz="1400" b="1" dirty="0" smtClean="0">
                <a:solidFill>
                  <a:schemeClr val="tx1"/>
                </a:solidFill>
                <a:latin typeface="Times New Roman" charset="-94"/>
                <a:ea typeface="Times New Roman" charset="-94"/>
                <a:cs typeface="Times New Roman" charset="-94"/>
              </a:rPr>
              <a:t>G-</a:t>
            </a:r>
            <a:r>
              <a:rPr lang="tr-TR" sz="1400" dirty="0" smtClean="0">
                <a:solidFill>
                  <a:schemeClr val="tx1"/>
                </a:solidFill>
                <a:latin typeface="Times New Roman" charset="-94"/>
                <a:ea typeface="Times New Roman" charset="-94"/>
                <a:cs typeface="Times New Roman" charset="-94"/>
              </a:rPr>
              <a:t> Kamu Gideri	</a:t>
            </a:r>
          </a:p>
          <a:p>
            <a:pPr marL="533400" indent="-533400">
              <a:buClr>
                <a:schemeClr val="tx2"/>
              </a:buClr>
            </a:pPr>
            <a:r>
              <a:rPr lang="tr-TR" sz="1400" b="1" dirty="0" smtClean="0">
                <a:solidFill>
                  <a:schemeClr val="tx1"/>
                </a:solidFill>
                <a:latin typeface="Times New Roman" charset="-94"/>
                <a:ea typeface="Times New Roman" charset="-94"/>
                <a:cs typeface="Times New Roman" charset="-94"/>
              </a:rPr>
              <a:t>H-</a:t>
            </a:r>
            <a:r>
              <a:rPr lang="tr-TR" sz="1400" dirty="0" smtClean="0">
                <a:solidFill>
                  <a:schemeClr val="tx1"/>
                </a:solidFill>
                <a:latin typeface="Times New Roman" charset="-94"/>
                <a:ea typeface="Times New Roman" charset="-94"/>
                <a:cs typeface="Times New Roman" charset="-94"/>
              </a:rPr>
              <a:t> Özel Gelir		        </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I- </a:t>
            </a:r>
            <a:r>
              <a:rPr lang="tr-TR" sz="1400" dirty="0" smtClean="0">
                <a:solidFill>
                  <a:schemeClr val="tx1"/>
                </a:solidFill>
                <a:latin typeface="Times New Roman" charset="-94"/>
                <a:ea typeface="Times New Roman" charset="-94"/>
                <a:cs typeface="Times New Roman" charset="-94"/>
              </a:rPr>
              <a:t>Kamu Mali Yönetimi	</a:t>
            </a:r>
          </a:p>
          <a:p>
            <a:pPr marL="533400" indent="-533400" algn="just">
              <a:buClr>
                <a:schemeClr val="tx2"/>
              </a:buClr>
            </a:pPr>
            <a:r>
              <a:rPr lang="tr-TR" sz="1400" b="1" dirty="0" smtClean="0">
                <a:solidFill>
                  <a:schemeClr val="tx1"/>
                </a:solidFill>
                <a:latin typeface="Times New Roman" charset="-94"/>
                <a:ea typeface="Times New Roman" charset="-94"/>
                <a:cs typeface="Times New Roman" charset="-94"/>
              </a:rPr>
              <a:t>J-</a:t>
            </a:r>
            <a:r>
              <a:rPr lang="tr-TR" sz="1400" dirty="0" smtClean="0">
                <a:solidFill>
                  <a:schemeClr val="tx1"/>
                </a:solidFill>
                <a:latin typeface="Times New Roman" charset="-94"/>
                <a:ea typeface="Times New Roman" charset="-94"/>
                <a:cs typeface="Times New Roman" charset="-94"/>
              </a:rPr>
              <a:t> Stratejik Plan		          </a:t>
            </a:r>
          </a:p>
          <a:p>
            <a:pPr marL="533400" indent="-533400">
              <a:buClr>
                <a:schemeClr val="tx2"/>
              </a:buClr>
            </a:pPr>
            <a:r>
              <a:rPr lang="tr-TR" sz="1400" b="1" dirty="0" smtClean="0">
                <a:solidFill>
                  <a:schemeClr val="tx1"/>
                </a:solidFill>
                <a:latin typeface="Times New Roman" charset="-94"/>
                <a:ea typeface="Times New Roman" charset="-94"/>
                <a:cs typeface="Times New Roman" charset="-94"/>
              </a:rPr>
              <a:t>K-</a:t>
            </a:r>
            <a:r>
              <a:rPr lang="tr-TR" sz="1400" dirty="0" smtClean="0">
                <a:solidFill>
                  <a:schemeClr val="tx1"/>
                </a:solidFill>
                <a:latin typeface="Times New Roman" charset="-94"/>
                <a:ea typeface="Times New Roman" charset="-94"/>
                <a:cs typeface="Times New Roman" charset="-94"/>
              </a:rPr>
              <a:t> Kamu Kaynakları</a:t>
            </a:r>
          </a:p>
          <a:p>
            <a:r>
              <a:rPr lang="tr-TR" sz="1400" b="1" dirty="0" smtClean="0">
                <a:solidFill>
                  <a:schemeClr val="tx1"/>
                </a:solidFill>
                <a:latin typeface="Times New Roman" charset="-94"/>
                <a:ea typeface="Times New Roman" charset="-94"/>
                <a:cs typeface="Times New Roman" charset="-94"/>
              </a:rPr>
              <a:t>L-</a:t>
            </a:r>
            <a:r>
              <a:rPr lang="tr-TR" sz="1400" dirty="0" smtClean="0">
                <a:solidFill>
                  <a:schemeClr val="tx1"/>
                </a:solidFill>
                <a:latin typeface="Times New Roman" charset="-94"/>
                <a:ea typeface="Times New Roman" charset="-94"/>
                <a:cs typeface="Times New Roman" charset="-94"/>
              </a:rPr>
              <a:t> Kamu Geliri</a:t>
            </a:r>
          </a:p>
          <a:p>
            <a:r>
              <a:rPr lang="tr-TR" sz="1400" b="1" dirty="0" smtClean="0">
                <a:solidFill>
                  <a:schemeClr val="tx1"/>
                </a:solidFill>
                <a:latin typeface="Times New Roman" charset="-94"/>
                <a:ea typeface="Times New Roman" charset="-94"/>
                <a:cs typeface="Times New Roman" charset="-94"/>
              </a:rPr>
              <a:t>M-</a:t>
            </a:r>
            <a:r>
              <a:rPr lang="tr-TR" sz="1400" dirty="0" smtClean="0">
                <a:solidFill>
                  <a:schemeClr val="tx1"/>
                </a:solidFill>
                <a:latin typeface="Times New Roman" charset="-94"/>
                <a:ea typeface="Times New Roman" charset="-94"/>
                <a:cs typeface="Times New Roman" charset="-94"/>
              </a:rPr>
              <a:t> Harcama Birimi</a:t>
            </a:r>
          </a:p>
          <a:p>
            <a:r>
              <a:rPr lang="tr-TR" sz="1400" b="1" dirty="0" smtClean="0">
                <a:solidFill>
                  <a:schemeClr val="tx1"/>
                </a:solidFill>
                <a:latin typeface="Times New Roman" charset="-94"/>
                <a:ea typeface="Times New Roman" charset="-94"/>
                <a:cs typeface="Times New Roman" charset="-94"/>
              </a:rPr>
              <a:t>N-</a:t>
            </a:r>
            <a:r>
              <a:rPr lang="tr-TR" sz="1400" dirty="0" smtClean="0">
                <a:solidFill>
                  <a:schemeClr val="tx1"/>
                </a:solidFill>
                <a:latin typeface="Times New Roman" charset="-94"/>
                <a:ea typeface="Times New Roman" charset="-94"/>
                <a:cs typeface="Times New Roman" charset="-94"/>
              </a:rPr>
              <a:t> Mali Kontrol</a:t>
            </a:r>
          </a:p>
          <a:p>
            <a:r>
              <a:rPr lang="tr-TR" sz="1400" b="1" dirty="0" smtClean="0">
                <a:solidFill>
                  <a:schemeClr val="tx1"/>
                </a:solidFill>
                <a:latin typeface="Times New Roman" charset="-94"/>
                <a:ea typeface="Times New Roman" charset="-94"/>
                <a:cs typeface="Times New Roman" charset="-94"/>
              </a:rPr>
              <a:t>O-</a:t>
            </a:r>
            <a:r>
              <a:rPr lang="tr-TR" sz="1400" dirty="0" smtClean="0">
                <a:solidFill>
                  <a:schemeClr val="tx1"/>
                </a:solidFill>
                <a:latin typeface="Times New Roman" charset="-94"/>
                <a:ea typeface="Times New Roman" charset="-94"/>
                <a:cs typeface="Times New Roman" charset="-94"/>
              </a:rPr>
              <a:t> Mali Yıl</a:t>
            </a:r>
            <a:endParaRPr lang="tr-TR" sz="1400" dirty="0">
              <a:solidFill>
                <a:schemeClr val="tx1"/>
              </a:solidFill>
              <a:latin typeface="Times New Roman" charset="-94"/>
              <a:ea typeface="Times New Roman" charset="-94"/>
              <a:cs typeface="Times New Roman" charset="-94"/>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10</a:t>
            </a:fld>
            <a:endParaRPr lang="tr-TR"/>
          </a:p>
        </p:txBody>
      </p:sp>
      <p:sp>
        <p:nvSpPr>
          <p:cNvPr id="3" name="Text Placeholder 2"/>
          <p:cNvSpPr>
            <a:spLocks noGrp="1"/>
          </p:cNvSpPr>
          <p:nvPr>
            <p:ph type="body" sz="quarter" idx="15"/>
          </p:nvPr>
        </p:nvSpPr>
        <p:spPr/>
        <p:txBody>
          <a:bodyPr/>
          <a:lstStyle/>
          <a:p>
            <a:r>
              <a:rPr lang="tr-TR" b="1" dirty="0">
                <a:latin typeface="Times New Roman" pitchFamily="18" charset="0"/>
              </a:rPr>
              <a:t>5018 ile ilgili kavramlar</a:t>
            </a:r>
            <a:endParaRPr lang="tr-TR" dirty="0"/>
          </a:p>
        </p:txBody>
      </p:sp>
    </p:spTree>
    <p:extLst>
      <p:ext uri="{BB962C8B-B14F-4D97-AF65-F5344CB8AC3E}">
        <p14:creationId xmlns:p14="http://schemas.microsoft.com/office/powerpoint/2010/main" val="4242611024"/>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1" y="1014761"/>
            <a:ext cx="8805998" cy="5285678"/>
          </a:xfrm>
        </p:spPr>
        <p:txBody>
          <a:bodyPr>
            <a:noAutofit/>
          </a:bodyPr>
          <a:lstStyle/>
          <a:p>
            <a:pPr marL="533400" indent="-533400" algn="just">
              <a:buClr>
                <a:schemeClr val="tx2"/>
              </a:buClr>
            </a:pPr>
            <a:r>
              <a:rPr lang="tr-TR" sz="1400" b="1" dirty="0" smtClean="0">
                <a:solidFill>
                  <a:schemeClr val="tx1"/>
                </a:solidFill>
                <a:latin typeface="+mn-lt"/>
                <a:ea typeface="Times New Roman" charset="-94"/>
                <a:cs typeface="Times New Roman" charset="-94"/>
              </a:rPr>
              <a:t>Bütçe</a:t>
            </a:r>
            <a:r>
              <a:rPr lang="tr-TR" sz="1400" dirty="0">
                <a:solidFill>
                  <a:schemeClr val="tx1"/>
                </a:solidFill>
                <a:latin typeface="+mn-lt"/>
                <a:ea typeface="Times New Roman" charset="-94"/>
                <a:cs typeface="Times New Roman" charset="-94"/>
              </a:rPr>
              <a:t>: </a:t>
            </a:r>
            <a:endParaRPr lang="tr-TR" sz="1400" dirty="0" smtClean="0">
              <a:solidFill>
                <a:schemeClr val="tx1"/>
              </a:solidFill>
              <a:latin typeface="+mn-lt"/>
              <a:ea typeface="Times New Roman" charset="-94"/>
              <a:cs typeface="Times New Roman" charset="-94"/>
            </a:endParaRPr>
          </a:p>
          <a:p>
            <a:pPr marL="533400" indent="-533400">
              <a:buClr>
                <a:schemeClr val="tx2"/>
              </a:buClr>
            </a:pPr>
            <a:r>
              <a:rPr lang="tr-TR" sz="1400" dirty="0" smtClean="0">
                <a:solidFill>
                  <a:schemeClr val="tx1"/>
                </a:solidFill>
                <a:latin typeface="+mn-lt"/>
                <a:ea typeface="Times New Roman" charset="-94"/>
                <a:cs typeface="Times New Roman" charset="-94"/>
              </a:rPr>
              <a:t>	Belirli </a:t>
            </a:r>
            <a:r>
              <a:rPr lang="tr-TR" sz="1400" dirty="0">
                <a:solidFill>
                  <a:schemeClr val="tx1"/>
                </a:solidFill>
                <a:latin typeface="+mn-lt"/>
                <a:ea typeface="Times New Roman" charset="-94"/>
                <a:cs typeface="Times New Roman" charset="-94"/>
              </a:rPr>
              <a:t>bir dönemdeki gelir ve gider tahminleri ile </a:t>
            </a:r>
            <a:r>
              <a:rPr lang="tr-TR" sz="1400" dirty="0" smtClean="0">
                <a:solidFill>
                  <a:schemeClr val="tx1"/>
                </a:solidFill>
                <a:latin typeface="+mn-lt"/>
                <a:ea typeface="Times New Roman" charset="-94"/>
                <a:cs typeface="Times New Roman" charset="-94"/>
              </a:rPr>
              <a:t>bunların uygulanmasına ilişkin hususları gösteren </a:t>
            </a:r>
            <a:r>
              <a:rPr lang="tr-TR" sz="1400" dirty="0">
                <a:solidFill>
                  <a:schemeClr val="tx1"/>
                </a:solidFill>
                <a:latin typeface="+mn-lt"/>
                <a:ea typeface="Times New Roman" charset="-94"/>
                <a:cs typeface="Times New Roman" charset="-94"/>
              </a:rPr>
              <a:t>ve usulüne uygun olarak yürürlüğe konulan belgeyi, </a:t>
            </a:r>
          </a:p>
          <a:p>
            <a:pPr marL="533400" indent="-533400" algn="just">
              <a:buClr>
                <a:schemeClr val="tx2"/>
              </a:buClr>
            </a:pPr>
            <a:r>
              <a:rPr lang="tr-TR" sz="1400" b="1" dirty="0" smtClean="0">
                <a:solidFill>
                  <a:schemeClr val="tx1"/>
                </a:solidFill>
                <a:latin typeface="+mn-lt"/>
                <a:ea typeface="Times New Roman" charset="-94"/>
                <a:cs typeface="Times New Roman" charset="-94"/>
              </a:rPr>
              <a:t>Kamu </a:t>
            </a:r>
            <a:r>
              <a:rPr lang="tr-TR" sz="1400" b="1" dirty="0">
                <a:solidFill>
                  <a:schemeClr val="tx1"/>
                </a:solidFill>
                <a:latin typeface="+mn-lt"/>
                <a:ea typeface="Times New Roman" charset="-94"/>
                <a:cs typeface="Times New Roman" charset="-94"/>
              </a:rPr>
              <a:t>kaynakları: </a:t>
            </a:r>
            <a:endParaRPr lang="tr-TR" sz="1400" b="1" dirty="0" smtClean="0">
              <a:solidFill>
                <a:schemeClr val="tx1"/>
              </a:solidFill>
              <a:latin typeface="+mn-lt"/>
              <a:ea typeface="Times New Roman" charset="-94"/>
              <a:cs typeface="Times New Roman" charset="-94"/>
            </a:endParaRPr>
          </a:p>
          <a:p>
            <a:pPr marL="533400" indent="-533400" algn="just">
              <a:buClr>
                <a:schemeClr val="tx2"/>
              </a:buClr>
            </a:pPr>
            <a:r>
              <a:rPr lang="tr-TR" sz="1400" dirty="0">
                <a:solidFill>
                  <a:schemeClr val="tx1"/>
                </a:solidFill>
                <a:latin typeface="+mn-lt"/>
                <a:ea typeface="Times New Roman" charset="-94"/>
                <a:cs typeface="Times New Roman" charset="-94"/>
              </a:rPr>
              <a:t>	</a:t>
            </a:r>
            <a:r>
              <a:rPr lang="tr-TR" sz="1400" dirty="0" smtClean="0">
                <a:solidFill>
                  <a:schemeClr val="tx1"/>
                </a:solidFill>
                <a:latin typeface="+mn-lt"/>
                <a:ea typeface="Times New Roman" charset="-94"/>
                <a:cs typeface="Times New Roman" charset="-94"/>
              </a:rPr>
              <a:t>Borçlanma </a:t>
            </a:r>
            <a:r>
              <a:rPr lang="tr-TR" sz="1400" dirty="0">
                <a:solidFill>
                  <a:schemeClr val="tx1"/>
                </a:solidFill>
                <a:latin typeface="+mn-lt"/>
                <a:ea typeface="Times New Roman" charset="-94"/>
                <a:cs typeface="Times New Roman" charset="-94"/>
              </a:rPr>
              <a:t>suretiyle elde edilen imkânlar dahil kamuya ait gelirler, taşınır ve taşınmazlar, hesaplarda bulunan para, alacak ve haklar ile her türlü değerleri, </a:t>
            </a:r>
          </a:p>
          <a:p>
            <a:pPr marL="533400" indent="-533400" algn="just">
              <a:buClr>
                <a:schemeClr val="tx2"/>
              </a:buClr>
            </a:pPr>
            <a:r>
              <a:rPr lang="tr-TR" sz="1400" b="1" dirty="0" smtClean="0">
                <a:solidFill>
                  <a:schemeClr val="tx1"/>
                </a:solidFill>
                <a:latin typeface="+mn-lt"/>
                <a:ea typeface="Times New Roman" charset="-94"/>
                <a:cs typeface="Times New Roman" charset="-94"/>
              </a:rPr>
              <a:t>Kamu </a:t>
            </a:r>
            <a:r>
              <a:rPr lang="tr-TR" sz="1400" b="1" dirty="0">
                <a:solidFill>
                  <a:schemeClr val="tx1"/>
                </a:solidFill>
                <a:latin typeface="+mn-lt"/>
                <a:ea typeface="Times New Roman" charset="-94"/>
                <a:cs typeface="Times New Roman" charset="-94"/>
              </a:rPr>
              <a:t>gideri: </a:t>
            </a:r>
            <a:endParaRPr lang="tr-TR" sz="1400" b="1" dirty="0" smtClean="0">
              <a:solidFill>
                <a:schemeClr val="tx1"/>
              </a:solidFill>
              <a:latin typeface="+mn-lt"/>
              <a:ea typeface="Times New Roman" charset="-94"/>
              <a:cs typeface="Times New Roman" charset="-94"/>
            </a:endParaRPr>
          </a:p>
          <a:p>
            <a:pPr marL="533400" indent="-533400" algn="just">
              <a:buClr>
                <a:schemeClr val="tx2"/>
              </a:buClr>
            </a:pPr>
            <a:r>
              <a:rPr lang="tr-TR" sz="1400" dirty="0">
                <a:solidFill>
                  <a:schemeClr val="tx1"/>
                </a:solidFill>
                <a:latin typeface="+mn-lt"/>
                <a:ea typeface="Times New Roman" charset="-94"/>
                <a:cs typeface="Times New Roman" charset="-94"/>
              </a:rPr>
              <a:t>	</a:t>
            </a:r>
            <a:r>
              <a:rPr lang="tr-TR" sz="1400" dirty="0" smtClean="0">
                <a:solidFill>
                  <a:schemeClr val="tx1"/>
                </a:solidFill>
                <a:latin typeface="+mn-lt"/>
                <a:ea typeface="Times New Roman" charset="-94"/>
                <a:cs typeface="Times New Roman" charset="-94"/>
              </a:rPr>
              <a:t>Kanunlarına </a:t>
            </a:r>
            <a:r>
              <a:rPr lang="tr-TR" sz="1400" dirty="0">
                <a:solidFill>
                  <a:schemeClr val="tx1"/>
                </a:solidFill>
                <a:latin typeface="+mn-lt"/>
                <a:ea typeface="Times New Roman" charset="-94"/>
                <a:cs typeface="Times New Roman" charset="-94"/>
              </a:rPr>
              <a:t>dayanılarak yaptırılan iş, alınan mal ve hizmet bedelleri, sosyal güvenlik katkı payları, iç ve dış borç faizleri, borçlanma genel giderleri, borçlanma araçlarının iskontolu satışından doğan farklar, ekonomik, malî ve sosyal transferler, verilen bağış ve yardımlar ile diğer giderleri, </a:t>
            </a:r>
          </a:p>
          <a:p>
            <a:pPr marL="533400" indent="-533400" algn="just">
              <a:buClr>
                <a:schemeClr val="tx2"/>
              </a:buClr>
            </a:pPr>
            <a:r>
              <a:rPr lang="tr-TR" sz="1400" b="1" dirty="0" smtClean="0">
                <a:solidFill>
                  <a:schemeClr val="tx1"/>
                </a:solidFill>
                <a:latin typeface="+mn-lt"/>
                <a:ea typeface="Times New Roman" charset="-94"/>
                <a:cs typeface="Times New Roman" charset="-94"/>
              </a:rPr>
              <a:t>Kamu </a:t>
            </a:r>
            <a:r>
              <a:rPr lang="tr-TR" sz="1400" b="1" dirty="0">
                <a:solidFill>
                  <a:schemeClr val="tx1"/>
                </a:solidFill>
                <a:latin typeface="+mn-lt"/>
                <a:ea typeface="Times New Roman" charset="-94"/>
                <a:cs typeface="Times New Roman" charset="-94"/>
              </a:rPr>
              <a:t>geliri: </a:t>
            </a:r>
            <a:endParaRPr lang="tr-TR" sz="1400" b="1" dirty="0" smtClean="0">
              <a:solidFill>
                <a:schemeClr val="tx1"/>
              </a:solidFill>
              <a:latin typeface="+mn-lt"/>
              <a:ea typeface="Times New Roman" charset="-94"/>
              <a:cs typeface="Times New Roman" charset="-94"/>
            </a:endParaRPr>
          </a:p>
          <a:p>
            <a:pPr marL="533400" indent="-533400" algn="just">
              <a:buClr>
                <a:schemeClr val="tx2"/>
              </a:buClr>
            </a:pPr>
            <a:r>
              <a:rPr lang="tr-TR" sz="1400" dirty="0">
                <a:solidFill>
                  <a:schemeClr val="tx1"/>
                </a:solidFill>
                <a:latin typeface="+mn-lt"/>
                <a:ea typeface="Times New Roman" charset="-94"/>
                <a:cs typeface="Times New Roman" charset="-94"/>
              </a:rPr>
              <a:t>	</a:t>
            </a:r>
            <a:r>
              <a:rPr lang="tr-TR" sz="1400" dirty="0" smtClean="0">
                <a:solidFill>
                  <a:schemeClr val="tx1"/>
                </a:solidFill>
                <a:latin typeface="+mn-lt"/>
                <a:ea typeface="Times New Roman" charset="-94"/>
                <a:cs typeface="Times New Roman" charset="-94"/>
              </a:rPr>
              <a:t>Kanunlarına </a:t>
            </a:r>
            <a:r>
              <a:rPr lang="tr-TR" sz="1400" dirty="0">
                <a:solidFill>
                  <a:schemeClr val="tx1"/>
                </a:solidFill>
                <a:latin typeface="+mn-lt"/>
                <a:ea typeface="Times New Roman" charset="-94"/>
                <a:cs typeface="Times New Roman" charset="-94"/>
              </a:rPr>
              <a:t>dayanılarak toplanan vergi, resim, harç, fon kesintisi, pay veya </a:t>
            </a:r>
            <a:r>
              <a:rPr lang="tr-TR" sz="1400" dirty="0" smtClean="0">
                <a:solidFill>
                  <a:schemeClr val="tx1"/>
                </a:solidFill>
                <a:latin typeface="+mn-lt"/>
                <a:ea typeface="Times New Roman" charset="-94"/>
                <a:cs typeface="Times New Roman" charset="-94"/>
              </a:rPr>
              <a:t>benzeri </a:t>
            </a:r>
            <a:r>
              <a:rPr lang="tr-TR" sz="1400" dirty="0">
                <a:solidFill>
                  <a:schemeClr val="tx1"/>
                </a:solidFill>
                <a:latin typeface="+mn-lt"/>
                <a:ea typeface="Times New Roman" charset="-94"/>
                <a:cs typeface="Times New Roman" charset="-94"/>
              </a:rPr>
              <a:t>gelirler, faiz, zam ve ceza gelirleri, taşınır ve taşınmazlardan elde edilen her türlü gelirler ile hizmet karşılığı elde edilen gelirler, borçlanma araçlarının primli satışı suretiyle elde edilen gelirler, sosyal güvenlik primi kesintileri, alınan bağış ve yardımlar ile diğer gelirleri, </a:t>
            </a:r>
          </a:p>
          <a:p>
            <a:pPr marL="533400" indent="-533400" algn="just">
              <a:buClr>
                <a:schemeClr val="tx2"/>
              </a:buClr>
            </a:pPr>
            <a:r>
              <a:rPr lang="tr-TR" sz="1400" b="1" dirty="0" smtClean="0">
                <a:solidFill>
                  <a:schemeClr val="tx1"/>
                </a:solidFill>
                <a:latin typeface="+mn-lt"/>
                <a:ea typeface="Times New Roman" charset="-94"/>
                <a:cs typeface="Times New Roman" charset="-94"/>
              </a:rPr>
              <a:t>Özel </a:t>
            </a:r>
            <a:r>
              <a:rPr lang="tr-TR" sz="1400" b="1" dirty="0">
                <a:solidFill>
                  <a:schemeClr val="tx1"/>
                </a:solidFill>
                <a:latin typeface="+mn-lt"/>
                <a:ea typeface="Times New Roman" charset="-94"/>
                <a:cs typeface="Times New Roman" charset="-94"/>
              </a:rPr>
              <a:t>gelir: </a:t>
            </a:r>
            <a:endParaRPr lang="tr-TR" sz="1400" b="1" dirty="0" smtClean="0">
              <a:solidFill>
                <a:schemeClr val="tx1"/>
              </a:solidFill>
              <a:latin typeface="+mn-lt"/>
              <a:ea typeface="Times New Roman" charset="-94"/>
              <a:cs typeface="Times New Roman" charset="-94"/>
            </a:endParaRPr>
          </a:p>
          <a:p>
            <a:pPr marL="533400" indent="-533400" algn="just">
              <a:buClr>
                <a:schemeClr val="tx2"/>
              </a:buClr>
            </a:pPr>
            <a:r>
              <a:rPr lang="tr-TR" sz="1400" dirty="0">
                <a:solidFill>
                  <a:schemeClr val="tx1"/>
                </a:solidFill>
                <a:latin typeface="+mn-lt"/>
                <a:ea typeface="Times New Roman" charset="-94"/>
                <a:cs typeface="Times New Roman" charset="-94"/>
              </a:rPr>
              <a:t>	</a:t>
            </a:r>
            <a:r>
              <a:rPr lang="tr-TR" sz="1400" dirty="0" smtClean="0">
                <a:solidFill>
                  <a:schemeClr val="tx1"/>
                </a:solidFill>
                <a:latin typeface="+mn-lt"/>
                <a:ea typeface="Times New Roman" charset="-94"/>
                <a:cs typeface="Times New Roman" charset="-94"/>
              </a:rPr>
              <a:t>Genel </a:t>
            </a:r>
            <a:r>
              <a:rPr lang="tr-TR" sz="1400" dirty="0">
                <a:solidFill>
                  <a:schemeClr val="tx1"/>
                </a:solidFill>
                <a:latin typeface="+mn-lt"/>
                <a:ea typeface="Times New Roman" charset="-94"/>
                <a:cs typeface="Times New Roman" charset="-94"/>
              </a:rPr>
              <a:t>bütçe kapsamındaki idarelerin kamu görevi ve hizmeti dışında ilgili kanunlarında belirtilen faaliyetlerinden ve fiyatlandırılabilir nitelikteki mal ve hizmet teslimlerinden sağlanan ve genel bütçede gösterilen gelirleri, </a:t>
            </a:r>
            <a:endParaRPr lang="tr-TR" sz="1400" dirty="0">
              <a:solidFill>
                <a:schemeClr val="tx1"/>
              </a:solidFill>
              <a:latin typeface="+mn-lt"/>
              <a:ea typeface="Times New Roman" charset="-94"/>
              <a:cs typeface="Times New Roman" charset="-94"/>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11</a:t>
            </a:fld>
            <a:endParaRPr lang="tr-TR"/>
          </a:p>
        </p:txBody>
      </p:sp>
      <p:sp>
        <p:nvSpPr>
          <p:cNvPr id="3" name="Metin kutusu 2"/>
          <p:cNvSpPr txBox="1"/>
          <p:nvPr/>
        </p:nvSpPr>
        <p:spPr>
          <a:xfrm>
            <a:off x="1906859" y="724829"/>
            <a:ext cx="914400" cy="914400"/>
          </a:xfrm>
          <a:prstGeom prst="rect">
            <a:avLst/>
          </a:prstGeom>
        </p:spPr>
        <p:txBody>
          <a:bodyPr vert="horz" wrap="none" lIns="91440" tIns="45720" rIns="91440" bIns="45720" rtlCol="0" anchor="t" anchorCtr="0">
            <a:normAutofit/>
          </a:bodyPr>
          <a:lstStyle/>
          <a:p>
            <a:endParaRPr lang="tr-TR" dirty="0">
              <a:latin typeface="+mj-lt"/>
            </a:endParaRPr>
          </a:p>
        </p:txBody>
      </p:sp>
      <p:sp>
        <p:nvSpPr>
          <p:cNvPr id="4" name="Metin kutusu 3"/>
          <p:cNvSpPr txBox="1"/>
          <p:nvPr/>
        </p:nvSpPr>
        <p:spPr>
          <a:xfrm>
            <a:off x="180001" y="100361"/>
            <a:ext cx="7748516" cy="914400"/>
          </a:xfrm>
          <a:prstGeom prst="rect">
            <a:avLst/>
          </a:prstGeom>
        </p:spPr>
        <p:txBody>
          <a:bodyPr vert="horz" wrap="none" lIns="91440" tIns="45720" rIns="91440" bIns="45720" rtlCol="0" anchor="t" anchorCtr="0">
            <a:normAutofit/>
          </a:bodyPr>
          <a:lstStyle/>
          <a:p>
            <a:endParaRPr lang="tr-TR" dirty="0">
              <a:latin typeface="+mj-lt"/>
            </a:endParaRPr>
          </a:p>
        </p:txBody>
      </p:sp>
      <p:sp>
        <p:nvSpPr>
          <p:cNvPr id="5" name="Metin kutusu 4"/>
          <p:cNvSpPr txBox="1"/>
          <p:nvPr/>
        </p:nvSpPr>
        <p:spPr>
          <a:xfrm>
            <a:off x="345688" y="334537"/>
            <a:ext cx="5341434" cy="1159726"/>
          </a:xfrm>
          <a:prstGeom prst="rect">
            <a:avLst/>
          </a:prstGeom>
        </p:spPr>
        <p:txBody>
          <a:bodyPr vert="horz" wrap="none" lIns="91440" tIns="45720" rIns="91440" bIns="45720" rtlCol="0" anchor="t" anchorCtr="0">
            <a:normAutofit/>
          </a:bodyPr>
          <a:lstStyle/>
          <a:p>
            <a:r>
              <a:rPr lang="tr-TR" sz="2500" b="1" dirty="0" smtClean="0">
                <a:solidFill>
                  <a:srgbClr val="435E23"/>
                </a:solidFill>
                <a:latin typeface="Times New Roman" charset="-94"/>
                <a:ea typeface="Times New Roman" charset="-94"/>
                <a:cs typeface="Times New Roman" charset="-94"/>
              </a:rPr>
              <a:t>KAVRAMLAR</a:t>
            </a:r>
            <a:endParaRPr lang="tr-TR" sz="2500" b="1" dirty="0">
              <a:solidFill>
                <a:srgbClr val="435E23"/>
              </a:solidFill>
              <a:latin typeface="Times New Roman" charset="-94"/>
              <a:ea typeface="Times New Roman" charset="-94"/>
              <a:cs typeface="Times New Roman" charset="-94"/>
            </a:endParaRPr>
          </a:p>
        </p:txBody>
      </p:sp>
      <p:sp>
        <p:nvSpPr>
          <p:cNvPr id="7" name="Metin kutusu 6"/>
          <p:cNvSpPr txBox="1"/>
          <p:nvPr/>
        </p:nvSpPr>
        <p:spPr>
          <a:xfrm>
            <a:off x="1839951" y="501805"/>
            <a:ext cx="914400" cy="914400"/>
          </a:xfrm>
          <a:prstGeom prst="rect">
            <a:avLst/>
          </a:prstGeom>
        </p:spPr>
        <p:txBody>
          <a:bodyPr vert="horz" wrap="none" lIns="91440" tIns="45720" rIns="91440" bIns="45720" rtlCol="0" anchor="t" anchorCtr="0">
            <a:normAutofit/>
          </a:bodyPr>
          <a:lstStyle/>
          <a:p>
            <a:endParaRPr lang="tr-TR" dirty="0">
              <a:latin typeface="+mj-lt"/>
            </a:endParaRPr>
          </a:p>
        </p:txBody>
      </p:sp>
    </p:spTree>
    <p:extLst>
      <p:ext uri="{BB962C8B-B14F-4D97-AF65-F5344CB8AC3E}">
        <p14:creationId xmlns:p14="http://schemas.microsoft.com/office/powerpoint/2010/main" val="1597785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4"/>
          </p:nvPr>
        </p:nvSpPr>
        <p:spPr>
          <a:xfrm>
            <a:off x="180000" y="1732627"/>
            <a:ext cx="8805998" cy="5225619"/>
          </a:xfrm>
        </p:spPr>
        <p:txBody>
          <a:bodyPr/>
          <a:lstStyle/>
          <a:p>
            <a:pPr marL="342900" indent="-342900" algn="just">
              <a:buFont typeface="Wingdings" charset="2"/>
              <a:buChar char="Ø"/>
            </a:pPr>
            <a:r>
              <a:rPr lang="tr-TR" dirty="0" smtClean="0">
                <a:solidFill>
                  <a:schemeClr val="tx1"/>
                </a:solidFill>
              </a:rPr>
              <a:t>Hesap Verilebilirlik</a:t>
            </a:r>
          </a:p>
          <a:p>
            <a:pPr marL="342900" indent="-342900" algn="just">
              <a:buFont typeface="Wingdings" charset="2"/>
              <a:buChar char="Ø"/>
            </a:pPr>
            <a:r>
              <a:rPr lang="tr-TR" dirty="0" smtClean="0">
                <a:solidFill>
                  <a:schemeClr val="tx1"/>
                </a:solidFill>
              </a:rPr>
              <a:t>Hedeflere Ulaşılabilirlik</a:t>
            </a:r>
          </a:p>
          <a:p>
            <a:pPr marL="342900" indent="-342900" algn="just">
              <a:buFont typeface="Wingdings" charset="2"/>
              <a:buChar char="Ø"/>
            </a:pPr>
            <a:r>
              <a:rPr lang="tr-TR" dirty="0" smtClean="0">
                <a:solidFill>
                  <a:schemeClr val="tx1"/>
                </a:solidFill>
              </a:rPr>
              <a:t>Bütçeye Uygun Yürütülmek</a:t>
            </a:r>
          </a:p>
          <a:p>
            <a:pPr marL="342900" indent="-342900" algn="just">
              <a:buFont typeface="Wingdings" charset="2"/>
              <a:buChar char="Ø"/>
            </a:pPr>
            <a:r>
              <a:rPr lang="tr-TR" dirty="0" smtClean="0">
                <a:solidFill>
                  <a:schemeClr val="tx1"/>
                </a:solidFill>
              </a:rPr>
              <a:t>Mali Disiplini Sağlamak</a:t>
            </a:r>
          </a:p>
          <a:p>
            <a:pPr marL="342900" indent="-342900" algn="just">
              <a:buFont typeface="Wingdings" charset="2"/>
              <a:buChar char="Ø"/>
            </a:pPr>
            <a:r>
              <a:rPr lang="tr-TR" dirty="0">
                <a:solidFill>
                  <a:schemeClr val="tx1"/>
                </a:solidFill>
              </a:rPr>
              <a:t>Kamu idarelerinin mal ve hizmet üretimi ile ihtiyaçlarının karşılanmasında, ekonomik veya sosyal verimlilik ilkelerine uygun olarak maliyet-fayda veya maliyet-etkinlik ile gerekli görülen diğer ekonomik ve sosyal analizlerin </a:t>
            </a:r>
            <a:r>
              <a:rPr lang="tr-TR" dirty="0" smtClean="0">
                <a:solidFill>
                  <a:schemeClr val="tx1"/>
                </a:solidFill>
              </a:rPr>
              <a:t>yapılması</a:t>
            </a:r>
          </a:p>
          <a:p>
            <a:pPr marL="342900" indent="-342900" algn="just">
              <a:buFont typeface="Wingdings" charset="2"/>
              <a:buChar char="Ø"/>
            </a:pPr>
            <a:endParaRPr lang="tr-TR" dirty="0">
              <a:solidFill>
                <a:schemeClr val="tx1"/>
              </a:solidFill>
            </a:endParaRPr>
          </a:p>
        </p:txBody>
      </p:sp>
      <p:sp>
        <p:nvSpPr>
          <p:cNvPr id="3" name="Slayt Numarası Yer Tutucusu 2"/>
          <p:cNvSpPr>
            <a:spLocks noGrp="1"/>
          </p:cNvSpPr>
          <p:nvPr>
            <p:ph type="sldNum" sz="quarter" idx="13"/>
          </p:nvPr>
        </p:nvSpPr>
        <p:spPr/>
        <p:txBody>
          <a:bodyPr/>
          <a:lstStyle/>
          <a:p>
            <a:fld id="{8E6AA186-9BDC-43F2-8CB7-BFB6CE2B9968}" type="slidenum">
              <a:rPr lang="tr-TR" smtClean="0"/>
              <a:pPr/>
              <a:t>12</a:t>
            </a:fld>
            <a:endParaRPr lang="tr-TR"/>
          </a:p>
        </p:txBody>
      </p:sp>
      <p:sp>
        <p:nvSpPr>
          <p:cNvPr id="5" name="Metin Yer Tutucusu 4"/>
          <p:cNvSpPr>
            <a:spLocks noGrp="1"/>
          </p:cNvSpPr>
          <p:nvPr>
            <p:ph type="body" sz="quarter" idx="15"/>
          </p:nvPr>
        </p:nvSpPr>
        <p:spPr/>
        <p:txBody>
          <a:bodyPr/>
          <a:lstStyle/>
          <a:p>
            <a:r>
              <a:rPr lang="tr-TR" dirty="0" smtClean="0"/>
              <a:t>Kamu Maliyesinin Temel İlkeleri</a:t>
            </a:r>
            <a:endParaRPr lang="tr-TR" dirty="0"/>
          </a:p>
        </p:txBody>
      </p:sp>
    </p:spTree>
    <p:extLst>
      <p:ext uri="{BB962C8B-B14F-4D97-AF65-F5344CB8AC3E}">
        <p14:creationId xmlns:p14="http://schemas.microsoft.com/office/powerpoint/2010/main" val="198463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4"/>
          </p:nvPr>
        </p:nvSpPr>
        <p:spPr/>
        <p:txBody>
          <a:bodyPr/>
          <a:lstStyle/>
          <a:p>
            <a:pPr marL="342900" indent="-342900">
              <a:buFont typeface="Wingdings" charset="2"/>
              <a:buChar char="v"/>
            </a:pPr>
            <a:r>
              <a:rPr lang="tr-TR" dirty="0">
                <a:solidFill>
                  <a:schemeClr val="tx1"/>
                </a:solidFill>
              </a:rPr>
              <a:t>Merkezî yönetim kapsamındaki kamu idarelerinin gelir, gider, tahsilat, ödeme, nakit planlaması ve borç yönetimi Hazine birliğini sağlayacak şekilde yürütülür</a:t>
            </a:r>
            <a:r>
              <a:rPr lang="tr-TR" dirty="0" smtClean="0">
                <a:solidFill>
                  <a:schemeClr val="tx1"/>
                </a:solidFill>
              </a:rPr>
              <a:t>.</a:t>
            </a:r>
          </a:p>
          <a:p>
            <a:pPr marL="342900" indent="-342900">
              <a:buFont typeface="Wingdings" charset="2"/>
              <a:buChar char="v"/>
            </a:pPr>
            <a:r>
              <a:rPr lang="tr-TR" dirty="0">
                <a:solidFill>
                  <a:schemeClr val="tx1"/>
                </a:solidFill>
              </a:rPr>
              <a:t>Bu Kanuna ekli (I) sayılı cetvelde yer alan kamu idarelerinin tüm gelirleri Hazine veznelerine girer, giderleri bu veznelerden ödenir. Bu idareler özel vezne açamaz. </a:t>
            </a:r>
          </a:p>
          <a:p>
            <a:pPr marL="342900" indent="-342900">
              <a:buClr>
                <a:schemeClr val="tx1"/>
              </a:buClr>
              <a:buFont typeface="Wingdings" charset="2"/>
              <a:buChar char="v"/>
            </a:pPr>
            <a:r>
              <a:rPr lang="tr-TR" sz="2400" dirty="0">
                <a:solidFill>
                  <a:schemeClr val="tx1"/>
                </a:solidFill>
                <a:latin typeface="Times New Roman" pitchFamily="18" charset="0"/>
              </a:rPr>
              <a:t>(II) sayılı cetvelde yer alanlar vezne işlemlerini kendileri yerine getirir. </a:t>
            </a:r>
          </a:p>
          <a:p>
            <a:pPr marL="342900" indent="-342900">
              <a:buFont typeface="Wingdings" charset="2"/>
              <a:buChar char="v"/>
            </a:pPr>
            <a:endParaRPr lang="tr-TR" dirty="0"/>
          </a:p>
        </p:txBody>
      </p:sp>
      <p:sp>
        <p:nvSpPr>
          <p:cNvPr id="3" name="Slayt Numarası Yer Tutucusu 2"/>
          <p:cNvSpPr>
            <a:spLocks noGrp="1"/>
          </p:cNvSpPr>
          <p:nvPr>
            <p:ph type="sldNum" sz="quarter" idx="13"/>
          </p:nvPr>
        </p:nvSpPr>
        <p:spPr/>
        <p:txBody>
          <a:bodyPr/>
          <a:lstStyle/>
          <a:p>
            <a:fld id="{8E6AA186-9BDC-43F2-8CB7-BFB6CE2B9968}" type="slidenum">
              <a:rPr lang="tr-TR" smtClean="0"/>
              <a:pPr/>
              <a:t>13</a:t>
            </a:fld>
            <a:endParaRPr lang="tr-TR"/>
          </a:p>
        </p:txBody>
      </p:sp>
      <p:sp>
        <p:nvSpPr>
          <p:cNvPr id="5" name="Metin Yer Tutucusu 4"/>
          <p:cNvSpPr>
            <a:spLocks noGrp="1"/>
          </p:cNvSpPr>
          <p:nvPr>
            <p:ph type="body" sz="quarter" idx="15"/>
          </p:nvPr>
        </p:nvSpPr>
        <p:spPr/>
        <p:txBody>
          <a:bodyPr/>
          <a:lstStyle/>
          <a:p>
            <a:r>
              <a:rPr lang="tr-TR" dirty="0" smtClean="0"/>
              <a:t>Hazine Birliği</a:t>
            </a:r>
            <a:endParaRPr lang="tr-TR" dirty="0"/>
          </a:p>
        </p:txBody>
      </p:sp>
    </p:spTree>
    <p:extLst>
      <p:ext uri="{BB962C8B-B14F-4D97-AF65-F5344CB8AC3E}">
        <p14:creationId xmlns:p14="http://schemas.microsoft.com/office/powerpoint/2010/main" val="1537248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14</a:t>
            </a:fld>
            <a:endParaRPr lang="tr-TR"/>
          </a:p>
        </p:txBody>
      </p:sp>
      <p:sp>
        <p:nvSpPr>
          <p:cNvPr id="3" name="Metin Yer Tutucusu 2"/>
          <p:cNvSpPr>
            <a:spLocks noGrp="1"/>
          </p:cNvSpPr>
          <p:nvPr>
            <p:ph type="body" sz="quarter" idx="14"/>
          </p:nvPr>
        </p:nvSpPr>
        <p:spPr>
          <a:xfrm>
            <a:off x="179999" y="1549219"/>
            <a:ext cx="8805998" cy="5172257"/>
          </a:xfrm>
        </p:spPr>
        <p:txBody>
          <a:bodyPr>
            <a:normAutofit fontScale="92500" lnSpcReduction="20000"/>
          </a:bodyPr>
          <a:lstStyle/>
          <a:p>
            <a:pPr algn="just">
              <a:lnSpc>
                <a:spcPct val="150000"/>
              </a:lnSpc>
              <a:buClr>
                <a:schemeClr val="tx1"/>
              </a:buClr>
              <a:buSzPct val="80000"/>
            </a:pPr>
            <a:r>
              <a:rPr lang="tr-TR" sz="2000" dirty="0">
                <a:solidFill>
                  <a:schemeClr val="tx1"/>
                </a:solidFill>
                <a:latin typeface="+mj-lt"/>
              </a:rPr>
              <a:t>Kamu kaynağının elde edilmesi ve kullanılmasında denetimin sağlanması </a:t>
            </a:r>
            <a:r>
              <a:rPr lang="tr-TR" sz="2000" dirty="0" smtClean="0">
                <a:solidFill>
                  <a:schemeClr val="tx1"/>
                </a:solidFill>
                <a:latin typeface="+mj-lt"/>
              </a:rPr>
              <a:t>amacıyla </a:t>
            </a:r>
            <a:r>
              <a:rPr lang="tr-TR" sz="2000" dirty="0">
                <a:solidFill>
                  <a:schemeClr val="tx1"/>
                </a:solidFill>
                <a:latin typeface="+mj-lt"/>
              </a:rPr>
              <a:t>kamuoyunun zamanında bilgilendirilmesi mali saydamlığı oluşturur. </a:t>
            </a:r>
          </a:p>
          <a:p>
            <a:pPr algn="just">
              <a:lnSpc>
                <a:spcPct val="150000"/>
              </a:lnSpc>
              <a:buClr>
                <a:schemeClr val="tx1"/>
              </a:buClr>
              <a:buSzPct val="80000"/>
            </a:pPr>
            <a:r>
              <a:rPr lang="tr-TR" sz="2000" b="1" u="sng" dirty="0">
                <a:solidFill>
                  <a:schemeClr val="tx1"/>
                </a:solidFill>
                <a:latin typeface="+mj-lt"/>
              </a:rPr>
              <a:t>Bunu sağlamak için</a:t>
            </a:r>
            <a:r>
              <a:rPr lang="tr-TR" sz="2000" b="1" dirty="0" smtClean="0">
                <a:solidFill>
                  <a:schemeClr val="tx1"/>
                </a:solidFill>
                <a:latin typeface="+mj-lt"/>
              </a:rPr>
              <a:t>;</a:t>
            </a:r>
          </a:p>
          <a:p>
            <a:pPr marL="342900" indent="-342900" algn="just">
              <a:lnSpc>
                <a:spcPct val="150000"/>
              </a:lnSpc>
              <a:buClr>
                <a:schemeClr val="tx1"/>
              </a:buClr>
              <a:buSzPct val="100000"/>
              <a:buFont typeface="Wingdings" charset="2"/>
              <a:buChar char="ü"/>
            </a:pPr>
            <a:r>
              <a:rPr lang="tr-TR" sz="2000" dirty="0" smtClean="0">
                <a:solidFill>
                  <a:schemeClr val="tx1"/>
                </a:solidFill>
                <a:latin typeface="+mj-lt"/>
              </a:rPr>
              <a:t>Görev </a:t>
            </a:r>
            <a:r>
              <a:rPr lang="tr-TR" sz="2000" dirty="0">
                <a:solidFill>
                  <a:schemeClr val="tx1"/>
                </a:solidFill>
                <a:latin typeface="+mj-lt"/>
              </a:rPr>
              <a:t>yetki ve sorumlulukların açık olarak </a:t>
            </a:r>
            <a:r>
              <a:rPr lang="tr-TR" sz="2000" dirty="0" smtClean="0">
                <a:solidFill>
                  <a:schemeClr val="tx1"/>
                </a:solidFill>
                <a:latin typeface="+mj-lt"/>
              </a:rPr>
              <a:t>tanımlanması,</a:t>
            </a:r>
          </a:p>
          <a:p>
            <a:pPr marL="342900" indent="-342900" algn="just">
              <a:lnSpc>
                <a:spcPct val="150000"/>
              </a:lnSpc>
              <a:buClr>
                <a:schemeClr val="tx1"/>
              </a:buClr>
              <a:buSzPct val="100000"/>
              <a:buFont typeface="Wingdings" charset="2"/>
              <a:buChar char="ü"/>
            </a:pPr>
            <a:r>
              <a:rPr lang="tr-TR" sz="2000" dirty="0" smtClean="0">
                <a:solidFill>
                  <a:schemeClr val="tx1"/>
                </a:solidFill>
                <a:latin typeface="+mj-lt"/>
              </a:rPr>
              <a:t>Mali </a:t>
            </a:r>
            <a:r>
              <a:rPr lang="tr-TR" sz="2000" dirty="0">
                <a:solidFill>
                  <a:schemeClr val="tx1"/>
                </a:solidFill>
                <a:latin typeface="+mj-lt"/>
              </a:rPr>
              <a:t>süreçlerin, uygulama sonuçlarının ve raporların  kamuoyuna açık olması, (Stratejik planlar ile bütçelerin hazırlanması, yetkili organlarda görüşülmesi, uygulanması ve uygulama sonuçları ile raporların kamuoyuna açık olması</a:t>
            </a:r>
            <a:r>
              <a:rPr lang="tr-TR" sz="2000" dirty="0" smtClean="0">
                <a:solidFill>
                  <a:schemeClr val="tx1"/>
                </a:solidFill>
                <a:latin typeface="+mj-lt"/>
              </a:rPr>
              <a:t>.)</a:t>
            </a:r>
          </a:p>
          <a:p>
            <a:pPr marL="342900" indent="-342900" algn="just">
              <a:lnSpc>
                <a:spcPct val="150000"/>
              </a:lnSpc>
              <a:buClr>
                <a:schemeClr val="tx1"/>
              </a:buClr>
              <a:buSzPct val="100000"/>
              <a:buFont typeface="Wingdings" charset="2"/>
              <a:buChar char="ü"/>
            </a:pPr>
            <a:r>
              <a:rPr lang="tr-TR" sz="2000" dirty="0" smtClean="0">
                <a:solidFill>
                  <a:schemeClr val="tx1"/>
                </a:solidFill>
                <a:latin typeface="+mj-lt"/>
              </a:rPr>
              <a:t>Kamu idarelerince sağlanan teşvik ve desteklemelerin kamuoyuna açıklanması, (bir yılı geçmemek üzere belli dönemler itibariyle)</a:t>
            </a:r>
          </a:p>
          <a:p>
            <a:pPr marL="342900" indent="-342900" algn="just">
              <a:lnSpc>
                <a:spcPct val="150000"/>
              </a:lnSpc>
              <a:buClr>
                <a:schemeClr val="tx1"/>
              </a:buClr>
              <a:buSzPct val="100000"/>
              <a:buFont typeface="Wingdings" charset="2"/>
              <a:buChar char="ü"/>
            </a:pPr>
            <a:r>
              <a:rPr lang="tr-TR" sz="2000" dirty="0">
                <a:solidFill>
                  <a:schemeClr val="tx1"/>
                </a:solidFill>
                <a:latin typeface="+mj-lt"/>
              </a:rPr>
              <a:t>Kamuda standart muhasebe sistemi oluşturulması gerekir.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smtClean="0">
                <a:latin typeface="Times New Roman" pitchFamily="18" charset="0"/>
              </a:rPr>
              <a:t>Mali </a:t>
            </a:r>
            <a:r>
              <a:rPr lang="tr-TR" b="1" dirty="0">
                <a:latin typeface="Times New Roman" pitchFamily="18" charset="0"/>
              </a:rPr>
              <a:t>Saydamlık</a:t>
            </a:r>
            <a:endParaRPr lang="tr-TR" dirty="0"/>
          </a:p>
        </p:txBody>
      </p:sp>
    </p:spTree>
    <p:extLst>
      <p:ext uri="{BB962C8B-B14F-4D97-AF65-F5344CB8AC3E}">
        <p14:creationId xmlns:p14="http://schemas.microsoft.com/office/powerpoint/2010/main" val="209670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15</a:t>
            </a:fld>
            <a:endParaRPr lang="tr-TR"/>
          </a:p>
        </p:txBody>
      </p:sp>
      <p:sp>
        <p:nvSpPr>
          <p:cNvPr id="3" name="Metin Yer Tutucusu 2"/>
          <p:cNvSpPr>
            <a:spLocks noGrp="1"/>
          </p:cNvSpPr>
          <p:nvPr>
            <p:ph type="body" sz="quarter" idx="14"/>
          </p:nvPr>
        </p:nvSpPr>
        <p:spPr/>
        <p:txBody>
          <a:bodyPr/>
          <a:lstStyle/>
          <a:p>
            <a:pPr algn="just">
              <a:buClr>
                <a:schemeClr val="tx1"/>
              </a:buClr>
              <a:buSzPct val="90000"/>
            </a:pPr>
            <a:r>
              <a:rPr lang="tr-TR" sz="2400" dirty="0" smtClean="0">
                <a:solidFill>
                  <a:schemeClr val="tx1"/>
                </a:solidFill>
                <a:latin typeface="Times New Roman" pitchFamily="18" charset="0"/>
              </a:rPr>
              <a:t>Her </a:t>
            </a:r>
            <a:r>
              <a:rPr lang="tr-TR" sz="2400" dirty="0">
                <a:solidFill>
                  <a:schemeClr val="tx1"/>
                </a:solidFill>
                <a:latin typeface="Times New Roman" pitchFamily="18" charset="0"/>
              </a:rPr>
              <a:t>türlü kamu kaynağının elde edilmesi ve kullanılmasında  </a:t>
            </a:r>
            <a:r>
              <a:rPr lang="tr-TR" sz="2400" u="sng" dirty="0">
                <a:solidFill>
                  <a:schemeClr val="tx1"/>
                </a:solidFill>
                <a:latin typeface="Times New Roman" pitchFamily="18" charset="0"/>
              </a:rPr>
              <a:t>görevli</a:t>
            </a:r>
            <a:r>
              <a:rPr lang="tr-TR" sz="2400" dirty="0">
                <a:solidFill>
                  <a:schemeClr val="tx1"/>
                </a:solidFill>
                <a:latin typeface="Times New Roman" pitchFamily="18" charset="0"/>
              </a:rPr>
              <a:t> ve </a:t>
            </a:r>
            <a:r>
              <a:rPr lang="tr-TR" sz="2400" u="sng" dirty="0">
                <a:solidFill>
                  <a:schemeClr val="tx1"/>
                </a:solidFill>
                <a:latin typeface="Times New Roman" pitchFamily="18" charset="0"/>
              </a:rPr>
              <a:t>yetkili</a:t>
            </a:r>
            <a:r>
              <a:rPr lang="tr-TR" sz="2400" dirty="0">
                <a:solidFill>
                  <a:schemeClr val="tx1"/>
                </a:solidFill>
                <a:latin typeface="Times New Roman" pitchFamily="18" charset="0"/>
              </a:rPr>
              <a:t> olanlar, kaynakların; etkili, ekonomik, verimli  ve hukuka uygun olarak;</a:t>
            </a:r>
          </a:p>
          <a:p>
            <a:pPr marL="457200" indent="-342900" algn="just">
              <a:buClr>
                <a:schemeClr val="tx1"/>
              </a:buClr>
              <a:buSzPct val="90000"/>
              <a:buFont typeface="Courier New" charset="-94"/>
              <a:buChar char="o"/>
            </a:pPr>
            <a:r>
              <a:rPr lang="tr-TR" sz="2400" dirty="0">
                <a:solidFill>
                  <a:schemeClr val="tx1"/>
                </a:solidFill>
                <a:latin typeface="Times New Roman" pitchFamily="18" charset="0"/>
              </a:rPr>
              <a:t>Elde </a:t>
            </a:r>
            <a:r>
              <a:rPr lang="tr-TR" sz="2400" dirty="0" smtClean="0">
                <a:solidFill>
                  <a:schemeClr val="tx1"/>
                </a:solidFill>
                <a:latin typeface="Times New Roman" pitchFamily="18" charset="0"/>
              </a:rPr>
              <a:t>edilmesinden,</a:t>
            </a:r>
          </a:p>
          <a:p>
            <a:pPr marL="457200" indent="-342900" algn="just">
              <a:buClr>
                <a:schemeClr val="tx1"/>
              </a:buClr>
              <a:buSzPct val="90000"/>
              <a:buFont typeface="Courier New" charset="-94"/>
              <a:buChar char="o"/>
            </a:pPr>
            <a:r>
              <a:rPr lang="tr-TR" sz="2400" dirty="0" smtClean="0">
                <a:solidFill>
                  <a:schemeClr val="tx1"/>
                </a:solidFill>
                <a:latin typeface="Times New Roman" pitchFamily="18" charset="0"/>
              </a:rPr>
              <a:t>Kullanılmasından</a:t>
            </a:r>
            <a:r>
              <a:rPr lang="tr-TR" sz="2400" dirty="0">
                <a:solidFill>
                  <a:schemeClr val="tx1"/>
                </a:solidFill>
                <a:latin typeface="Times New Roman" pitchFamily="18" charset="0"/>
              </a:rPr>
              <a:t>, </a:t>
            </a:r>
            <a:endParaRPr lang="tr-TR" sz="2400" dirty="0" smtClean="0">
              <a:solidFill>
                <a:schemeClr val="tx1"/>
              </a:solidFill>
              <a:latin typeface="Times New Roman" pitchFamily="18" charset="0"/>
            </a:endParaRPr>
          </a:p>
          <a:p>
            <a:pPr marL="457200" indent="-342900" algn="just">
              <a:buClr>
                <a:schemeClr val="tx1"/>
              </a:buClr>
              <a:buSzPct val="90000"/>
              <a:buFont typeface="Courier New" charset="-94"/>
              <a:buChar char="o"/>
            </a:pPr>
            <a:r>
              <a:rPr lang="tr-TR" sz="2400" dirty="0" smtClean="0">
                <a:solidFill>
                  <a:schemeClr val="tx1"/>
                </a:solidFill>
                <a:latin typeface="Times New Roman" pitchFamily="18" charset="0"/>
              </a:rPr>
              <a:t>Muhasebeleştirilmesinden,</a:t>
            </a:r>
          </a:p>
          <a:p>
            <a:pPr marL="457200" indent="-342900" algn="just">
              <a:buClr>
                <a:schemeClr val="tx1"/>
              </a:buClr>
              <a:buSzPct val="90000"/>
              <a:buFont typeface="Courier New" charset="-94"/>
              <a:buChar char="o"/>
            </a:pPr>
            <a:r>
              <a:rPr lang="tr-TR" sz="2400" dirty="0" smtClean="0">
                <a:solidFill>
                  <a:schemeClr val="tx1"/>
                </a:solidFill>
                <a:latin typeface="Times New Roman" pitchFamily="18" charset="0"/>
              </a:rPr>
              <a:t>Raporlanmasından,</a:t>
            </a:r>
          </a:p>
          <a:p>
            <a:pPr marL="457200" indent="-342900" algn="just">
              <a:buClr>
                <a:schemeClr val="tx1"/>
              </a:buClr>
              <a:buSzPct val="90000"/>
              <a:buFont typeface="Courier New" charset="-94"/>
              <a:buChar char="o"/>
            </a:pPr>
            <a:r>
              <a:rPr lang="tr-TR" sz="2400" dirty="0" smtClean="0">
                <a:solidFill>
                  <a:schemeClr val="tx1"/>
                </a:solidFill>
                <a:latin typeface="Times New Roman" pitchFamily="18" charset="0"/>
              </a:rPr>
              <a:t>Kötüye </a:t>
            </a:r>
            <a:r>
              <a:rPr lang="tr-TR" sz="2400" dirty="0">
                <a:solidFill>
                  <a:schemeClr val="tx1"/>
                </a:solidFill>
                <a:latin typeface="Times New Roman" pitchFamily="18" charset="0"/>
              </a:rPr>
              <a:t>kullanılmaması için gerekli önlemlerin alınmasından sorumludur  ve  yetkili mercilere hesap vermek zorundadır.</a:t>
            </a:r>
          </a:p>
          <a:p>
            <a:endParaRPr lang="tr-TR" dirty="0"/>
          </a:p>
        </p:txBody>
      </p:sp>
      <p:sp>
        <p:nvSpPr>
          <p:cNvPr id="4" name="Metin Yer Tutucusu 3"/>
          <p:cNvSpPr>
            <a:spLocks noGrp="1"/>
          </p:cNvSpPr>
          <p:nvPr>
            <p:ph type="body" sz="quarter" idx="15"/>
          </p:nvPr>
        </p:nvSpPr>
        <p:spPr/>
        <p:txBody>
          <a:bodyPr/>
          <a:lstStyle/>
          <a:p>
            <a:pPr algn="ctr"/>
            <a:r>
              <a:rPr lang="tr-TR" b="1" dirty="0">
                <a:latin typeface="Times New Roman" pitchFamily="18" charset="0"/>
              </a:rPr>
              <a:t>Hesap Verme Sorumluluğu</a:t>
            </a:r>
            <a:endParaRPr lang="tr-TR" dirty="0"/>
          </a:p>
        </p:txBody>
      </p:sp>
    </p:spTree>
    <p:extLst>
      <p:ext uri="{BB962C8B-B14F-4D97-AF65-F5344CB8AC3E}">
        <p14:creationId xmlns:p14="http://schemas.microsoft.com/office/powerpoint/2010/main" val="2616697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16</a:t>
            </a:fld>
            <a:endParaRPr lang="tr-TR"/>
          </a:p>
        </p:txBody>
      </p:sp>
      <p:sp>
        <p:nvSpPr>
          <p:cNvPr id="3" name="Metin Yer Tutucusu 2"/>
          <p:cNvSpPr>
            <a:spLocks noGrp="1"/>
          </p:cNvSpPr>
          <p:nvPr>
            <p:ph type="body" sz="quarter" idx="14"/>
          </p:nvPr>
        </p:nvSpPr>
        <p:spPr/>
        <p:txBody>
          <a:bodyPr>
            <a:normAutofit/>
          </a:bodyPr>
          <a:lstStyle/>
          <a:p>
            <a:pPr algn="just">
              <a:buClr>
                <a:schemeClr val="tx1"/>
              </a:buClr>
              <a:buSzPct val="90000"/>
            </a:pPr>
            <a:r>
              <a:rPr lang="tr-TR" sz="2400" b="1" dirty="0">
                <a:solidFill>
                  <a:schemeClr val="tx1"/>
                </a:solidFill>
                <a:latin typeface="Times New Roman" charset="-94"/>
                <a:ea typeface="Times New Roman" charset="-94"/>
                <a:cs typeface="Times New Roman" charset="-94"/>
              </a:rPr>
              <a:t>Kamu idareleri; </a:t>
            </a:r>
            <a:r>
              <a:rPr lang="tr-TR" sz="2400" dirty="0">
                <a:solidFill>
                  <a:schemeClr val="tx1"/>
                </a:solidFill>
                <a:latin typeface="Times New Roman" charset="-94"/>
                <a:ea typeface="Times New Roman" charset="-94"/>
                <a:cs typeface="Times New Roman" charset="-94"/>
              </a:rPr>
              <a:t>kalkınma planları, programlar, ilgili mevzuat ve benimsedikleri temel ilkeler çerçevesinde;</a:t>
            </a:r>
          </a:p>
          <a:p>
            <a:pPr marL="342900" indent="-342900" algn="just">
              <a:buClr>
                <a:schemeClr val="tx1"/>
              </a:buClr>
              <a:buSzPct val="100000"/>
              <a:buFont typeface="Wingdings" charset="2"/>
              <a:buChar char="§"/>
            </a:pPr>
            <a:r>
              <a:rPr lang="tr-TR" sz="2400" dirty="0">
                <a:solidFill>
                  <a:schemeClr val="tx1"/>
                </a:solidFill>
                <a:latin typeface="Times New Roman" charset="-94"/>
                <a:ea typeface="Times New Roman" charset="-94"/>
                <a:cs typeface="Times New Roman" charset="-94"/>
              </a:rPr>
              <a:t>Geleceğe ilişkin misyon ve vizyonlarını oluşturmak,</a:t>
            </a:r>
            <a:endParaRPr lang="tr-TR" sz="2400" dirty="0">
              <a:latin typeface="Times New Roman" charset="-94"/>
              <a:ea typeface="Times New Roman" charset="-94"/>
              <a:cs typeface="Times New Roman" charset="-94"/>
            </a:endParaRPr>
          </a:p>
          <a:p>
            <a:pPr marL="342900" indent="-342900" algn="just">
              <a:buClr>
                <a:schemeClr val="tx1"/>
              </a:buClr>
              <a:buSzPct val="100000"/>
              <a:buFont typeface="Wingdings" charset="2"/>
              <a:buChar char="§"/>
            </a:pPr>
            <a:r>
              <a:rPr lang="tr-TR" sz="2400" dirty="0">
                <a:solidFill>
                  <a:schemeClr val="tx1"/>
                </a:solidFill>
                <a:latin typeface="Times New Roman" charset="-94"/>
                <a:ea typeface="Times New Roman" charset="-94"/>
                <a:cs typeface="Times New Roman" charset="-94"/>
              </a:rPr>
              <a:t>Stratejik amaçlar ve ölçülebilir hedefler saptamak,</a:t>
            </a:r>
            <a:endParaRPr lang="tr-TR" sz="2400" dirty="0">
              <a:latin typeface="Times New Roman" charset="-94"/>
              <a:ea typeface="Times New Roman" charset="-94"/>
              <a:cs typeface="Times New Roman" charset="-94"/>
            </a:endParaRPr>
          </a:p>
          <a:p>
            <a:pPr marL="342900" indent="-342900" algn="just">
              <a:buClr>
                <a:schemeClr val="tx1"/>
              </a:buClr>
              <a:buSzPct val="100000"/>
              <a:buFont typeface="Wingdings" charset="2"/>
              <a:buChar char="§"/>
            </a:pPr>
            <a:r>
              <a:rPr lang="tr-TR" sz="2400" dirty="0">
                <a:solidFill>
                  <a:schemeClr val="tx1"/>
                </a:solidFill>
                <a:latin typeface="Times New Roman" charset="-94"/>
                <a:ea typeface="Times New Roman" charset="-94"/>
                <a:cs typeface="Times New Roman" charset="-94"/>
              </a:rPr>
              <a:t>Performanslarını önceden belirlenmiş olan göstergeler doğrultusunda ölçmek ve </a:t>
            </a:r>
            <a:endParaRPr lang="tr-TR" sz="2400" dirty="0">
              <a:latin typeface="Times New Roman" charset="-94"/>
              <a:ea typeface="Times New Roman" charset="-94"/>
              <a:cs typeface="Times New Roman" charset="-94"/>
            </a:endParaRPr>
          </a:p>
          <a:p>
            <a:pPr marL="342900" indent="-342900" algn="just">
              <a:buClr>
                <a:schemeClr val="tx1"/>
              </a:buClr>
              <a:buSzPct val="100000"/>
              <a:buFont typeface="Wingdings" charset="2"/>
              <a:buChar char="§"/>
            </a:pPr>
            <a:r>
              <a:rPr lang="tr-TR" sz="2400" dirty="0">
                <a:solidFill>
                  <a:schemeClr val="tx1"/>
                </a:solidFill>
                <a:latin typeface="Times New Roman" charset="-94"/>
                <a:ea typeface="Times New Roman" charset="-94"/>
                <a:cs typeface="Times New Roman" charset="-94"/>
              </a:rPr>
              <a:t>Bu sürecin izleme ve değerlendirmesini yapmak  amacıyla katılımcı yöntemlerle stratejik plan </a:t>
            </a:r>
            <a:r>
              <a:rPr lang="tr-TR" sz="2400" dirty="0" smtClean="0">
                <a:solidFill>
                  <a:schemeClr val="tx1"/>
                </a:solidFill>
                <a:latin typeface="Times New Roman" charset="-94"/>
                <a:ea typeface="Times New Roman" charset="-94"/>
                <a:cs typeface="Times New Roman" charset="-94"/>
              </a:rPr>
              <a:t>hazırlayacaklardır.</a:t>
            </a:r>
            <a:endParaRPr lang="tr-TR" sz="2400" dirty="0">
              <a:solidFill>
                <a:schemeClr val="tx1"/>
              </a:solidFill>
              <a:latin typeface="Times New Roman" charset="-94"/>
              <a:ea typeface="Times New Roman" charset="-94"/>
              <a:cs typeface="Times New Roman" charset="-94"/>
            </a:endParaRPr>
          </a:p>
          <a:p>
            <a:pPr marL="342900" indent="-342900" algn="just">
              <a:buClr>
                <a:schemeClr val="tx1"/>
              </a:buClr>
              <a:buSzPct val="100000"/>
              <a:buFont typeface="Wingdings" charset="2"/>
              <a:buChar char="§"/>
            </a:pPr>
            <a:r>
              <a:rPr lang="tr-TR" sz="2400" dirty="0" smtClean="0">
                <a:solidFill>
                  <a:schemeClr val="tx1"/>
                </a:solidFill>
                <a:latin typeface="Times New Roman" charset="-94"/>
                <a:ea typeface="Times New Roman" charset="-94"/>
                <a:cs typeface="Times New Roman" charset="-94"/>
              </a:rPr>
              <a:t>Bu yöntem </a:t>
            </a:r>
            <a:r>
              <a:rPr lang="tr-TR" sz="2400" b="1" dirty="0" smtClean="0">
                <a:solidFill>
                  <a:schemeClr val="tx1"/>
                </a:solidFill>
                <a:latin typeface="Times New Roman" charset="-94"/>
                <a:ea typeface="Times New Roman" charset="-94"/>
                <a:cs typeface="Times New Roman" charset="-94"/>
              </a:rPr>
              <a:t>öngörme faaliyeti </a:t>
            </a:r>
            <a:r>
              <a:rPr lang="tr-TR" sz="2400" dirty="0" smtClean="0">
                <a:solidFill>
                  <a:schemeClr val="tx1"/>
                </a:solidFill>
                <a:latin typeface="Times New Roman" charset="-94"/>
                <a:ea typeface="Times New Roman" charset="-94"/>
                <a:cs typeface="Times New Roman" charset="-94"/>
              </a:rPr>
              <a:t>olarak değerlendirilebilir. Bu kapsamda idareler geleceğe yönelik hedefler koyacak ve bunları gerçekleştirmeye yönelik adımlar atacaklardır.</a:t>
            </a:r>
            <a:endParaRPr lang="tr-TR" sz="2400" dirty="0" smtClean="0">
              <a:solidFill>
                <a:schemeClr val="tx1"/>
              </a:solidFill>
              <a:latin typeface="Times New Roman" charset="-94"/>
              <a:ea typeface="Times New Roman" charset="-94"/>
              <a:cs typeface="Times New Roman" charset="-94"/>
            </a:endParaRPr>
          </a:p>
          <a:p>
            <a:pPr marL="342900" indent="-342900">
              <a:buClr>
                <a:schemeClr val="tx1"/>
              </a:buClr>
              <a:buFont typeface="Wingdings" charset="2"/>
              <a:buChar char="§"/>
            </a:pPr>
            <a:endParaRPr lang="tr-TR" dirty="0"/>
          </a:p>
        </p:txBody>
      </p:sp>
      <p:sp>
        <p:nvSpPr>
          <p:cNvPr id="4" name="Metin Yer Tutucusu 3"/>
          <p:cNvSpPr>
            <a:spLocks noGrp="1"/>
          </p:cNvSpPr>
          <p:nvPr>
            <p:ph type="body" sz="quarter" idx="15"/>
          </p:nvPr>
        </p:nvSpPr>
        <p:spPr>
          <a:xfrm>
            <a:off x="179999" y="618335"/>
            <a:ext cx="7675200" cy="461665"/>
          </a:xfrm>
        </p:spPr>
        <p:txBody>
          <a:bodyPr/>
          <a:lstStyle/>
          <a:p>
            <a:r>
              <a:rPr lang="tr-TR" sz="2400" b="1" dirty="0">
                <a:latin typeface="Times New Roman" pitchFamily="18" charset="0"/>
              </a:rPr>
              <a:t>Stratejik Planlama Ve Performans Esaslı Bütçeleme</a:t>
            </a:r>
            <a:endParaRPr lang="tr-TR" sz="2400" dirty="0"/>
          </a:p>
        </p:txBody>
      </p:sp>
    </p:spTree>
    <p:extLst>
      <p:ext uri="{BB962C8B-B14F-4D97-AF65-F5344CB8AC3E}">
        <p14:creationId xmlns:p14="http://schemas.microsoft.com/office/powerpoint/2010/main" val="986710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17</a:t>
            </a:fld>
            <a:endParaRPr lang="tr-TR"/>
          </a:p>
        </p:txBody>
      </p:sp>
      <p:sp>
        <p:nvSpPr>
          <p:cNvPr id="3" name="Metin Yer Tutucusu 2"/>
          <p:cNvSpPr>
            <a:spLocks noGrp="1"/>
          </p:cNvSpPr>
          <p:nvPr>
            <p:ph type="body" sz="quarter" idx="14"/>
          </p:nvPr>
        </p:nvSpPr>
        <p:spPr/>
        <p:txBody>
          <a:bodyPr>
            <a:normAutofit/>
          </a:bodyPr>
          <a:lstStyle/>
          <a:p>
            <a:pPr marL="342900" indent="-342900" algn="just">
              <a:buFont typeface="Wingdings" charset="2"/>
              <a:buChar char="v"/>
            </a:pPr>
            <a:r>
              <a:rPr lang="tr-TR" sz="2400" dirty="0">
                <a:solidFill>
                  <a:schemeClr val="tx1"/>
                </a:solidFill>
                <a:latin typeface="Times New Roman" charset="-94"/>
                <a:ea typeface="Times New Roman" charset="-94"/>
                <a:cs typeface="Times New Roman" charset="-94"/>
              </a:rPr>
              <a:t>Kamu idareleri, kamu hizmetlerinin istenilen düzeyde ve kalitede sunulabilmesi için bütçeleri ile program ve proje bazında kaynak tahsislerini; stratejik planlarına, yıllık amaç ve hedefleri ile performans göstergelerine dayandırmak </a:t>
            </a:r>
            <a:r>
              <a:rPr lang="tr-TR" sz="2400" dirty="0" smtClean="0">
                <a:solidFill>
                  <a:schemeClr val="tx1"/>
                </a:solidFill>
                <a:latin typeface="Times New Roman" charset="-94"/>
                <a:ea typeface="Times New Roman" charset="-94"/>
                <a:cs typeface="Times New Roman" charset="-94"/>
              </a:rPr>
              <a:t>zorundadırlar.</a:t>
            </a:r>
          </a:p>
          <a:p>
            <a:pPr marL="342900" indent="-342900" algn="just">
              <a:buFont typeface="Wingdings" charset="2"/>
              <a:buChar char="v"/>
            </a:pPr>
            <a:r>
              <a:rPr lang="tr-TR" sz="2400" dirty="0">
                <a:solidFill>
                  <a:schemeClr val="tx1"/>
                </a:solidFill>
                <a:latin typeface="Times New Roman" charset="-94"/>
                <a:ea typeface="Times New Roman" charset="-94"/>
                <a:cs typeface="Times New Roman" charset="-94"/>
              </a:rPr>
              <a:t>Kamu idareleri, yürütecekleri faaliyet ve projeler ile bunların kaynak ihtiyacını, performans hedef ve göstergelerini içeren performans programı hazırlar</a:t>
            </a:r>
            <a:r>
              <a:rPr lang="tr-TR" sz="2400" dirty="0" smtClean="0">
                <a:solidFill>
                  <a:schemeClr val="tx1"/>
                </a:solidFill>
                <a:latin typeface="Times New Roman" charset="-94"/>
                <a:ea typeface="Times New Roman" charset="-94"/>
                <a:cs typeface="Times New Roman" charset="-94"/>
              </a:rPr>
              <a:t>.</a:t>
            </a:r>
          </a:p>
          <a:p>
            <a:pPr marL="342900" indent="-342900" algn="just">
              <a:buFont typeface="Wingdings" charset="2"/>
              <a:buChar char="v"/>
            </a:pPr>
            <a:r>
              <a:rPr lang="tr-TR" sz="2400" dirty="0">
                <a:solidFill>
                  <a:schemeClr val="tx1"/>
                </a:solidFill>
                <a:latin typeface="Times New Roman" charset="-94"/>
                <a:ea typeface="Times New Roman" charset="-94"/>
                <a:cs typeface="Times New Roman" charset="-94"/>
              </a:rPr>
              <a:t>Kamu idareleri bütçelerini, stratejik planlarında yer alan misyon, vizyon, stratejik amaç ve hedeflerle uyumlu ve performans esasına dayalı olarak </a:t>
            </a:r>
            <a:r>
              <a:rPr lang="tr-TR" sz="2400" dirty="0" smtClean="0">
                <a:solidFill>
                  <a:schemeClr val="tx1"/>
                </a:solidFill>
                <a:latin typeface="Times New Roman" charset="-94"/>
                <a:ea typeface="Times New Roman" charset="-94"/>
                <a:cs typeface="Times New Roman" charset="-94"/>
              </a:rPr>
              <a:t>hazırlarlar.</a:t>
            </a:r>
            <a:endParaRPr lang="tr-TR" sz="24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618335"/>
            <a:ext cx="7675200" cy="461665"/>
          </a:xfrm>
        </p:spPr>
        <p:txBody>
          <a:bodyPr/>
          <a:lstStyle/>
          <a:p>
            <a:r>
              <a:rPr lang="tr-TR" sz="2400" b="1" dirty="0">
                <a:latin typeface="Times New Roman" pitchFamily="18" charset="0"/>
              </a:rPr>
              <a:t>Stratejik Planlama Ve Performans Esaslı Bütçeleme</a:t>
            </a:r>
            <a:endParaRPr lang="tr-TR" sz="2400" dirty="0"/>
          </a:p>
        </p:txBody>
      </p:sp>
      <p:sp>
        <p:nvSpPr>
          <p:cNvPr id="5" name="Metin kutusu 4"/>
          <p:cNvSpPr txBox="1"/>
          <p:nvPr/>
        </p:nvSpPr>
        <p:spPr>
          <a:xfrm>
            <a:off x="217714" y="-979714"/>
            <a:ext cx="914400" cy="914400"/>
          </a:xfrm>
          <a:prstGeom prst="rect">
            <a:avLst/>
          </a:prstGeom>
        </p:spPr>
        <p:txBody>
          <a:bodyPr vert="horz" wrap="none" lIns="91440" tIns="45720" rIns="91440" bIns="45720" rtlCol="0" anchor="t" anchorCtr="0">
            <a:normAutofit/>
          </a:bodyPr>
          <a:lstStyle/>
          <a:p>
            <a:endParaRPr lang="tr-TR"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784526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18</a:t>
            </a:fld>
            <a:endParaRPr lang="tr-TR"/>
          </a:p>
        </p:txBody>
      </p:sp>
      <p:sp>
        <p:nvSpPr>
          <p:cNvPr id="3" name="Metin Yer Tutucusu 2"/>
          <p:cNvSpPr>
            <a:spLocks noGrp="1"/>
          </p:cNvSpPr>
          <p:nvPr>
            <p:ph type="body" sz="quarter" idx="14"/>
          </p:nvPr>
        </p:nvSpPr>
        <p:spPr/>
        <p:txBody>
          <a:bodyPr/>
          <a:lstStyle/>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Bakanlar</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Üst Yönetici</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Harcama Yetkilileri</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Gerçekleştirme Görevlileri</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Muhasebe Yetkilisi</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İç Denetçiler</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Dış Denetçiler</a:t>
            </a:r>
          </a:p>
          <a:p>
            <a:endParaRPr lang="tr-TR" dirty="0"/>
          </a:p>
        </p:txBody>
      </p:sp>
      <p:sp>
        <p:nvSpPr>
          <p:cNvPr id="4" name="Metin Yer Tutucusu 3"/>
          <p:cNvSpPr>
            <a:spLocks noGrp="1"/>
          </p:cNvSpPr>
          <p:nvPr>
            <p:ph type="body" sz="quarter" idx="15"/>
          </p:nvPr>
        </p:nvSpPr>
        <p:spPr>
          <a:xfrm>
            <a:off x="179999" y="556780"/>
            <a:ext cx="7675200" cy="523220"/>
          </a:xfrm>
        </p:spPr>
        <p:txBody>
          <a:bodyPr/>
          <a:lstStyle/>
          <a:p>
            <a:pPr algn="ctr"/>
            <a:r>
              <a:rPr lang="tr-TR" sz="2800" b="1" dirty="0">
                <a:latin typeface="Times New Roman" pitchFamily="18" charset="0"/>
              </a:rPr>
              <a:t>Kamu Mali Yönetim Yapısındaki Görevliler</a:t>
            </a:r>
            <a:endParaRPr lang="tr-TR" sz="2800" dirty="0"/>
          </a:p>
        </p:txBody>
      </p:sp>
    </p:spTree>
    <p:extLst>
      <p:ext uri="{BB962C8B-B14F-4D97-AF65-F5344CB8AC3E}">
        <p14:creationId xmlns:p14="http://schemas.microsoft.com/office/powerpoint/2010/main" val="417184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3"/>
          </p:nvPr>
        </p:nvSpPr>
        <p:spPr/>
        <p:txBody>
          <a:bodyPr/>
          <a:lstStyle/>
          <a:p>
            <a:fld id="{8E6AA186-9BDC-43F2-8CB7-BFB6CE2B9968}" type="slidenum">
              <a:rPr lang="tr-TR" smtClean="0"/>
              <a:pPr/>
              <a:t>1</a:t>
            </a:fld>
            <a:endParaRPr lang="tr-TR"/>
          </a:p>
        </p:txBody>
      </p:sp>
      <p:sp>
        <p:nvSpPr>
          <p:cNvPr id="5" name="Text Placeholder 4"/>
          <p:cNvSpPr>
            <a:spLocks noGrp="1"/>
          </p:cNvSpPr>
          <p:nvPr>
            <p:ph type="body" sz="quarter" idx="14"/>
          </p:nvPr>
        </p:nvSpPr>
        <p:spPr/>
        <p:txBody>
          <a:bodyPr/>
          <a:lstStyle/>
          <a:p>
            <a:pPr marL="342900" indent="-342900" defTabSz="185738">
              <a:buClr>
                <a:schemeClr val="tx2"/>
              </a:buClr>
              <a:buSzPct val="100000"/>
              <a:buFont typeface="Arial" panose="020B0604020202020204" pitchFamily="34" charset="0"/>
              <a:buChar char="•"/>
            </a:pPr>
            <a:r>
              <a:rPr lang="tr-TR" sz="2000" dirty="0">
                <a:solidFill>
                  <a:schemeClr val="tx1"/>
                </a:solidFill>
                <a:latin typeface="Times New Roman" pitchFamily="18" charset="0"/>
              </a:rPr>
              <a:t>5018 Sayılı Kanun çerçevesinde;</a:t>
            </a:r>
          </a:p>
          <a:p>
            <a:pPr marL="114300" defTabSz="185738">
              <a:buClr>
                <a:schemeClr val="tx2"/>
              </a:buClr>
              <a:buSzPct val="100000"/>
            </a:pPr>
            <a:r>
              <a:rPr lang="tr-TR" sz="2000" dirty="0">
                <a:solidFill>
                  <a:schemeClr val="tx1"/>
                </a:solidFill>
                <a:latin typeface="Times New Roman" pitchFamily="18" charset="0"/>
              </a:rPr>
              <a:t>Mali yönetim ve kontrol  sisteminin, genel kavramlar ile birlikte görev, yetki ve sorumluluk ekseninde anlatılacaktır</a:t>
            </a:r>
          </a:p>
          <a:p>
            <a:endParaRPr lang="tr-TR" dirty="0"/>
          </a:p>
        </p:txBody>
      </p:sp>
    </p:spTree>
    <p:extLst>
      <p:ext uri="{BB962C8B-B14F-4D97-AF65-F5344CB8AC3E}">
        <p14:creationId xmlns:p14="http://schemas.microsoft.com/office/powerpoint/2010/main" val="1675724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19</a:t>
            </a:fld>
            <a:endParaRPr lang="tr-TR"/>
          </a:p>
        </p:txBody>
      </p:sp>
      <p:sp>
        <p:nvSpPr>
          <p:cNvPr id="3" name="Metin Yer Tutucusu 2"/>
          <p:cNvSpPr>
            <a:spLocks noGrp="1"/>
          </p:cNvSpPr>
          <p:nvPr>
            <p:ph type="body" sz="quarter" idx="14"/>
          </p:nvPr>
        </p:nvSpPr>
        <p:spPr/>
        <p:txBody>
          <a:bodyPr/>
          <a:lstStyle/>
          <a:p>
            <a:pPr marL="342900" indent="-342900">
              <a:buClr>
                <a:schemeClr val="tx2"/>
              </a:buClr>
              <a:buSzPct val="100000"/>
              <a:buFont typeface="Arial" panose="020B0604020202020204" pitchFamily="34" charset="0"/>
              <a:buChar char="•"/>
            </a:pPr>
            <a:r>
              <a:rPr lang="tr-TR" sz="2400" dirty="0" smtClean="0">
                <a:solidFill>
                  <a:schemeClr val="tx1"/>
                </a:solidFill>
                <a:latin typeface="Times New Roman" pitchFamily="18" charset="0"/>
              </a:rPr>
              <a:t>BAKANLIKLARDA </a:t>
            </a:r>
          </a:p>
          <a:p>
            <a:pPr marL="457200" indent="-342900">
              <a:buClr>
                <a:srgbClr val="E22E99"/>
              </a:buClr>
              <a:buSzPct val="100000"/>
              <a:buFont typeface="Arial" panose="020B0604020202020204" pitchFamily="34" charset="0"/>
              <a:buChar char="•"/>
            </a:pPr>
            <a:endParaRPr lang="tr-TR" sz="2400" dirty="0">
              <a:latin typeface="Times New Roman" pitchFamily="18" charset="0"/>
            </a:endParaRP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İL ÖZEL İDARELERİNDE</a:t>
            </a:r>
            <a:endParaRPr lang="tr-TR" sz="2400" b="1" dirty="0">
              <a:latin typeface="Times New Roman" pitchFamily="18" charset="0"/>
            </a:endParaRPr>
          </a:p>
          <a:p>
            <a:pPr marL="342900" indent="-342900">
              <a:buClr>
                <a:schemeClr val="tx2"/>
              </a:buClr>
              <a:buSzPct val="100000"/>
              <a:buFont typeface="Arial" panose="020B0604020202020204" pitchFamily="34" charset="0"/>
              <a:buChar char="•"/>
            </a:pPr>
            <a:endParaRPr lang="tr-TR" sz="2400" b="1" dirty="0">
              <a:solidFill>
                <a:schemeClr val="tx1"/>
              </a:solidFill>
              <a:latin typeface="Times New Roman" pitchFamily="18" charset="0"/>
            </a:endParaRP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BELEDİYELERDE</a:t>
            </a:r>
            <a:endParaRPr lang="tr-TR" sz="2400" dirty="0">
              <a:latin typeface="Times New Roman" pitchFamily="18" charset="0"/>
            </a:endParaRPr>
          </a:p>
          <a:p>
            <a:pPr marL="342900" indent="-342900">
              <a:buClr>
                <a:schemeClr val="tx2"/>
              </a:buClr>
              <a:buSzPct val="100000"/>
              <a:buFont typeface="Arial" panose="020B0604020202020204" pitchFamily="34" charset="0"/>
              <a:buChar char="•"/>
            </a:pPr>
            <a:endParaRPr lang="tr-TR" sz="2400" dirty="0">
              <a:solidFill>
                <a:schemeClr val="tx1"/>
              </a:solidFill>
              <a:latin typeface="Times New Roman" pitchFamily="18" charset="0"/>
            </a:endParaRP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DİĞER KAMU İDARELERİNDE</a:t>
            </a:r>
            <a:endParaRPr lang="tr-TR" sz="2400" b="1" dirty="0">
              <a:solidFill>
                <a:schemeClr val="tx1"/>
              </a:solidFill>
              <a:latin typeface="Times New Roman" pitchFamily="18" charset="0"/>
            </a:endParaRPr>
          </a:p>
          <a:p>
            <a:pPr>
              <a:buClr>
                <a:srgbClr val="E22E99"/>
              </a:buClr>
              <a:buSzPct val="100000"/>
              <a:buFont typeface="Wingdings 2" pitchFamily="18" charset="2"/>
              <a:buChar char=""/>
            </a:pPr>
            <a:endParaRPr lang="tr-TR" sz="2400" b="1" dirty="0">
              <a:solidFill>
                <a:schemeClr val="tx1"/>
              </a:solidFill>
              <a:latin typeface="Times New Roman" pitchFamily="18" charset="0"/>
            </a:endParaRPr>
          </a:p>
          <a:p>
            <a:pPr>
              <a:buClr>
                <a:srgbClr val="E22E99"/>
              </a:buClr>
              <a:buSzPct val="100000"/>
              <a:buFont typeface="Wingdings 2" pitchFamily="18" charset="2"/>
              <a:buChar char=""/>
            </a:pPr>
            <a:endParaRPr lang="tr-TR" sz="2400" dirty="0">
              <a:solidFill>
                <a:schemeClr val="tx1"/>
              </a:solidFill>
              <a:latin typeface="Times New Roman" pitchFamily="18" charset="0"/>
            </a:endParaRPr>
          </a:p>
          <a:p>
            <a:r>
              <a:rPr lang="tr-TR" sz="2400" dirty="0">
                <a:solidFill>
                  <a:schemeClr val="tx1"/>
                </a:solidFill>
                <a:latin typeface="Times New Roman" pitchFamily="18" charset="0"/>
              </a:rPr>
              <a:t>-Milli Savunma Bakanlığında üst yönetici Bakandır.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Üst Yöneticiler</a:t>
            </a:r>
            <a:endParaRPr lang="tr-TR" dirty="0"/>
          </a:p>
        </p:txBody>
      </p:sp>
      <p:sp>
        <p:nvSpPr>
          <p:cNvPr id="5" name="Oval 4"/>
          <p:cNvSpPr>
            <a:spLocks noChangeArrowheads="1"/>
          </p:cNvSpPr>
          <p:nvPr/>
        </p:nvSpPr>
        <p:spPr bwMode="auto">
          <a:xfrm>
            <a:off x="5457946" y="1219299"/>
            <a:ext cx="2438401" cy="605246"/>
          </a:xfrm>
          <a:prstGeom prst="ellipse">
            <a:avLst/>
          </a:prstGeom>
          <a:noFill/>
          <a:ln w="9525" algn="ctr">
            <a:solidFill>
              <a:schemeClr val="tx1"/>
            </a:solidFill>
            <a:miter lim="800000"/>
            <a:headEnd/>
            <a:tailEnd/>
          </a:ln>
          <a:effectLst/>
        </p:spPr>
        <p:txBody>
          <a:bodyPr wrap="none" anchor="ctr"/>
          <a:lstStyle/>
          <a:p>
            <a:pPr algn="ctr" eaLnBrk="0" hangingPunct="0">
              <a:defRPr/>
            </a:pPr>
            <a:r>
              <a:rPr kumimoji="1" lang="tr-TR" sz="2000" b="1" dirty="0">
                <a:solidFill>
                  <a:schemeClr val="bg1">
                    <a:lumMod val="50000"/>
                  </a:schemeClr>
                </a:solidFill>
                <a:effectLst>
                  <a:outerShdw blurRad="38100" dist="38100" dir="2700000" algn="tl">
                    <a:srgbClr val="000000"/>
                  </a:outerShdw>
                </a:effectLst>
                <a:latin typeface="Times New Roman" pitchFamily="18" charset="0"/>
              </a:rPr>
              <a:t>MÜSTEŞAR</a:t>
            </a:r>
          </a:p>
        </p:txBody>
      </p:sp>
      <p:sp>
        <p:nvSpPr>
          <p:cNvPr id="6" name="Oval 5"/>
          <p:cNvSpPr>
            <a:spLocks noChangeArrowheads="1"/>
          </p:cNvSpPr>
          <p:nvPr/>
        </p:nvSpPr>
        <p:spPr bwMode="auto">
          <a:xfrm>
            <a:off x="5179123" y="2197467"/>
            <a:ext cx="2743200" cy="494283"/>
          </a:xfrm>
          <a:prstGeom prst="ellipse">
            <a:avLst/>
          </a:prstGeom>
          <a:noFill/>
          <a:ln w="9525" algn="ctr">
            <a:solidFill>
              <a:schemeClr val="tx1"/>
            </a:solidFill>
            <a:miter lim="800000"/>
            <a:headEnd/>
            <a:tailEnd/>
          </a:ln>
          <a:effectLst/>
        </p:spPr>
        <p:txBody>
          <a:bodyPr wrap="none" anchor="ctr"/>
          <a:lstStyle/>
          <a:p>
            <a:pPr algn="ctr" eaLnBrk="0" hangingPunct="0">
              <a:defRPr/>
            </a:pPr>
            <a:r>
              <a:rPr kumimoji="1" lang="tr-TR" sz="2000" b="1" dirty="0">
                <a:solidFill>
                  <a:schemeClr val="bg1">
                    <a:lumMod val="50000"/>
                  </a:schemeClr>
                </a:solidFill>
                <a:effectLst>
                  <a:outerShdw blurRad="38100" dist="38100" dir="2700000" algn="tl">
                    <a:srgbClr val="000000"/>
                  </a:outerShdw>
                </a:effectLst>
                <a:latin typeface="Times New Roman" pitchFamily="18" charset="0"/>
              </a:rPr>
              <a:t>VALİ</a:t>
            </a:r>
          </a:p>
        </p:txBody>
      </p:sp>
      <p:sp>
        <p:nvSpPr>
          <p:cNvPr id="7" name="Oval 6"/>
          <p:cNvSpPr>
            <a:spLocks noChangeArrowheads="1"/>
          </p:cNvSpPr>
          <p:nvPr/>
        </p:nvSpPr>
        <p:spPr bwMode="auto">
          <a:xfrm>
            <a:off x="5048562" y="3026513"/>
            <a:ext cx="3257168" cy="696084"/>
          </a:xfrm>
          <a:prstGeom prst="ellipse">
            <a:avLst/>
          </a:prstGeom>
          <a:noFill/>
          <a:ln w="9525" algn="ctr">
            <a:solidFill>
              <a:schemeClr val="tx1"/>
            </a:solidFill>
            <a:miter lim="800000"/>
            <a:headEnd/>
            <a:tailEnd/>
          </a:ln>
          <a:effectLst/>
        </p:spPr>
        <p:txBody>
          <a:bodyPr wrap="none" anchor="ctr"/>
          <a:lstStyle/>
          <a:p>
            <a:pPr algn="ctr" eaLnBrk="0" hangingPunct="0">
              <a:defRPr/>
            </a:pPr>
            <a:r>
              <a:rPr kumimoji="1" lang="tr-TR" sz="2000" b="1" dirty="0">
                <a:solidFill>
                  <a:schemeClr val="bg1">
                    <a:lumMod val="50000"/>
                  </a:schemeClr>
                </a:solidFill>
                <a:effectLst>
                  <a:outerShdw blurRad="38100" dist="38100" dir="2700000" algn="tl">
                    <a:srgbClr val="000000"/>
                  </a:outerShdw>
                </a:effectLst>
                <a:latin typeface="Times New Roman" pitchFamily="18" charset="0"/>
              </a:rPr>
              <a:t>BELEDİYE BAŞKANI</a:t>
            </a:r>
          </a:p>
        </p:txBody>
      </p:sp>
      <p:sp>
        <p:nvSpPr>
          <p:cNvPr id="8" name="Oval 7"/>
          <p:cNvSpPr>
            <a:spLocks noChangeArrowheads="1"/>
          </p:cNvSpPr>
          <p:nvPr/>
        </p:nvSpPr>
        <p:spPr bwMode="auto">
          <a:xfrm>
            <a:off x="5179123" y="4138612"/>
            <a:ext cx="2996049" cy="576064"/>
          </a:xfrm>
          <a:prstGeom prst="ellipse">
            <a:avLst/>
          </a:prstGeom>
          <a:noFill/>
          <a:ln w="9525" algn="ctr">
            <a:solidFill>
              <a:schemeClr val="tx1"/>
            </a:solidFill>
            <a:miter lim="800000"/>
            <a:headEnd/>
            <a:tailEnd/>
          </a:ln>
          <a:effectLst/>
        </p:spPr>
        <p:txBody>
          <a:bodyPr wrap="none" anchor="ctr"/>
          <a:lstStyle/>
          <a:p>
            <a:pPr algn="ctr" eaLnBrk="0" hangingPunct="0">
              <a:defRPr/>
            </a:pPr>
            <a:r>
              <a:rPr kumimoji="1" lang="tr-TR" sz="2000" b="1" dirty="0">
                <a:solidFill>
                  <a:schemeClr val="bg1">
                    <a:lumMod val="50000"/>
                  </a:schemeClr>
                </a:solidFill>
                <a:effectLst>
                  <a:outerShdw blurRad="38100" dist="38100" dir="2700000" algn="tl">
                    <a:srgbClr val="000000"/>
                  </a:outerShdw>
                </a:effectLst>
                <a:latin typeface="Times New Roman" pitchFamily="18" charset="0"/>
              </a:rPr>
              <a:t>EN ÜST YÖNETİCİ</a:t>
            </a:r>
          </a:p>
        </p:txBody>
      </p:sp>
    </p:spTree>
    <p:extLst>
      <p:ext uri="{BB962C8B-B14F-4D97-AF65-F5344CB8AC3E}">
        <p14:creationId xmlns:p14="http://schemas.microsoft.com/office/powerpoint/2010/main" val="21339789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20</a:t>
            </a:fld>
            <a:endParaRPr lang="tr-TR"/>
          </a:p>
        </p:txBody>
      </p:sp>
      <p:sp>
        <p:nvSpPr>
          <p:cNvPr id="3" name="Metin Yer Tutucusu 2"/>
          <p:cNvSpPr>
            <a:spLocks noGrp="1"/>
          </p:cNvSpPr>
          <p:nvPr>
            <p:ph type="body" sz="quarter" idx="14"/>
          </p:nvPr>
        </p:nvSpPr>
        <p:spPr/>
        <p:txBody>
          <a:bodyPr/>
          <a:lstStyle/>
          <a:p>
            <a:pPr>
              <a:lnSpc>
                <a:spcPct val="90000"/>
              </a:lnSpc>
              <a:buClr>
                <a:srgbClr val="E22E99"/>
              </a:buClr>
              <a:buSzPct val="80000"/>
            </a:pPr>
            <a:r>
              <a:rPr lang="tr-TR" sz="2400" b="1" dirty="0">
                <a:solidFill>
                  <a:schemeClr val="tx1"/>
                </a:solidFill>
                <a:latin typeface="Times New Roman" pitchFamily="18" charset="0"/>
              </a:rPr>
              <a:t>Üst Yöneticiler,</a:t>
            </a:r>
          </a:p>
          <a:p>
            <a:pPr marL="342900" indent="-342900" algn="just">
              <a:lnSpc>
                <a:spcPct val="90000"/>
              </a:lnSpc>
              <a:buClr>
                <a:schemeClr val="tx2"/>
              </a:buClr>
              <a:buSzPct val="100000"/>
              <a:buFont typeface="Arial" charset="-94"/>
              <a:buChar char="•"/>
            </a:pPr>
            <a:r>
              <a:rPr lang="tr-TR" sz="2400" dirty="0">
                <a:solidFill>
                  <a:schemeClr val="tx1"/>
                </a:solidFill>
                <a:latin typeface="Times New Roman" pitchFamily="18" charset="0"/>
              </a:rPr>
              <a:t>Stratejik planlarının ve bütçelerinin </a:t>
            </a:r>
            <a:r>
              <a:rPr lang="tr-TR" sz="2400" b="1" dirty="0">
                <a:solidFill>
                  <a:schemeClr val="tx1"/>
                </a:solidFill>
                <a:latin typeface="Times New Roman" pitchFamily="18" charset="0"/>
              </a:rPr>
              <a:t>	</a:t>
            </a:r>
            <a:r>
              <a:rPr lang="tr-TR" sz="2400" dirty="0">
                <a:solidFill>
                  <a:schemeClr val="tx1"/>
                </a:solidFill>
                <a:latin typeface="Times New Roman" pitchFamily="18" charset="0"/>
              </a:rPr>
              <a:t>kalkınma planına, kurumun stratejik plan ve performans programına ve hizmet gereklerine, uygun hazırlanması ve uygulanmasından,</a:t>
            </a:r>
          </a:p>
          <a:p>
            <a:pPr marL="342900" indent="-342900" algn="just">
              <a:lnSpc>
                <a:spcPct val="90000"/>
              </a:lnSpc>
              <a:buClr>
                <a:schemeClr val="tx2"/>
              </a:buClr>
              <a:buSzPct val="100000"/>
              <a:buFont typeface="Arial" charset="-94"/>
              <a:buChar char="•"/>
            </a:pPr>
            <a:r>
              <a:rPr lang="tr-TR" sz="2400" dirty="0">
                <a:solidFill>
                  <a:schemeClr val="tx1"/>
                </a:solidFill>
                <a:latin typeface="Times New Roman" pitchFamily="18" charset="0"/>
              </a:rPr>
              <a:t>Sorumlulukları altındaki kaynakların etkili, ekonomik ve verimli şekilde elde edilmesi ve kullanımını sağlamaktan,</a:t>
            </a:r>
          </a:p>
          <a:p>
            <a:pPr marL="342900" indent="-342900" algn="just">
              <a:lnSpc>
                <a:spcPct val="90000"/>
              </a:lnSpc>
              <a:buClr>
                <a:schemeClr val="tx2"/>
              </a:buClr>
              <a:buSzPct val="100000"/>
              <a:buFont typeface="Arial" charset="-94"/>
              <a:buChar char="•"/>
            </a:pPr>
            <a:r>
              <a:rPr lang="tr-TR" sz="2400" dirty="0">
                <a:solidFill>
                  <a:schemeClr val="tx1"/>
                </a:solidFill>
                <a:latin typeface="Times New Roman" pitchFamily="18" charset="0"/>
              </a:rPr>
              <a:t>Kayıp ve kötüye kullanılmasının önlenmesinden,</a:t>
            </a:r>
          </a:p>
          <a:p>
            <a:pPr marL="342900" indent="-342900" algn="just">
              <a:lnSpc>
                <a:spcPct val="90000"/>
              </a:lnSpc>
              <a:buClr>
                <a:schemeClr val="tx2"/>
              </a:buClr>
              <a:buSzPct val="100000"/>
              <a:buFont typeface="Arial" charset="-94"/>
              <a:buChar char="•"/>
            </a:pPr>
            <a:r>
              <a:rPr lang="tr-TR" sz="2400" dirty="0">
                <a:solidFill>
                  <a:schemeClr val="tx1"/>
                </a:solidFill>
                <a:latin typeface="Times New Roman" pitchFamily="18" charset="0"/>
              </a:rPr>
              <a:t>Mali yönetim ve kontrol sisteminin işleyişinin gözetilmesi ve izlenmesinden, </a:t>
            </a:r>
            <a:r>
              <a:rPr lang="tr-TR" sz="2400" b="1" dirty="0">
                <a:solidFill>
                  <a:schemeClr val="tx1"/>
                </a:solidFill>
                <a:latin typeface="Times New Roman" pitchFamily="18" charset="0"/>
              </a:rPr>
              <a:t>Bakana</a:t>
            </a:r>
            <a:r>
              <a:rPr lang="tr-TR" sz="2400" dirty="0">
                <a:solidFill>
                  <a:schemeClr val="tx1"/>
                </a:solidFill>
                <a:latin typeface="Times New Roman" pitchFamily="18" charset="0"/>
              </a:rPr>
              <a:t> karşı, </a:t>
            </a:r>
            <a:r>
              <a:rPr lang="tr-TR" sz="2400" b="1" dirty="0">
                <a:solidFill>
                  <a:schemeClr val="tx1"/>
                </a:solidFill>
                <a:latin typeface="Times New Roman" pitchFamily="18" charset="0"/>
              </a:rPr>
              <a:t>Mahalli İdarelerde Meclislerine </a:t>
            </a:r>
            <a:r>
              <a:rPr lang="tr-TR" sz="2400" dirty="0">
                <a:solidFill>
                  <a:schemeClr val="tx1"/>
                </a:solidFill>
                <a:latin typeface="Times New Roman" pitchFamily="18" charset="0"/>
              </a:rPr>
              <a:t>karşı </a:t>
            </a:r>
            <a:r>
              <a:rPr lang="tr-TR" sz="2400" b="1" dirty="0">
                <a:solidFill>
                  <a:schemeClr val="tx1"/>
                </a:solidFill>
                <a:latin typeface="Times New Roman" pitchFamily="18" charset="0"/>
              </a:rPr>
              <a:t>sorumludurlar</a:t>
            </a:r>
            <a:r>
              <a:rPr lang="tr-TR" sz="2400" dirty="0">
                <a:solidFill>
                  <a:schemeClr val="tx1"/>
                </a:solidFill>
                <a:latin typeface="Times New Roman" pitchFamily="18" charset="0"/>
              </a:rPr>
              <a:t>.</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r>
              <a:rPr lang="tr-TR" b="1" dirty="0">
                <a:latin typeface="Times New Roman" pitchFamily="18" charset="0"/>
              </a:rPr>
              <a:t>Üst Yöneticilerin Sorumluluğu </a:t>
            </a:r>
            <a:endParaRPr lang="tr-TR" dirty="0"/>
          </a:p>
        </p:txBody>
      </p:sp>
    </p:spTree>
    <p:extLst>
      <p:ext uri="{BB962C8B-B14F-4D97-AF65-F5344CB8AC3E}">
        <p14:creationId xmlns:p14="http://schemas.microsoft.com/office/powerpoint/2010/main" val="731194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21</a:t>
            </a:fld>
            <a:endParaRPr lang="tr-TR"/>
          </a:p>
        </p:txBody>
      </p:sp>
      <p:sp>
        <p:nvSpPr>
          <p:cNvPr id="3" name="Metin Yer Tutucusu 2"/>
          <p:cNvSpPr>
            <a:spLocks noGrp="1"/>
          </p:cNvSpPr>
          <p:nvPr>
            <p:ph type="body" sz="quarter" idx="14"/>
          </p:nvPr>
        </p:nvSpPr>
        <p:spPr/>
        <p:txBody>
          <a:bodyPr/>
          <a:lstStyle/>
          <a:p>
            <a:pPr algn="just">
              <a:buClr>
                <a:schemeClr val="tx2"/>
              </a:buClr>
              <a:buSzPct val="100000"/>
            </a:pPr>
            <a:r>
              <a:rPr lang="tr-TR" sz="2400" dirty="0">
                <a:solidFill>
                  <a:schemeClr val="tx1"/>
                </a:solidFill>
                <a:latin typeface="Times New Roman" charset="-94"/>
                <a:ea typeface="Times New Roman" charset="-94"/>
                <a:cs typeface="Times New Roman" charset="-94"/>
              </a:rPr>
              <a:t>Üst yöneticiler, sorumluluklarının gereklerini </a:t>
            </a:r>
            <a:r>
              <a:rPr lang="tr-TR" sz="2400" u="sng" dirty="0">
                <a:solidFill>
                  <a:schemeClr val="tx1"/>
                </a:solidFill>
                <a:latin typeface="Times New Roman" charset="-94"/>
                <a:ea typeface="Times New Roman" charset="-94"/>
                <a:cs typeface="Times New Roman" charset="-94"/>
              </a:rPr>
              <a:t>harcama yetkilileri</a:t>
            </a:r>
            <a:r>
              <a:rPr lang="tr-TR" sz="2400" dirty="0">
                <a:solidFill>
                  <a:schemeClr val="tx1"/>
                </a:solidFill>
                <a:latin typeface="Times New Roman" charset="-94"/>
                <a:ea typeface="Times New Roman" charset="-94"/>
                <a:cs typeface="Times New Roman" charset="-94"/>
              </a:rPr>
              <a:t>, </a:t>
            </a:r>
            <a:r>
              <a:rPr lang="tr-TR" sz="2400" u="sng" dirty="0">
                <a:solidFill>
                  <a:schemeClr val="tx1"/>
                </a:solidFill>
                <a:latin typeface="Times New Roman" charset="-94"/>
                <a:ea typeface="Times New Roman" charset="-94"/>
                <a:cs typeface="Times New Roman" charset="-94"/>
              </a:rPr>
              <a:t>malî hizmetler birimi </a:t>
            </a:r>
            <a:r>
              <a:rPr lang="tr-TR" sz="2400" dirty="0" smtClean="0">
                <a:solidFill>
                  <a:schemeClr val="tx1"/>
                </a:solidFill>
                <a:latin typeface="Times New Roman" charset="-94"/>
                <a:ea typeface="Times New Roman" charset="-94"/>
                <a:cs typeface="Times New Roman" charset="-94"/>
              </a:rPr>
              <a:t> </a:t>
            </a:r>
            <a:r>
              <a:rPr lang="tr-TR" sz="2400" dirty="0">
                <a:solidFill>
                  <a:schemeClr val="tx1"/>
                </a:solidFill>
                <a:latin typeface="Times New Roman" charset="-94"/>
                <a:ea typeface="Times New Roman" charset="-94"/>
                <a:cs typeface="Times New Roman" charset="-94"/>
              </a:rPr>
              <a:t>ve </a:t>
            </a:r>
            <a:r>
              <a:rPr lang="tr-TR" sz="2400" u="sng" dirty="0">
                <a:solidFill>
                  <a:schemeClr val="tx1"/>
                </a:solidFill>
                <a:latin typeface="Times New Roman" charset="-94"/>
                <a:ea typeface="Times New Roman" charset="-94"/>
                <a:cs typeface="Times New Roman" charset="-94"/>
              </a:rPr>
              <a:t>iç denetçiler</a:t>
            </a:r>
            <a:r>
              <a:rPr lang="tr-TR" sz="2400" dirty="0">
                <a:solidFill>
                  <a:schemeClr val="tx1"/>
                </a:solidFill>
                <a:latin typeface="Times New Roman" charset="-94"/>
                <a:ea typeface="Times New Roman" charset="-94"/>
                <a:cs typeface="Times New Roman" charset="-94"/>
              </a:rPr>
              <a:t> aracılığıyla yerine getirirler.</a:t>
            </a:r>
          </a:p>
          <a:p>
            <a:pPr algn="just">
              <a:buClr>
                <a:schemeClr val="tx2"/>
              </a:buClr>
              <a:buSzPct val="100000"/>
            </a:pPr>
            <a:r>
              <a:rPr lang="tr-TR" sz="2400" dirty="0">
                <a:solidFill>
                  <a:schemeClr val="tx1"/>
                </a:solidFill>
                <a:latin typeface="Times New Roman" charset="-94"/>
                <a:ea typeface="Times New Roman" charset="-94"/>
                <a:cs typeface="Times New Roman" charset="-94"/>
              </a:rPr>
              <a:t>Üst yöneticiler işlerin gidişatından harcama yetkililerinin ve diğer görevlilerin bilgilendirmeleri ve raporları ile bilgi sahibi olmaktadırlar.</a:t>
            </a:r>
          </a:p>
          <a:p>
            <a:pPr algn="just">
              <a:buClr>
                <a:schemeClr val="tx2"/>
              </a:buClr>
              <a:buSzPct val="100000"/>
            </a:pPr>
            <a:r>
              <a:rPr lang="tr-TR" sz="2400" dirty="0">
                <a:solidFill>
                  <a:schemeClr val="tx1"/>
                </a:solidFill>
                <a:latin typeface="Times New Roman" charset="-94"/>
                <a:ea typeface="Times New Roman" charset="-94"/>
                <a:cs typeface="Times New Roman" charset="-94"/>
              </a:rPr>
              <a:t>(Bununla birlikte üst yöneticilerin özel Kanunlardan doğan Sayıştay’a karşı mali sorumlulukları olabileceği gibi, münferit bir olaydan dolayı sorumluluklarına hükmedilmeleri de söz konusu olabilir.)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r>
              <a:rPr lang="tr-TR" b="1" dirty="0">
                <a:solidFill>
                  <a:srgbClr val="FFCC00"/>
                </a:solidFill>
                <a:latin typeface="Times New Roman" pitchFamily="18" charset="0"/>
              </a:rPr>
              <a:t>Üst Yöneticilerin Sorumluluğu </a:t>
            </a:r>
            <a:endParaRPr lang="tr-TR" dirty="0"/>
          </a:p>
        </p:txBody>
      </p:sp>
    </p:spTree>
    <p:extLst>
      <p:ext uri="{BB962C8B-B14F-4D97-AF65-F5344CB8AC3E}">
        <p14:creationId xmlns:p14="http://schemas.microsoft.com/office/powerpoint/2010/main" val="31108160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22</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Şartlı bağış ve yardımlar ilgili idarenin üst yöneticisinin uygun görmesi halinde kabul edilir.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Hesap verme sorumluluğu çerçevesinde her yıl üst yöneticiler tarafından faaliyet raporu hazırlanır.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Genel bütçe dışındaki kamu idarelerinde muhasebe yetkilileri üst yöneticiler tarafından atanır.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İç Denetim Koordinasyon Kurulunun uygun görüşü üzerine doğrudan üst yöneticiye bağlı iç denetim birimi başkanlıkları kurulabilir.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İç denetçiler raporlarını doğrudan üst yöneticiye sunarlar.</a:t>
            </a:r>
          </a:p>
          <a:p>
            <a:endParaRPr lang="tr-TR" dirty="0"/>
          </a:p>
        </p:txBody>
      </p:sp>
      <p:sp>
        <p:nvSpPr>
          <p:cNvPr id="4" name="Metin Yer Tutucusu 3"/>
          <p:cNvSpPr>
            <a:spLocks noGrp="1"/>
          </p:cNvSpPr>
          <p:nvPr>
            <p:ph type="body" sz="quarter" idx="15"/>
          </p:nvPr>
        </p:nvSpPr>
        <p:spPr>
          <a:xfrm>
            <a:off x="179999" y="125893"/>
            <a:ext cx="7675200" cy="954107"/>
          </a:xfrm>
        </p:spPr>
        <p:txBody>
          <a:bodyPr/>
          <a:lstStyle/>
          <a:p>
            <a:r>
              <a:rPr lang="tr-TR" sz="2800" b="1" dirty="0">
                <a:latin typeface="Times New Roman" pitchFamily="18" charset="0"/>
              </a:rPr>
              <a:t>Üst Yöneticilerin Diğer Yetki Ve </a:t>
            </a:r>
            <a:r>
              <a:rPr lang="tr-TR" sz="2800" b="1" dirty="0" smtClean="0">
                <a:latin typeface="Times New Roman" pitchFamily="18" charset="0"/>
              </a:rPr>
              <a:t>Sorumlulukları--</a:t>
            </a:r>
            <a:endParaRPr lang="tr-TR" sz="2800" dirty="0"/>
          </a:p>
        </p:txBody>
      </p:sp>
    </p:spTree>
    <p:extLst>
      <p:ext uri="{BB962C8B-B14F-4D97-AF65-F5344CB8AC3E}">
        <p14:creationId xmlns:p14="http://schemas.microsoft.com/office/powerpoint/2010/main" val="3355865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23</a:t>
            </a:fld>
            <a:endParaRPr lang="tr-TR"/>
          </a:p>
        </p:txBody>
      </p:sp>
      <p:sp>
        <p:nvSpPr>
          <p:cNvPr id="3" name="Metin Yer Tutucusu 2"/>
          <p:cNvSpPr>
            <a:spLocks noGrp="1"/>
          </p:cNvSpPr>
          <p:nvPr>
            <p:ph type="body" sz="quarter" idx="14"/>
          </p:nvPr>
        </p:nvSpPr>
        <p:spPr>
          <a:xfrm>
            <a:off x="114686" y="1267097"/>
            <a:ext cx="8805998" cy="5172257"/>
          </a:xfrm>
        </p:spPr>
        <p:txBody>
          <a:bodyPr/>
          <a:lstStyle/>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Denetimler sonucunda düzenlenen raporlar üst yöneticiye verilir ve üst yönetici tarafından gereği yerine getirilir.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5018 sayılı Kanunda belirtilen para cezaları üst yöneticiler tarafından verilir.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Genel bütçe dışındaki kamu idarelerinin hesaplarında kayıtlı alacaklardan bütçe kanununda gösterilen tutarın altında kalan tutarların kayıtlardan çıkarılmasına üst yöneticiler yetkilidir.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rPr>
              <a:t>Genel Bütçe kapsamındaki kamu idarelerinde Maliye Bakanlığı tarafından belirlenen oran, miktar ve süreler diğer kamu idarelerinde üst yöneticiler tarafından belirlenmektedir.</a:t>
            </a:r>
          </a:p>
          <a:p>
            <a:pPr marL="342900" indent="-342900">
              <a:buFont typeface="Arial" panose="020B0604020202020204" pitchFamily="34" charset="0"/>
              <a:buChar char="•"/>
            </a:pPr>
            <a:endParaRPr lang="tr-TR" dirty="0"/>
          </a:p>
        </p:txBody>
      </p:sp>
      <p:sp>
        <p:nvSpPr>
          <p:cNvPr id="4" name="Metin kutusu 3"/>
          <p:cNvSpPr txBox="1"/>
          <p:nvPr/>
        </p:nvSpPr>
        <p:spPr>
          <a:xfrm>
            <a:off x="718457" y="10886"/>
            <a:ext cx="914400" cy="914400"/>
          </a:xfrm>
          <a:prstGeom prst="rect">
            <a:avLst/>
          </a:prstGeom>
        </p:spPr>
        <p:txBody>
          <a:bodyPr vert="horz" wrap="none" lIns="91440" tIns="45720" rIns="91440" bIns="45720" rtlCol="0" anchor="t" anchorCtr="0">
            <a:normAutofit/>
          </a:bodyPr>
          <a:lstStyle/>
          <a:p>
            <a:r>
              <a:rPr lang="tr-TR" dirty="0" smtClean="0">
                <a:latin typeface="+mj-lt"/>
              </a:rPr>
              <a:t>--</a:t>
            </a:r>
          </a:p>
          <a:p>
            <a:endParaRPr lang="tr-TR" dirty="0">
              <a:latin typeface="+mj-lt"/>
            </a:endParaRPr>
          </a:p>
        </p:txBody>
      </p:sp>
    </p:spTree>
    <p:extLst>
      <p:ext uri="{BB962C8B-B14F-4D97-AF65-F5344CB8AC3E}">
        <p14:creationId xmlns:p14="http://schemas.microsoft.com/office/powerpoint/2010/main" val="363992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24</a:t>
            </a:fld>
            <a:endParaRPr lang="tr-TR"/>
          </a:p>
        </p:txBody>
      </p:sp>
      <p:sp>
        <p:nvSpPr>
          <p:cNvPr id="3" name="Metin Yer Tutucusu 2"/>
          <p:cNvSpPr>
            <a:spLocks noGrp="1"/>
          </p:cNvSpPr>
          <p:nvPr>
            <p:ph type="body" sz="quarter" idx="14"/>
          </p:nvPr>
        </p:nvSpPr>
        <p:spPr/>
        <p:txBody>
          <a:bodyPr>
            <a:normAutofit/>
          </a:bodyPr>
          <a:lstStyle/>
          <a:p>
            <a:pPr marL="457200" indent="-457200">
              <a:buClr>
                <a:schemeClr val="tx1"/>
              </a:buClr>
              <a:buSzPct val="80000"/>
              <a:buFont typeface="Wingdings" charset="2"/>
              <a:buChar char="Ø"/>
            </a:pPr>
            <a:r>
              <a:rPr lang="tr-TR" sz="2800" dirty="0" smtClean="0">
                <a:solidFill>
                  <a:schemeClr val="tx1"/>
                </a:solidFill>
                <a:latin typeface="Times New Roman" pitchFamily="18" charset="0"/>
                <a:cs typeface="Times New Roman" pitchFamily="18" charset="0"/>
              </a:rPr>
              <a:t>Merkezi</a:t>
            </a:r>
            <a:r>
              <a:rPr lang="tr-TR" sz="2800" dirty="0" smtClean="0">
                <a:solidFill>
                  <a:schemeClr val="tx1"/>
                </a:solidFill>
                <a:latin typeface="Times New Roman" pitchFamily="18" charset="0"/>
              </a:rPr>
              <a:t> </a:t>
            </a:r>
            <a:r>
              <a:rPr lang="tr-TR" sz="2800" dirty="0">
                <a:solidFill>
                  <a:schemeClr val="tx1"/>
                </a:solidFill>
                <a:latin typeface="Times New Roman" pitchFamily="18" charset="0"/>
                <a:cs typeface="Times New Roman" pitchFamily="18" charset="0"/>
              </a:rPr>
              <a:t>Yönetim </a:t>
            </a:r>
            <a:r>
              <a:rPr lang="tr-TR" sz="2800" dirty="0">
                <a:solidFill>
                  <a:schemeClr val="tx1"/>
                </a:solidFill>
                <a:latin typeface="Times New Roman" pitchFamily="18" charset="0"/>
              </a:rPr>
              <a:t>Bütçesi</a:t>
            </a:r>
          </a:p>
          <a:p>
            <a:pPr lvl="1" algn="just">
              <a:buClr>
                <a:schemeClr val="tx1"/>
              </a:buClr>
              <a:buSzPct val="100000"/>
              <a:buFont typeface="Wingdings" charset="2"/>
              <a:buChar char="ü"/>
            </a:pPr>
            <a:r>
              <a:rPr lang="tr-TR" dirty="0" smtClean="0">
                <a:latin typeface="Times New Roman" pitchFamily="18" charset="0"/>
                <a:cs typeface="Times New Roman" pitchFamily="18" charset="0"/>
              </a:rPr>
              <a:t> Genel Bütçe </a:t>
            </a:r>
            <a:endParaRPr lang="tr-TR" dirty="0" smtClean="0">
              <a:latin typeface="Times New Roman" pitchFamily="18" charset="0"/>
            </a:endParaRPr>
          </a:p>
          <a:p>
            <a:pPr lvl="1" algn="just">
              <a:buClr>
                <a:schemeClr val="tx1"/>
              </a:buClr>
              <a:buSzPct val="100000"/>
              <a:buFont typeface="Wingdings" charset="2"/>
              <a:buChar char="ü"/>
            </a:pPr>
            <a:r>
              <a:rPr lang="tr-TR" dirty="0" smtClean="0">
                <a:latin typeface="Times New Roman" pitchFamily="18" charset="0"/>
                <a:cs typeface="Times New Roman" pitchFamily="18" charset="0"/>
              </a:rPr>
              <a:t> Özel Bütçe</a:t>
            </a:r>
          </a:p>
          <a:p>
            <a:pPr lvl="1" algn="just">
              <a:buClr>
                <a:schemeClr val="tx1"/>
              </a:buClr>
              <a:buSzPct val="100000"/>
              <a:buFont typeface="Wingdings" charset="2"/>
              <a:buChar char="ü"/>
            </a:pPr>
            <a:r>
              <a:rPr lang="tr-TR" dirty="0" smtClean="0">
                <a:latin typeface="Times New Roman" pitchFamily="18" charset="0"/>
                <a:cs typeface="Times New Roman" pitchFamily="18" charset="0"/>
              </a:rPr>
              <a:t> Düzenleyici </a:t>
            </a:r>
            <a:r>
              <a:rPr lang="tr-TR" dirty="0">
                <a:latin typeface="Times New Roman" pitchFamily="18" charset="0"/>
                <a:cs typeface="Times New Roman" pitchFamily="18" charset="0"/>
              </a:rPr>
              <a:t>ve Denetleyici Kur</a:t>
            </a:r>
            <a:r>
              <a:rPr lang="tr-TR" dirty="0">
                <a:latin typeface="Times New Roman" pitchFamily="18" charset="0"/>
              </a:rPr>
              <a:t>um Bütçesi</a:t>
            </a:r>
          </a:p>
          <a:p>
            <a:pPr marL="457200" indent="-457200">
              <a:buClr>
                <a:schemeClr val="tx1"/>
              </a:buClr>
              <a:buSzPct val="80000"/>
              <a:buFont typeface="Wingdings" charset="2"/>
              <a:buChar char="Ø"/>
            </a:pPr>
            <a:r>
              <a:rPr lang="tr-TR" sz="2800" dirty="0" smtClean="0">
                <a:solidFill>
                  <a:schemeClr val="tx1"/>
                </a:solidFill>
                <a:latin typeface="Times New Roman" pitchFamily="18" charset="0"/>
                <a:cs typeface="Times New Roman" pitchFamily="18" charset="0"/>
              </a:rPr>
              <a:t>Sosyal </a:t>
            </a:r>
            <a:r>
              <a:rPr lang="tr-TR" sz="2800" dirty="0">
                <a:solidFill>
                  <a:schemeClr val="tx1"/>
                </a:solidFill>
                <a:latin typeface="Times New Roman" pitchFamily="18" charset="0"/>
                <a:cs typeface="Times New Roman" pitchFamily="18" charset="0"/>
              </a:rPr>
              <a:t>Güvenlik Kurum</a:t>
            </a:r>
            <a:r>
              <a:rPr lang="tr-TR" sz="2800" dirty="0">
                <a:solidFill>
                  <a:schemeClr val="tx1"/>
                </a:solidFill>
                <a:latin typeface="Times New Roman" pitchFamily="18" charset="0"/>
              </a:rPr>
              <a:t>u Bütçesi</a:t>
            </a:r>
          </a:p>
          <a:p>
            <a:pPr marL="457200" indent="-457200">
              <a:buClr>
                <a:schemeClr val="tx1"/>
              </a:buClr>
              <a:buSzPct val="80000"/>
              <a:buFont typeface="Wingdings" charset="2"/>
              <a:buChar char="Ø"/>
            </a:pPr>
            <a:r>
              <a:rPr lang="tr-TR" sz="2800" dirty="0" smtClean="0">
                <a:solidFill>
                  <a:schemeClr val="tx1"/>
                </a:solidFill>
                <a:latin typeface="Times New Roman" pitchFamily="18" charset="0"/>
                <a:cs typeface="Times New Roman" pitchFamily="18" charset="0"/>
              </a:rPr>
              <a:t>Mahalli </a:t>
            </a:r>
            <a:r>
              <a:rPr lang="tr-TR" sz="2800" dirty="0">
                <a:solidFill>
                  <a:schemeClr val="tx1"/>
                </a:solidFill>
                <a:latin typeface="Times New Roman" pitchFamily="18" charset="0"/>
              </a:rPr>
              <a:t>İ</a:t>
            </a:r>
            <a:r>
              <a:rPr lang="tr-TR" sz="2800" dirty="0">
                <a:solidFill>
                  <a:schemeClr val="tx1"/>
                </a:solidFill>
                <a:latin typeface="Times New Roman" pitchFamily="18" charset="0"/>
                <a:cs typeface="Times New Roman" pitchFamily="18" charset="0"/>
              </a:rPr>
              <a:t>dareler</a:t>
            </a:r>
            <a:r>
              <a:rPr lang="tr-TR" sz="2800" dirty="0">
                <a:solidFill>
                  <a:schemeClr val="tx1"/>
                </a:solidFill>
                <a:latin typeface="Times New Roman" pitchFamily="18" charset="0"/>
              </a:rPr>
              <a:t> Bütçesi</a:t>
            </a:r>
          </a:p>
          <a:p>
            <a:pPr lvl="1">
              <a:buClr>
                <a:schemeClr val="tx1"/>
              </a:buClr>
              <a:buSzPct val="100000"/>
              <a:buFont typeface="Wingdings" charset="2"/>
              <a:buChar char="ü"/>
            </a:pPr>
            <a:r>
              <a:rPr lang="tr-TR" dirty="0" smtClean="0">
                <a:latin typeface="Times New Roman" pitchFamily="18" charset="0"/>
              </a:rPr>
              <a:t> Belediye Bütçesi</a:t>
            </a:r>
          </a:p>
          <a:p>
            <a:pPr lvl="1">
              <a:buClr>
                <a:schemeClr val="tx1"/>
              </a:buClr>
              <a:buSzPct val="100000"/>
              <a:buFont typeface="Wingdings" charset="2"/>
              <a:buChar char="ü"/>
            </a:pPr>
            <a:r>
              <a:rPr lang="tr-TR" dirty="0" smtClean="0">
                <a:latin typeface="Times New Roman" pitchFamily="18" charset="0"/>
              </a:rPr>
              <a:t> İl </a:t>
            </a:r>
            <a:r>
              <a:rPr lang="tr-TR" dirty="0">
                <a:latin typeface="Times New Roman" pitchFamily="18" charset="0"/>
              </a:rPr>
              <a:t>Özel İdaresi </a:t>
            </a:r>
            <a:r>
              <a:rPr lang="tr-TR" dirty="0" smtClean="0">
                <a:latin typeface="Times New Roman" pitchFamily="18" charset="0"/>
              </a:rPr>
              <a:t>Bütçesi</a:t>
            </a:r>
          </a:p>
          <a:p>
            <a:pPr lvl="1">
              <a:buClr>
                <a:schemeClr val="tx1"/>
              </a:buClr>
              <a:buSzPct val="100000"/>
              <a:buFont typeface="Wingdings" charset="2"/>
              <a:buChar char="ü"/>
            </a:pPr>
            <a:r>
              <a:rPr lang="tr-TR" dirty="0" smtClean="0">
                <a:latin typeface="Times New Roman" pitchFamily="18" charset="0"/>
              </a:rPr>
              <a:t> Mahalli </a:t>
            </a:r>
            <a:r>
              <a:rPr lang="tr-TR" dirty="0">
                <a:latin typeface="Times New Roman" pitchFamily="18" charset="0"/>
              </a:rPr>
              <a:t>İdare Birliği Bütçesi</a:t>
            </a:r>
          </a:p>
          <a:p>
            <a:pPr marL="457200" indent="-457200" algn="just">
              <a:buClr>
                <a:srgbClr val="E22E99"/>
              </a:buClr>
              <a:buFont typeface="Wingdings" charset="2"/>
              <a:buChar char="v"/>
            </a:pPr>
            <a:r>
              <a:rPr lang="tr-TR" sz="2800" dirty="0" smtClean="0">
                <a:solidFill>
                  <a:schemeClr val="tx1"/>
                </a:solidFill>
                <a:latin typeface="Times New Roman" pitchFamily="18" charset="0"/>
              </a:rPr>
              <a:t>Kamu </a:t>
            </a:r>
            <a:r>
              <a:rPr lang="tr-TR" sz="2800" dirty="0">
                <a:solidFill>
                  <a:schemeClr val="tx1"/>
                </a:solidFill>
                <a:latin typeface="Times New Roman" pitchFamily="18" charset="0"/>
              </a:rPr>
              <a:t>idarelerince bunların dışında herhangi bir ad altında bütçe </a:t>
            </a:r>
            <a:r>
              <a:rPr lang="tr-TR" sz="2800" dirty="0" smtClean="0">
                <a:solidFill>
                  <a:schemeClr val="tx1"/>
                </a:solidFill>
                <a:latin typeface="Times New Roman" pitchFamily="18" charset="0"/>
              </a:rPr>
              <a:t>oluşturulamaz</a:t>
            </a:r>
            <a:endParaRPr lang="tr-TR" sz="2800" dirty="0">
              <a:solidFill>
                <a:schemeClr val="tx1"/>
              </a:solidFill>
              <a:latin typeface="Times New Roman" pitchFamily="18" charset="0"/>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r>
              <a:rPr lang="tr-TR" b="1" dirty="0">
                <a:latin typeface="Times New Roman" pitchFamily="18" charset="0"/>
              </a:rPr>
              <a:t>Kamu İdare Bütçeleri (Bütçe Türleri)</a:t>
            </a:r>
            <a:endParaRPr lang="tr-TR" dirty="0"/>
          </a:p>
        </p:txBody>
      </p:sp>
    </p:spTree>
    <p:extLst>
      <p:ext uri="{BB962C8B-B14F-4D97-AF65-F5344CB8AC3E}">
        <p14:creationId xmlns:p14="http://schemas.microsoft.com/office/powerpoint/2010/main" val="526153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25</a:t>
            </a:fld>
            <a:endParaRPr lang="tr-TR"/>
          </a:p>
        </p:txBody>
      </p:sp>
      <p:sp>
        <p:nvSpPr>
          <p:cNvPr id="3" name="Metin Yer Tutucusu 2"/>
          <p:cNvSpPr>
            <a:spLocks noGrp="1"/>
          </p:cNvSpPr>
          <p:nvPr>
            <p:ph type="body" sz="quarter" idx="14"/>
          </p:nvPr>
        </p:nvSpPr>
        <p:spPr>
          <a:xfrm>
            <a:off x="179999" y="1549219"/>
            <a:ext cx="8805998" cy="5172257"/>
          </a:xfrm>
        </p:spPr>
        <p:txBody>
          <a:bodyPr/>
          <a:lstStyle/>
          <a:p>
            <a:pPr marL="342900" indent="-342900" algn="just">
              <a:lnSpc>
                <a:spcPct val="80000"/>
              </a:lnSpc>
              <a:buClr>
                <a:schemeClr val="tx1"/>
              </a:buClr>
              <a:buSzPct val="100000"/>
              <a:buFont typeface="Arial" charset="-94"/>
              <a:buChar char="•"/>
            </a:pPr>
            <a:r>
              <a:rPr lang="tr-TR" sz="2400" dirty="0">
                <a:solidFill>
                  <a:schemeClr val="tx1"/>
                </a:solidFill>
                <a:latin typeface="Times New Roman" pitchFamily="18" charset="0"/>
              </a:rPr>
              <a:t>Bütçeler makro ekonomik istikrarla birlikte sürdürülebilir kalkınmayı sağlamak amacıyla hazırlanır ve </a:t>
            </a:r>
            <a:r>
              <a:rPr lang="tr-TR" sz="2400" dirty="0" smtClean="0">
                <a:solidFill>
                  <a:schemeClr val="tx1"/>
                </a:solidFill>
                <a:latin typeface="Times New Roman" pitchFamily="18" charset="0"/>
              </a:rPr>
              <a:t>uygulanır</a:t>
            </a:r>
          </a:p>
          <a:p>
            <a:pPr marL="342900" indent="-342900" algn="just">
              <a:lnSpc>
                <a:spcPct val="8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Bütçeler </a:t>
            </a:r>
            <a:r>
              <a:rPr lang="tr-TR" sz="2400" dirty="0">
                <a:solidFill>
                  <a:schemeClr val="tx1"/>
                </a:solidFill>
                <a:latin typeface="Times New Roman" pitchFamily="18" charset="0"/>
                <a:cs typeface="Times New Roman" pitchFamily="18" charset="0"/>
              </a:rPr>
              <a:t>kalkınma planı ve programlarda yer alan politika, hedef ve önceliklere uygun şekilde, idarelerin stratejik planları ile </a:t>
            </a:r>
            <a:r>
              <a:rPr lang="tr-TR" sz="2400" u="sng" dirty="0">
                <a:solidFill>
                  <a:schemeClr val="tx1"/>
                </a:solidFill>
                <a:latin typeface="Times New Roman" pitchFamily="18" charset="0"/>
                <a:cs typeface="Times New Roman" pitchFamily="18" charset="0"/>
              </a:rPr>
              <a:t>performans ölçütlerine ve fayda-maliyet </a:t>
            </a:r>
            <a:r>
              <a:rPr lang="tr-TR" sz="2400" dirty="0">
                <a:solidFill>
                  <a:schemeClr val="tx1"/>
                </a:solidFill>
                <a:latin typeface="Times New Roman" pitchFamily="18" charset="0"/>
                <a:cs typeface="Times New Roman" pitchFamily="18" charset="0"/>
              </a:rPr>
              <a:t>analizine göre hazırlanır, uygulanır ve kontrol </a:t>
            </a:r>
            <a:r>
              <a:rPr lang="tr-TR" sz="2400" dirty="0" smtClean="0">
                <a:solidFill>
                  <a:schemeClr val="tx1"/>
                </a:solidFill>
                <a:latin typeface="Times New Roman" pitchFamily="18" charset="0"/>
                <a:cs typeface="Times New Roman" pitchFamily="18" charset="0"/>
              </a:rPr>
              <a:t>edilir.</a:t>
            </a:r>
          </a:p>
          <a:p>
            <a:pPr marL="342900" indent="-342900" algn="just">
              <a:lnSpc>
                <a:spcPct val="8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Bütçeler</a:t>
            </a:r>
            <a:r>
              <a:rPr lang="tr-TR" sz="2400" dirty="0">
                <a:solidFill>
                  <a:schemeClr val="tx1"/>
                </a:solidFill>
                <a:latin typeface="Times New Roman" pitchFamily="18" charset="0"/>
                <a:cs typeface="Times New Roman" pitchFamily="18" charset="0"/>
              </a:rPr>
              <a:t>, stratejik planlar dikkate alınarak izleyen iki yılın bütçe tahminleriyle birlikte görüşülür ve </a:t>
            </a:r>
            <a:r>
              <a:rPr lang="tr-TR" sz="2400" dirty="0" smtClean="0">
                <a:solidFill>
                  <a:schemeClr val="tx1"/>
                </a:solidFill>
                <a:latin typeface="Times New Roman" pitchFamily="18" charset="0"/>
                <a:cs typeface="Times New Roman" pitchFamily="18" charset="0"/>
              </a:rPr>
              <a:t>değerlendirilir.</a:t>
            </a:r>
            <a:endParaRPr lang="tr-TR" sz="2400" dirty="0">
              <a:solidFill>
                <a:schemeClr val="tx1"/>
              </a:solidFill>
              <a:latin typeface="Times New Roman" pitchFamily="18" charset="0"/>
            </a:endParaRPr>
          </a:p>
          <a:p>
            <a:pPr marL="342900" indent="-342900" algn="just">
              <a:lnSpc>
                <a:spcPct val="8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a:t>
            </a:r>
            <a:r>
              <a:rPr lang="tr-TR" sz="2400" dirty="0">
                <a:solidFill>
                  <a:schemeClr val="tx1"/>
                </a:solidFill>
                <a:latin typeface="Times New Roman" pitchFamily="18" charset="0"/>
                <a:cs typeface="Times New Roman" pitchFamily="18" charset="0"/>
              </a:rPr>
              <a:t>, hükümetin malî işlemlerinin kapsamlı ve saydam bir şekilde görünmesini </a:t>
            </a:r>
            <a:r>
              <a:rPr lang="tr-TR" sz="2400" dirty="0" smtClean="0">
                <a:solidFill>
                  <a:schemeClr val="tx1"/>
                </a:solidFill>
                <a:latin typeface="Times New Roman" pitchFamily="18" charset="0"/>
                <a:cs typeface="Times New Roman" pitchFamily="18" charset="0"/>
              </a:rPr>
              <a:t>sağlar.</a:t>
            </a:r>
          </a:p>
          <a:p>
            <a:pPr marL="342900" indent="-342900" algn="just">
              <a:lnSpc>
                <a:spcPct val="8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Tüm </a:t>
            </a:r>
            <a:r>
              <a:rPr lang="tr-TR" sz="2400" dirty="0">
                <a:solidFill>
                  <a:schemeClr val="tx1"/>
                </a:solidFill>
                <a:latin typeface="Times New Roman" pitchFamily="18" charset="0"/>
                <a:cs typeface="Times New Roman" pitchFamily="18" charset="0"/>
              </a:rPr>
              <a:t>gelir ve giderler gayri safi olarak bütçelerde </a:t>
            </a:r>
            <a:r>
              <a:rPr lang="tr-TR" sz="2400" dirty="0" smtClean="0">
                <a:solidFill>
                  <a:schemeClr val="tx1"/>
                </a:solidFill>
                <a:latin typeface="Times New Roman" pitchFamily="18" charset="0"/>
                <a:cs typeface="Times New Roman" pitchFamily="18" charset="0"/>
              </a:rPr>
              <a:t>gösterilir.</a:t>
            </a:r>
            <a:endParaRPr lang="tr-TR" sz="2400" dirty="0">
              <a:solidFill>
                <a:schemeClr val="tx1"/>
              </a:solidFill>
              <a:latin typeface="Times New Roman" pitchFamily="18" charset="0"/>
            </a:endParaRPr>
          </a:p>
          <a:p>
            <a:pPr marL="342900" indent="-342900" algn="just">
              <a:lnSpc>
                <a:spcPct val="8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Belirli </a:t>
            </a:r>
            <a:r>
              <a:rPr lang="tr-TR" sz="2400" dirty="0">
                <a:solidFill>
                  <a:schemeClr val="tx1"/>
                </a:solidFill>
                <a:latin typeface="Times New Roman" pitchFamily="18" charset="0"/>
                <a:cs typeface="Times New Roman" pitchFamily="18" charset="0"/>
              </a:rPr>
              <a:t>gelirlerin belirli giderlere tahsis edilmemesi esastır.</a:t>
            </a:r>
          </a:p>
          <a:p>
            <a:endParaRPr lang="tr-TR" dirty="0"/>
          </a:p>
        </p:txBody>
      </p:sp>
      <p:sp>
        <p:nvSpPr>
          <p:cNvPr id="4" name="Metin Yer Tutucusu 3"/>
          <p:cNvSpPr>
            <a:spLocks noGrp="1"/>
          </p:cNvSpPr>
          <p:nvPr>
            <p:ph type="body" sz="quarter" idx="15"/>
          </p:nvPr>
        </p:nvSpPr>
        <p:spPr>
          <a:xfrm>
            <a:off x="179999" y="249003"/>
            <a:ext cx="7675200" cy="830997"/>
          </a:xfrm>
        </p:spPr>
        <p:txBody>
          <a:bodyPr/>
          <a:lstStyle/>
          <a:p>
            <a:pPr algn="ctr"/>
            <a:r>
              <a:rPr lang="tr-TR" sz="2400" b="1" dirty="0">
                <a:latin typeface="Times New Roman" pitchFamily="18" charset="0"/>
                <a:cs typeface="Times New Roman" pitchFamily="18" charset="0"/>
              </a:rPr>
              <a:t>Bütçenin Hazırlanması/Uygulanması/Kontrolünde </a:t>
            </a:r>
            <a:r>
              <a:rPr lang="tr-TR" sz="2400" b="1" dirty="0">
                <a:latin typeface="Times New Roman" pitchFamily="18" charset="0"/>
              </a:rPr>
              <a:t>Uygulanacak İlkeler</a:t>
            </a:r>
            <a:endParaRPr lang="tr-TR" sz="2400" dirty="0"/>
          </a:p>
        </p:txBody>
      </p:sp>
    </p:spTree>
    <p:extLst>
      <p:ext uri="{BB962C8B-B14F-4D97-AF65-F5344CB8AC3E}">
        <p14:creationId xmlns:p14="http://schemas.microsoft.com/office/powerpoint/2010/main" val="4212474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26</a:t>
            </a:fld>
            <a:endParaRPr lang="tr-TR"/>
          </a:p>
        </p:txBody>
      </p:sp>
      <p:sp>
        <p:nvSpPr>
          <p:cNvPr id="3" name="Metin Yer Tutucusu 2"/>
          <p:cNvSpPr>
            <a:spLocks noGrp="1"/>
          </p:cNvSpPr>
          <p:nvPr>
            <p:ph type="body" sz="quarter" idx="14"/>
          </p:nvPr>
        </p:nvSpPr>
        <p:spPr/>
        <p:txBody>
          <a:bodyPr/>
          <a:lstStyle/>
          <a:p>
            <a:pPr marL="342900" indent="-342900" algn="just">
              <a:lnSpc>
                <a:spcPct val="90000"/>
              </a:lnSpc>
              <a:buClr>
                <a:schemeClr val="tx1"/>
              </a:buClr>
              <a:buSzPct val="100000"/>
              <a:buFont typeface="Arial" charset="-94"/>
              <a:buChar char="•"/>
            </a:pPr>
            <a:r>
              <a:rPr lang="tr-TR" sz="2400" dirty="0">
                <a:solidFill>
                  <a:schemeClr val="tx1"/>
                </a:solidFill>
                <a:latin typeface="Times New Roman" pitchFamily="18" charset="0"/>
                <a:cs typeface="Times New Roman" pitchFamily="18" charset="0"/>
              </a:rPr>
              <a:t>Bütçelerde </a:t>
            </a:r>
            <a:r>
              <a:rPr lang="tr-TR" sz="2400" u="sng" dirty="0">
                <a:solidFill>
                  <a:schemeClr val="tx1"/>
                </a:solidFill>
                <a:latin typeface="Times New Roman" pitchFamily="18" charset="0"/>
                <a:cs typeface="Times New Roman" pitchFamily="18" charset="0"/>
              </a:rPr>
              <a:t>gelir ve gider denkliğinin </a:t>
            </a:r>
            <a:r>
              <a:rPr lang="tr-TR" sz="2400" dirty="0">
                <a:solidFill>
                  <a:schemeClr val="tx1"/>
                </a:solidFill>
                <a:latin typeface="Times New Roman" pitchFamily="18" charset="0"/>
                <a:cs typeface="Times New Roman" pitchFamily="18" charset="0"/>
              </a:rPr>
              <a:t>sağlanması esastır. </a:t>
            </a:r>
            <a:endParaRPr lang="tr-TR" sz="2400" dirty="0">
              <a:solidFill>
                <a:schemeClr val="tx1"/>
              </a:solidFill>
              <a:latin typeface="Times New Roman" pitchFamily="18" charset="0"/>
            </a:endParaRPr>
          </a:p>
          <a:p>
            <a:pPr marL="342900" indent="-342900" algn="just">
              <a:lnSpc>
                <a:spcPct val="9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Bütçeler</a:t>
            </a:r>
            <a:r>
              <a:rPr lang="tr-TR" sz="2400" dirty="0">
                <a:solidFill>
                  <a:schemeClr val="tx1"/>
                </a:solidFill>
                <a:latin typeface="Times New Roman" pitchFamily="18" charset="0"/>
                <a:cs typeface="Times New Roman" pitchFamily="18" charset="0"/>
              </a:rPr>
              <a:t>, ait olduğu yıl başlamadan önce Türkiye Büyük Millet Meclisi veya yetkili organlarca kabul edilmedikçe veya onaylanmadıkça </a:t>
            </a:r>
            <a:r>
              <a:rPr lang="tr-TR" sz="2400" dirty="0" smtClean="0">
                <a:solidFill>
                  <a:schemeClr val="tx1"/>
                </a:solidFill>
                <a:latin typeface="Times New Roman" pitchFamily="18" charset="0"/>
                <a:cs typeface="Times New Roman" pitchFamily="18" charset="0"/>
              </a:rPr>
              <a:t>uygulanamaz.</a:t>
            </a:r>
            <a:endParaRPr lang="tr-TR" sz="2400" dirty="0">
              <a:solidFill>
                <a:schemeClr val="tx1"/>
              </a:solidFill>
              <a:latin typeface="Times New Roman" pitchFamily="18" charset="0"/>
            </a:endParaRPr>
          </a:p>
          <a:p>
            <a:pPr marL="342900" indent="-342900" algn="just">
              <a:lnSpc>
                <a:spcPct val="9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Bütçelerde</a:t>
            </a:r>
            <a:r>
              <a:rPr lang="tr-TR" sz="2400" dirty="0">
                <a:solidFill>
                  <a:schemeClr val="tx1"/>
                </a:solidFill>
                <a:latin typeface="Times New Roman" pitchFamily="18" charset="0"/>
                <a:cs typeface="Times New Roman" pitchFamily="18" charset="0"/>
              </a:rPr>
              <a:t>, bütçeyi ilgilendirmeyen hususlara </a:t>
            </a:r>
            <a:r>
              <a:rPr lang="tr-TR" sz="2400" u="sng" dirty="0">
                <a:solidFill>
                  <a:schemeClr val="tx1"/>
                </a:solidFill>
                <a:latin typeface="Times New Roman" pitchFamily="18" charset="0"/>
                <a:cs typeface="Times New Roman" pitchFamily="18" charset="0"/>
              </a:rPr>
              <a:t>yer </a:t>
            </a:r>
            <a:r>
              <a:rPr lang="tr-TR" sz="2400" u="sng" dirty="0" smtClean="0">
                <a:solidFill>
                  <a:schemeClr val="tx1"/>
                </a:solidFill>
                <a:latin typeface="Times New Roman" pitchFamily="18" charset="0"/>
                <a:cs typeface="Times New Roman" pitchFamily="18" charset="0"/>
              </a:rPr>
              <a:t>verilmez</a:t>
            </a:r>
            <a:r>
              <a:rPr lang="tr-TR" sz="24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endParaRPr>
          </a:p>
          <a:p>
            <a:pPr marL="342900" indent="-342900" algn="just">
              <a:lnSpc>
                <a:spcPct val="9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Bütçeler </a:t>
            </a:r>
            <a:r>
              <a:rPr lang="tr-TR" sz="2400" dirty="0">
                <a:solidFill>
                  <a:schemeClr val="tx1"/>
                </a:solidFill>
                <a:latin typeface="Times New Roman" pitchFamily="18" charset="0"/>
                <a:cs typeface="Times New Roman" pitchFamily="18" charset="0"/>
              </a:rPr>
              <a:t>kurumsal, işlevsel ve ekonomik sonuçların görülmesini sağlayacak şekilde Maliye Bakanlığınca uluslararası standartlara uygun olarak belirlenen bir sınıflandırmaya tâbi tutularak hazırlanır ve </a:t>
            </a:r>
            <a:r>
              <a:rPr lang="tr-TR" sz="2400" dirty="0" smtClean="0">
                <a:solidFill>
                  <a:schemeClr val="tx1"/>
                </a:solidFill>
                <a:latin typeface="Times New Roman" pitchFamily="18" charset="0"/>
                <a:cs typeface="Times New Roman" pitchFamily="18" charset="0"/>
              </a:rPr>
              <a:t>uygulanır.</a:t>
            </a:r>
            <a:endParaRPr lang="tr-TR" sz="2400" dirty="0">
              <a:solidFill>
                <a:schemeClr val="tx1"/>
              </a:solidFill>
              <a:latin typeface="Times New Roman" pitchFamily="18" charset="0"/>
            </a:endParaRPr>
          </a:p>
          <a:p>
            <a:pPr marL="342900" indent="-342900" algn="just">
              <a:lnSpc>
                <a:spcPct val="9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Bütçe </a:t>
            </a:r>
            <a:r>
              <a:rPr lang="tr-TR" sz="2400" dirty="0">
                <a:solidFill>
                  <a:schemeClr val="tx1"/>
                </a:solidFill>
                <a:latin typeface="Times New Roman" pitchFamily="18" charset="0"/>
                <a:cs typeface="Times New Roman" pitchFamily="18" charset="0"/>
              </a:rPr>
              <a:t>gelir ve gider tahminleri ile uygulama sonuçlarının raporlanmasında açıklık, doğruluk ve malî saydamlık esas </a:t>
            </a:r>
            <a:r>
              <a:rPr lang="tr-TR" sz="2400" dirty="0" smtClean="0">
                <a:solidFill>
                  <a:schemeClr val="tx1"/>
                </a:solidFill>
                <a:latin typeface="Times New Roman" pitchFamily="18" charset="0"/>
                <a:cs typeface="Times New Roman" pitchFamily="18" charset="0"/>
              </a:rPr>
              <a:t>alınır.</a:t>
            </a:r>
          </a:p>
          <a:p>
            <a:pPr marL="342900" indent="-342900" algn="just">
              <a:lnSpc>
                <a:spcPct val="90000"/>
              </a:lnSpc>
              <a:buClr>
                <a:schemeClr val="tx1"/>
              </a:buClr>
              <a:buSzPct val="100000"/>
              <a:buFont typeface="Arial" charset="-94"/>
              <a:buChar char="•"/>
            </a:pPr>
            <a:r>
              <a:rPr lang="tr-TR" sz="2400" dirty="0" smtClean="0">
                <a:solidFill>
                  <a:schemeClr val="tx1"/>
                </a:solidFill>
                <a:latin typeface="Times New Roman" pitchFamily="18" charset="0"/>
                <a:cs typeface="Times New Roman" pitchFamily="18" charset="0"/>
              </a:rPr>
              <a:t>Kamu </a:t>
            </a:r>
            <a:r>
              <a:rPr lang="tr-TR" sz="2400" dirty="0">
                <a:solidFill>
                  <a:schemeClr val="tx1"/>
                </a:solidFill>
                <a:latin typeface="Times New Roman" pitchFamily="18" charset="0"/>
                <a:cs typeface="Times New Roman" pitchFamily="18" charset="0"/>
              </a:rPr>
              <a:t>idarelerinin tüm gelir ve giderleri bütçelerinde </a:t>
            </a:r>
            <a:r>
              <a:rPr lang="tr-TR" sz="2400" u="sng" dirty="0">
                <a:solidFill>
                  <a:schemeClr val="tx1"/>
                </a:solidFill>
                <a:latin typeface="Times New Roman" pitchFamily="18" charset="0"/>
                <a:cs typeface="Times New Roman" pitchFamily="18" charset="0"/>
              </a:rPr>
              <a:t>gösterilir</a:t>
            </a:r>
            <a:r>
              <a:rPr lang="tr-TR" sz="2400" dirty="0">
                <a:solidFill>
                  <a:schemeClr val="tx1"/>
                </a:solidFill>
                <a:latin typeface="Times New Roman" pitchFamily="18" charset="0"/>
                <a:cs typeface="Times New Roman" pitchFamily="18" charset="0"/>
              </a:rPr>
              <a:t>.</a:t>
            </a:r>
          </a:p>
          <a:p>
            <a:endParaRPr lang="tr-TR" dirty="0"/>
          </a:p>
        </p:txBody>
      </p:sp>
    </p:spTree>
    <p:extLst>
      <p:ext uri="{BB962C8B-B14F-4D97-AF65-F5344CB8AC3E}">
        <p14:creationId xmlns:p14="http://schemas.microsoft.com/office/powerpoint/2010/main" val="2620083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27</a:t>
            </a:fld>
            <a:endParaRPr lang="tr-TR"/>
          </a:p>
        </p:txBody>
      </p:sp>
      <p:sp>
        <p:nvSpPr>
          <p:cNvPr id="3" name="Metin Yer Tutucusu 2"/>
          <p:cNvSpPr>
            <a:spLocks noGrp="1"/>
          </p:cNvSpPr>
          <p:nvPr>
            <p:ph type="body" sz="quarter" idx="14"/>
          </p:nvPr>
        </p:nvSpPr>
        <p:spPr/>
        <p:txBody>
          <a:bodyPr>
            <a:normAutofit fontScale="92500" lnSpcReduction="10000"/>
          </a:bodyPr>
          <a:lstStyle/>
          <a:p>
            <a:pPr algn="just">
              <a:lnSpc>
                <a:spcPct val="90000"/>
              </a:lnSpc>
              <a:buClr>
                <a:srgbClr val="E22E99"/>
              </a:buClr>
              <a:buSzPct val="80000"/>
            </a:pPr>
            <a:r>
              <a:rPr lang="tr-TR" sz="2400" dirty="0">
                <a:solidFill>
                  <a:schemeClr val="tx1"/>
                </a:solidFill>
                <a:latin typeface="Times New Roman" pitchFamily="18" charset="0"/>
                <a:cs typeface="Times New Roman" pitchFamily="18" charset="0"/>
              </a:rPr>
              <a:t>Merkezî yönetim kapsamındaki kamu idarelerinin gelir ve gider tahminlerini gösteren, bunların uygulanmasına ve yürütülmesine yetki ve izin veren </a:t>
            </a:r>
            <a:r>
              <a:rPr lang="tr-TR" sz="2400" u="sng" dirty="0">
                <a:solidFill>
                  <a:schemeClr val="tx1"/>
                </a:solidFill>
                <a:latin typeface="Times New Roman" pitchFamily="18" charset="0"/>
                <a:cs typeface="Times New Roman" pitchFamily="18" charset="0"/>
              </a:rPr>
              <a:t>kanundur</a:t>
            </a:r>
            <a:r>
              <a:rPr lang="tr-TR" sz="2400" dirty="0">
                <a:latin typeface="Times New Roman" pitchFamily="18" charset="0"/>
                <a:cs typeface="Times New Roman" pitchFamily="18" charset="0"/>
              </a:rPr>
              <a:t>.</a:t>
            </a:r>
            <a:endParaRPr lang="tr-TR" sz="2400" dirty="0">
              <a:latin typeface="Times New Roman" pitchFamily="18" charset="0"/>
            </a:endParaRPr>
          </a:p>
          <a:p>
            <a:pPr>
              <a:lnSpc>
                <a:spcPct val="90000"/>
              </a:lnSpc>
              <a:buClr>
                <a:srgbClr val="E22E99"/>
              </a:buClr>
              <a:buSzPct val="80000"/>
            </a:pPr>
            <a:r>
              <a:rPr lang="tr-TR" sz="2400" u="sng" dirty="0">
                <a:solidFill>
                  <a:schemeClr val="tx1"/>
                </a:solidFill>
                <a:latin typeface="Times New Roman" pitchFamily="18" charset="0"/>
                <a:cs typeface="Times New Roman" pitchFamily="18" charset="0"/>
              </a:rPr>
              <a:t>Merkezî yönetim bütçe kanununda;</a:t>
            </a:r>
            <a:r>
              <a:rPr lang="tr-TR" sz="2400" dirty="0">
                <a:solidFill>
                  <a:schemeClr val="tx1"/>
                </a:solidFill>
                <a:latin typeface="Times New Roman" pitchFamily="18" charset="0"/>
                <a:cs typeface="Times New Roman" pitchFamily="18" charset="0"/>
              </a:rPr>
              <a:t> </a:t>
            </a:r>
            <a:endParaRPr lang="tr-TR" sz="2400" dirty="0">
              <a:solidFill>
                <a:schemeClr val="tx1"/>
              </a:solidFill>
              <a:latin typeface="Times New Roman" pitchFamily="18" charset="0"/>
            </a:endParaRPr>
          </a:p>
          <a:p>
            <a:pPr marL="342900" indent="-342900">
              <a:lnSpc>
                <a:spcPct val="90000"/>
              </a:lnSpc>
              <a:buClr>
                <a:schemeClr val="tx1"/>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Yılı ve izleyen iki yılın gelir ve gider tahminleri, </a:t>
            </a:r>
            <a:endParaRPr lang="tr-TR" sz="2400" dirty="0">
              <a:solidFill>
                <a:schemeClr val="tx1"/>
              </a:solidFill>
              <a:latin typeface="Times New Roman" pitchFamily="18" charset="0"/>
            </a:endParaRP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Varsa </a:t>
            </a:r>
            <a:r>
              <a:rPr lang="tr-TR" sz="2400" dirty="0">
                <a:solidFill>
                  <a:schemeClr val="tx1"/>
                </a:solidFill>
                <a:latin typeface="Times New Roman" pitchFamily="18" charset="0"/>
                <a:cs typeface="Times New Roman" pitchFamily="18" charset="0"/>
              </a:rPr>
              <a:t>bütçe açığının veya fazlasının tutarı ve açığın nasıl kapatılacağı veya fazlanın nasıl kullanılacağı, </a:t>
            </a:r>
            <a:endParaRPr lang="tr-TR" sz="2400" dirty="0">
              <a:solidFill>
                <a:schemeClr val="tx1"/>
              </a:solidFill>
              <a:latin typeface="Times New Roman" pitchFamily="18" charset="0"/>
            </a:endParaRP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Vergi </a:t>
            </a:r>
            <a:r>
              <a:rPr lang="tr-TR" sz="2400" dirty="0">
                <a:solidFill>
                  <a:schemeClr val="tx1"/>
                </a:solidFill>
                <a:latin typeface="Times New Roman" pitchFamily="18" charset="0"/>
                <a:cs typeface="Times New Roman" pitchFamily="18" charset="0"/>
              </a:rPr>
              <a:t>muafiyeti, istisnası ve indirimleri ile benzeri uygulamalar nedeniyle vazgeçilen vergi </a:t>
            </a:r>
            <a:r>
              <a:rPr lang="tr-TR" sz="2400" dirty="0" smtClean="0">
                <a:solidFill>
                  <a:schemeClr val="tx1"/>
                </a:solidFill>
                <a:latin typeface="Times New Roman" pitchFamily="18" charset="0"/>
                <a:cs typeface="Times New Roman" pitchFamily="18" charset="0"/>
              </a:rPr>
              <a:t>gelirleri,</a:t>
            </a: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Borçlanma </a:t>
            </a:r>
            <a:r>
              <a:rPr lang="tr-TR" sz="2400" dirty="0">
                <a:solidFill>
                  <a:schemeClr val="tx1"/>
                </a:solidFill>
                <a:latin typeface="Times New Roman" pitchFamily="18" charset="0"/>
                <a:cs typeface="Times New Roman" pitchFamily="18" charset="0"/>
              </a:rPr>
              <a:t>ve garanti sınırları, </a:t>
            </a:r>
            <a:endParaRPr lang="tr-TR" sz="2400" dirty="0">
              <a:solidFill>
                <a:schemeClr val="tx1"/>
              </a:solidFill>
              <a:latin typeface="Times New Roman" pitchFamily="18" charset="0"/>
            </a:endParaRP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Bütçelerin </a:t>
            </a:r>
            <a:r>
              <a:rPr lang="tr-TR" sz="2400" dirty="0">
                <a:solidFill>
                  <a:schemeClr val="tx1"/>
                </a:solidFill>
                <a:latin typeface="Times New Roman" pitchFamily="18" charset="0"/>
                <a:cs typeface="Times New Roman" pitchFamily="18" charset="0"/>
              </a:rPr>
              <a:t>uygulanmasında tanınacak yetkiler, </a:t>
            </a:r>
            <a:endParaRPr lang="tr-TR" sz="2400" dirty="0">
              <a:solidFill>
                <a:schemeClr val="tx1"/>
              </a:solidFill>
              <a:latin typeface="Times New Roman" pitchFamily="18" charset="0"/>
            </a:endParaRP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Bağlı cetveller,</a:t>
            </a:r>
          </a:p>
          <a:p>
            <a:pPr marL="342900" indent="-342900">
              <a:lnSpc>
                <a:spcPct val="90000"/>
              </a:lnSpc>
              <a:buClr>
                <a:schemeClr val="tx1"/>
              </a:buClr>
              <a:buSzPct val="100000"/>
              <a:buFont typeface="Arial" panose="020B0604020202020204" pitchFamily="34" charset="0"/>
              <a:buChar char="•"/>
            </a:pPr>
            <a:r>
              <a:rPr lang="tr-TR" sz="2400" dirty="0" smtClean="0">
                <a:solidFill>
                  <a:schemeClr val="tx1"/>
                </a:solidFill>
                <a:latin typeface="Times New Roman" pitchFamily="18" charset="0"/>
                <a:cs typeface="Times New Roman" pitchFamily="18" charset="0"/>
              </a:rPr>
              <a:t>Malî </a:t>
            </a:r>
            <a:r>
              <a:rPr lang="tr-TR" sz="2400" dirty="0">
                <a:solidFill>
                  <a:schemeClr val="tx1"/>
                </a:solidFill>
                <a:latin typeface="Times New Roman" pitchFamily="18" charset="0"/>
                <a:cs typeface="Times New Roman" pitchFamily="18" charset="0"/>
              </a:rPr>
              <a:t>yıl içinde gelir ve giderlere yönelik olarak uygulanacak ve kısmen veya tamamen uygulanmayacak hükümler yer alır.</a:t>
            </a:r>
            <a:r>
              <a:rPr lang="tr-TR" sz="2400" dirty="0">
                <a:solidFill>
                  <a:schemeClr val="tx1"/>
                </a:solidFill>
                <a:latin typeface="Times New Roman" pitchFamily="18" charset="0"/>
              </a:rPr>
              <a:t>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r>
              <a:rPr lang="tr-TR" b="1" dirty="0">
                <a:latin typeface="Times New Roman" pitchFamily="18" charset="0"/>
              </a:rPr>
              <a:t>Merkezi Yönetim Bütçe Kanunu</a:t>
            </a:r>
            <a:endParaRPr lang="tr-TR" dirty="0"/>
          </a:p>
        </p:txBody>
      </p:sp>
    </p:spTree>
    <p:extLst>
      <p:ext uri="{BB962C8B-B14F-4D97-AF65-F5344CB8AC3E}">
        <p14:creationId xmlns:p14="http://schemas.microsoft.com/office/powerpoint/2010/main" val="883479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28</a:t>
            </a:fld>
            <a:endParaRPr lang="tr-TR"/>
          </a:p>
        </p:txBody>
      </p:sp>
      <p:sp>
        <p:nvSpPr>
          <p:cNvPr id="3" name="Metin Yer Tutucusu 2"/>
          <p:cNvSpPr>
            <a:spLocks noGrp="1"/>
          </p:cNvSpPr>
          <p:nvPr>
            <p:ph type="body" sz="quarter" idx="14"/>
          </p:nvPr>
        </p:nvSpPr>
        <p:spPr/>
        <p:txBody>
          <a:bodyPr/>
          <a:lstStyle/>
          <a:p>
            <a:pPr algn="ctr">
              <a:buSzPct val="80000"/>
            </a:pPr>
            <a:r>
              <a:rPr lang="tr-TR" sz="2400" b="1" dirty="0">
                <a:solidFill>
                  <a:schemeClr val="tx1"/>
                </a:solidFill>
                <a:latin typeface="Times New Roman" pitchFamily="18" charset="0"/>
                <a:cs typeface="Times New Roman" pitchFamily="18" charset="0"/>
              </a:rPr>
              <a:t>Merkezî  Yönetim Bütçe Kanununa Ekli Cetveller;</a:t>
            </a:r>
          </a:p>
          <a:p>
            <a:pPr>
              <a:buSzPct val="80000"/>
            </a:pPr>
            <a:r>
              <a:rPr lang="tr-TR" sz="2400" dirty="0">
                <a:solidFill>
                  <a:schemeClr val="tx1"/>
                </a:solidFill>
                <a:latin typeface="Times New Roman" pitchFamily="18" charset="0"/>
                <a:cs typeface="Times New Roman" pitchFamily="18" charset="0"/>
              </a:rPr>
              <a:t>(A) cetveli; Giderleri gösterir cetvel</a:t>
            </a:r>
          </a:p>
          <a:p>
            <a:pPr>
              <a:buSzPct val="80000"/>
            </a:pPr>
            <a:r>
              <a:rPr lang="tr-TR" sz="2400" dirty="0">
                <a:solidFill>
                  <a:schemeClr val="tx1"/>
                </a:solidFill>
                <a:latin typeface="Times New Roman" pitchFamily="18" charset="0"/>
                <a:cs typeface="Times New Roman" pitchFamily="18" charset="0"/>
              </a:rPr>
              <a:t>(B) cetveli; Tahsiline devam olunacak gelirler</a:t>
            </a:r>
          </a:p>
          <a:p>
            <a:pPr>
              <a:buSzPct val="80000"/>
            </a:pPr>
            <a:r>
              <a:rPr lang="tr-TR" sz="2400" dirty="0">
                <a:solidFill>
                  <a:schemeClr val="tx1"/>
                </a:solidFill>
                <a:latin typeface="Times New Roman" pitchFamily="18" charset="0"/>
                <a:cs typeface="Times New Roman" pitchFamily="18" charset="0"/>
              </a:rPr>
              <a:t>(C) cetveli; Kamu gelirlerinin dayanağını gösteren temel hükümler</a:t>
            </a:r>
          </a:p>
          <a:p>
            <a:pPr>
              <a:buSzPct val="80000"/>
            </a:pPr>
            <a:r>
              <a:rPr lang="tr-TR" sz="2400" dirty="0">
                <a:solidFill>
                  <a:schemeClr val="tx1"/>
                </a:solidFill>
                <a:latin typeface="Times New Roman" pitchFamily="18" charset="0"/>
                <a:cs typeface="Times New Roman" pitchFamily="18" charset="0"/>
              </a:rPr>
              <a:t>(E) cetveli; </a:t>
            </a:r>
            <a:r>
              <a:rPr lang="tr-TR" sz="2400" dirty="0">
                <a:solidFill>
                  <a:schemeClr val="tx1"/>
                </a:solidFill>
                <a:latin typeface="Times New Roman" pitchFamily="18" charset="0"/>
              </a:rPr>
              <a:t>Bazı ödeneklerin kullanımına ve harcamalara </a:t>
            </a:r>
            <a:r>
              <a:rPr lang="tr-TR" sz="2400" dirty="0">
                <a:latin typeface="Times New Roman" pitchFamily="18" charset="0"/>
              </a:rPr>
              <a:t>i</a:t>
            </a:r>
            <a:r>
              <a:rPr lang="tr-TR" sz="2400" dirty="0">
                <a:solidFill>
                  <a:schemeClr val="tx1"/>
                </a:solidFill>
                <a:latin typeface="Times New Roman" pitchFamily="18" charset="0"/>
              </a:rPr>
              <a:t>lişkin esaslar </a:t>
            </a:r>
            <a:endParaRPr lang="tr-TR" sz="2400" dirty="0">
              <a:solidFill>
                <a:schemeClr val="tx1"/>
              </a:solidFill>
              <a:latin typeface="Times New Roman" pitchFamily="18" charset="0"/>
              <a:cs typeface="Times New Roman" pitchFamily="18" charset="0"/>
            </a:endParaRPr>
          </a:p>
          <a:p>
            <a:pPr>
              <a:buSzPct val="80000"/>
            </a:pPr>
            <a:r>
              <a:rPr lang="tr-TR" sz="2400" dirty="0">
                <a:solidFill>
                  <a:schemeClr val="tx1"/>
                </a:solidFill>
                <a:latin typeface="Times New Roman" pitchFamily="18" charset="0"/>
                <a:cs typeface="Times New Roman" pitchFamily="18" charset="0"/>
              </a:rPr>
              <a:t>(F) cetveli; Finansman cetveli</a:t>
            </a:r>
          </a:p>
          <a:p>
            <a:pPr>
              <a:buSzPct val="80000"/>
            </a:pPr>
            <a:r>
              <a:rPr lang="tr-TR" sz="2400" dirty="0">
                <a:solidFill>
                  <a:schemeClr val="tx1"/>
                </a:solidFill>
                <a:latin typeface="Times New Roman" pitchFamily="18" charset="0"/>
                <a:cs typeface="Times New Roman" pitchFamily="18" charset="0"/>
              </a:rPr>
              <a:t>(H) cetveli;  Harcırah Kanununca  verilecek gündelik ve tazminat tutarları</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Bağlı Cetveller</a:t>
            </a:r>
            <a:endParaRPr lang="tr-TR" dirty="0"/>
          </a:p>
        </p:txBody>
      </p:sp>
    </p:spTree>
    <p:extLst>
      <p:ext uri="{BB962C8B-B14F-4D97-AF65-F5344CB8AC3E}">
        <p14:creationId xmlns:p14="http://schemas.microsoft.com/office/powerpoint/2010/main" val="268544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p:txBody>
          <a:bodyPr/>
          <a:lstStyle/>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Katılımcı ve paylaşımcı </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Şeffaf ve hesap vermeye elverişli</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Stratejik planlama ve performans yönetimine dayalı</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Gelecek yönelimli</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Sonuç ve hedef odaklı</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Yerel ve yerinden yönetim ağırlıklı </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Yatay organizasyon yapısı yetki devri</a:t>
            </a:r>
          </a:p>
          <a:p>
            <a:pPr marL="457200" indent="-457200">
              <a:lnSpc>
                <a:spcPct val="80000"/>
              </a:lnSpc>
              <a:spcBef>
                <a:spcPct val="50000"/>
              </a:spcBef>
              <a:buClr>
                <a:schemeClr val="tx2"/>
              </a:buClr>
              <a:buFont typeface="Arial" pitchFamily="34" charset="0"/>
              <a:buChar char="•"/>
            </a:pPr>
            <a:r>
              <a:rPr lang="tr-TR" sz="2400" dirty="0">
                <a:latin typeface="Times New Roman" pitchFamily="18" charset="0"/>
              </a:rPr>
              <a:t>Yönetime değer katan sistem odaklı denetim</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2</a:t>
            </a:fld>
            <a:endParaRPr lang="tr-TR"/>
          </a:p>
        </p:txBody>
      </p:sp>
      <p:sp>
        <p:nvSpPr>
          <p:cNvPr id="3" name="Text Placeholder 2"/>
          <p:cNvSpPr>
            <a:spLocks noGrp="1"/>
          </p:cNvSpPr>
          <p:nvPr>
            <p:ph type="body" sz="quarter" idx="15"/>
          </p:nvPr>
        </p:nvSpPr>
        <p:spPr/>
        <p:txBody>
          <a:bodyPr/>
          <a:lstStyle/>
          <a:p>
            <a:r>
              <a:rPr lang="tr-TR" b="1" dirty="0">
                <a:latin typeface="Times New Roman" pitchFamily="18" charset="0"/>
                <a:cs typeface="Times New Roman" pitchFamily="18" charset="0"/>
              </a:rPr>
              <a:t>Yeni Mali Yönetim Sistemi</a:t>
            </a:r>
            <a:endParaRPr lang="tr-TR" dirty="0"/>
          </a:p>
        </p:txBody>
      </p:sp>
    </p:spTree>
    <p:extLst>
      <p:ext uri="{BB962C8B-B14F-4D97-AF65-F5344CB8AC3E}">
        <p14:creationId xmlns:p14="http://schemas.microsoft.com/office/powerpoint/2010/main" val="3387184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29</a:t>
            </a:fld>
            <a:endParaRPr lang="tr-TR"/>
          </a:p>
        </p:txBody>
      </p:sp>
      <p:sp>
        <p:nvSpPr>
          <p:cNvPr id="3" name="Metin Yer Tutucusu 2"/>
          <p:cNvSpPr>
            <a:spLocks noGrp="1"/>
          </p:cNvSpPr>
          <p:nvPr>
            <p:ph type="body" sz="quarter" idx="14"/>
          </p:nvPr>
        </p:nvSpPr>
        <p:spPr/>
        <p:txBody>
          <a:bodyPr/>
          <a:lstStyle/>
          <a:p>
            <a:pPr algn="just"/>
            <a:r>
              <a:rPr lang="tr-TR" sz="2400" dirty="0">
                <a:solidFill>
                  <a:schemeClr val="tx1"/>
                </a:solidFill>
                <a:latin typeface="Times New Roman" charset="-94"/>
                <a:ea typeface="Times New Roman" charset="-94"/>
                <a:cs typeface="Times New Roman" charset="-94"/>
              </a:rPr>
              <a:t>(İ) cetveli; Çeşitli kanunlara göre bütçe kanununda  gösterilmesi gereken  parasal  ve diğer sınırları</a:t>
            </a:r>
          </a:p>
          <a:p>
            <a:pPr marL="457200" indent="-457200" algn="just">
              <a:buAutoNum type="alphaUcParenBoth" startAt="11"/>
            </a:pPr>
            <a:r>
              <a:rPr lang="tr-TR" sz="2400" dirty="0">
                <a:solidFill>
                  <a:schemeClr val="tx1"/>
                </a:solidFill>
                <a:latin typeface="Times New Roman" charset="-94"/>
                <a:ea typeface="Times New Roman" charset="-94"/>
                <a:cs typeface="Times New Roman" charset="-94"/>
              </a:rPr>
              <a:t>cetveli;  Ek ders ,konferans ve fazla çalışma  ücretleri  ile diğer  ücret ödemeleri</a:t>
            </a:r>
          </a:p>
          <a:p>
            <a:pPr algn="just"/>
            <a:r>
              <a:rPr lang="tr-TR" sz="2400" dirty="0">
                <a:solidFill>
                  <a:schemeClr val="tx1"/>
                </a:solidFill>
                <a:latin typeface="Times New Roman" charset="-94"/>
                <a:ea typeface="Times New Roman" charset="-94"/>
                <a:cs typeface="Times New Roman" charset="-94"/>
              </a:rPr>
              <a:t>Diğer cetveller;</a:t>
            </a:r>
          </a:p>
          <a:p>
            <a:pPr algn="just"/>
            <a:r>
              <a:rPr lang="tr-TR" sz="2400" dirty="0">
                <a:solidFill>
                  <a:schemeClr val="tx1"/>
                </a:solidFill>
                <a:latin typeface="Times New Roman" charset="-94"/>
                <a:ea typeface="Times New Roman" charset="-94"/>
                <a:cs typeface="Times New Roman" charset="-94"/>
              </a:rPr>
              <a:t>(M) cetveli; </a:t>
            </a:r>
          </a:p>
          <a:p>
            <a:pPr algn="just"/>
            <a:r>
              <a:rPr lang="tr-TR" sz="2400" dirty="0">
                <a:solidFill>
                  <a:schemeClr val="tx1"/>
                </a:solidFill>
                <a:latin typeface="Times New Roman" charset="-94"/>
                <a:ea typeface="Times New Roman" charset="-94"/>
                <a:cs typeface="Times New Roman" charset="-94"/>
              </a:rPr>
              <a:t>(O) cetveli; </a:t>
            </a:r>
          </a:p>
          <a:p>
            <a:pPr algn="just"/>
            <a:r>
              <a:rPr lang="tr-TR" sz="2400" dirty="0">
                <a:solidFill>
                  <a:schemeClr val="tx1"/>
                </a:solidFill>
                <a:latin typeface="Times New Roman" charset="-94"/>
                <a:ea typeface="Times New Roman" charset="-94"/>
                <a:cs typeface="Times New Roman" charset="-94"/>
              </a:rPr>
              <a:t>(P) cetveli; </a:t>
            </a:r>
          </a:p>
          <a:p>
            <a:pPr algn="just"/>
            <a:r>
              <a:rPr lang="tr-TR" sz="2400" dirty="0">
                <a:solidFill>
                  <a:schemeClr val="tx1"/>
                </a:solidFill>
                <a:latin typeface="Times New Roman" charset="-94"/>
                <a:ea typeface="Times New Roman" charset="-94"/>
                <a:cs typeface="Times New Roman" charset="-94"/>
              </a:rPr>
              <a:t>(T) cetveli; </a:t>
            </a:r>
          </a:p>
          <a:p>
            <a:pPr algn="just"/>
            <a:r>
              <a:rPr lang="tr-TR" sz="2400" dirty="0">
                <a:solidFill>
                  <a:schemeClr val="tx1"/>
                </a:solidFill>
                <a:latin typeface="Times New Roman" charset="-94"/>
                <a:ea typeface="Times New Roman" charset="-94"/>
                <a:cs typeface="Times New Roman" charset="-94"/>
              </a:rPr>
              <a:t>(V) cetveli;</a:t>
            </a:r>
          </a:p>
          <a:p>
            <a:endParaRPr lang="tr-TR" dirty="0"/>
          </a:p>
        </p:txBody>
      </p:sp>
    </p:spTree>
    <p:extLst>
      <p:ext uri="{BB962C8B-B14F-4D97-AF65-F5344CB8AC3E}">
        <p14:creationId xmlns:p14="http://schemas.microsoft.com/office/powerpoint/2010/main" val="25654830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30</a:t>
            </a:fld>
            <a:endParaRPr lang="tr-TR"/>
          </a:p>
        </p:txBody>
      </p:sp>
      <p:sp>
        <p:nvSpPr>
          <p:cNvPr id="3" name="Metin Yer Tutucusu 2"/>
          <p:cNvSpPr>
            <a:spLocks noGrp="1"/>
          </p:cNvSpPr>
          <p:nvPr>
            <p:ph type="body" sz="quarter" idx="14"/>
          </p:nvPr>
        </p:nvSpPr>
        <p:spPr/>
        <p:txBody>
          <a:bodyPr/>
          <a:lstStyle/>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Orta Vadeli Program (DPT-BK)</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Orta Vadeli Mali Plan (MB-YPK)</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Bütçe Çağrısı-Bütçe Haz. </a:t>
            </a:r>
            <a:r>
              <a:rPr lang="tr-TR" sz="2400" dirty="0" err="1">
                <a:solidFill>
                  <a:schemeClr val="tx1"/>
                </a:solidFill>
                <a:latin typeface="Times New Roman" pitchFamily="18" charset="0"/>
              </a:rPr>
              <a:t>Reh</a:t>
            </a:r>
            <a:r>
              <a:rPr lang="tr-TR" sz="2400" dirty="0">
                <a:solidFill>
                  <a:schemeClr val="tx1"/>
                </a:solidFill>
                <a:latin typeface="Times New Roman" pitchFamily="18" charset="0"/>
              </a:rPr>
              <a:t>. (MB)</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Yatırım Gen. </a:t>
            </a:r>
            <a:r>
              <a:rPr lang="tr-TR" sz="2400" dirty="0" err="1">
                <a:solidFill>
                  <a:schemeClr val="tx1"/>
                </a:solidFill>
                <a:latin typeface="Times New Roman" pitchFamily="18" charset="0"/>
              </a:rPr>
              <a:t>Yat.Prog.Haz.Reh</a:t>
            </a:r>
            <a:r>
              <a:rPr lang="tr-TR" sz="2400" dirty="0">
                <a:solidFill>
                  <a:schemeClr val="tx1"/>
                </a:solidFill>
                <a:latin typeface="Times New Roman" pitchFamily="18" charset="0"/>
              </a:rPr>
              <a:t>. (DPT) </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Teklifler</a:t>
            </a:r>
          </a:p>
          <a:p>
            <a:pPr marL="342900" indent="-342900">
              <a:buClr>
                <a:schemeClr val="tx2"/>
              </a:buClr>
              <a:buSzPct val="100000"/>
              <a:buFont typeface="Arial" panose="020B0604020202020204" pitchFamily="34" charset="0"/>
              <a:buChar char="•"/>
            </a:pPr>
            <a:r>
              <a:rPr lang="tr-TR" sz="2400" dirty="0" smtClean="0">
                <a:solidFill>
                  <a:schemeClr val="tx1"/>
                </a:solidFill>
                <a:latin typeface="Times New Roman" pitchFamily="18" charset="0"/>
              </a:rPr>
              <a:t>YPK</a:t>
            </a:r>
            <a:endParaRPr lang="tr-TR" sz="2400" dirty="0">
              <a:solidFill>
                <a:schemeClr val="tx1"/>
              </a:solidFill>
              <a:latin typeface="Times New Roman" pitchFamily="18" charset="0"/>
            </a:endParaRP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TBMM’ne sunum (MB-BK)</a:t>
            </a:r>
          </a:p>
          <a:p>
            <a:pPr marL="342900" indent="-342900">
              <a:buClr>
                <a:schemeClr val="tx2"/>
              </a:buClr>
              <a:buSzPct val="100000"/>
              <a:buFont typeface="Arial" panose="020B0604020202020204" pitchFamily="34" charset="0"/>
              <a:buChar char="•"/>
            </a:pPr>
            <a:r>
              <a:rPr lang="tr-TR" sz="2400" dirty="0">
                <a:solidFill>
                  <a:schemeClr val="tx1"/>
                </a:solidFill>
                <a:latin typeface="Times New Roman" pitchFamily="18" charset="0"/>
              </a:rPr>
              <a:t>TBMM’ de kabul</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Bütçenin Hazırlanması</a:t>
            </a:r>
            <a:endParaRPr lang="tr-TR" dirty="0"/>
          </a:p>
        </p:txBody>
      </p:sp>
    </p:spTree>
    <p:extLst>
      <p:ext uri="{BB962C8B-B14F-4D97-AF65-F5344CB8AC3E}">
        <p14:creationId xmlns:p14="http://schemas.microsoft.com/office/powerpoint/2010/main" val="3547849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31</a:t>
            </a:fld>
            <a:endParaRPr lang="tr-TR"/>
          </a:p>
        </p:txBody>
      </p:sp>
      <p:sp>
        <p:nvSpPr>
          <p:cNvPr id="3" name="Metin Yer Tutucusu 2"/>
          <p:cNvSpPr>
            <a:spLocks noGrp="1"/>
          </p:cNvSpPr>
          <p:nvPr>
            <p:ph type="body" sz="quarter" idx="14"/>
          </p:nvPr>
        </p:nvSpPr>
        <p:spPr/>
        <p:txBody>
          <a:bodyPr/>
          <a:lstStyle/>
          <a:p>
            <a:pPr algn="just">
              <a:buClr>
                <a:srgbClr val="E22E99"/>
              </a:buClr>
              <a:buSzPct val="90000"/>
            </a:pPr>
            <a:r>
              <a:rPr lang="tr-TR" sz="2400" u="sng" dirty="0">
                <a:solidFill>
                  <a:schemeClr val="tx1"/>
                </a:solidFill>
                <a:latin typeface="Times New Roman" pitchFamily="18" charset="0"/>
                <a:cs typeface="Times New Roman" pitchFamily="18" charset="0"/>
              </a:rPr>
              <a:t>Gelir ve gider tekliflerinin hazırlanmasında</a:t>
            </a:r>
            <a:r>
              <a:rPr lang="tr-TR" sz="2400" dirty="0">
                <a:solidFill>
                  <a:schemeClr val="tx1"/>
                </a:solidFill>
                <a:latin typeface="Times New Roman" pitchFamily="18" charset="0"/>
                <a:cs typeface="Times New Roman" pitchFamily="18" charset="0"/>
              </a:rPr>
              <a:t>; </a:t>
            </a:r>
            <a:endParaRPr lang="tr-TR" sz="2400" dirty="0">
              <a:solidFill>
                <a:schemeClr val="tx1"/>
              </a:solidFill>
              <a:latin typeface="Times New Roman" pitchFamily="18" charset="0"/>
            </a:endParaRPr>
          </a:p>
          <a:p>
            <a:pPr marL="342900" indent="-342900" algn="just">
              <a:buClr>
                <a:schemeClr val="accent2"/>
              </a:buClr>
              <a:buSzPct val="90000"/>
              <a:buFont typeface="Wingdings" charset="2"/>
              <a:buChar char="v"/>
            </a:pPr>
            <a:r>
              <a:rPr lang="tr-TR" sz="2400" dirty="0" smtClean="0">
                <a:solidFill>
                  <a:schemeClr val="tx1"/>
                </a:solidFill>
                <a:latin typeface="Times New Roman" pitchFamily="18" charset="0"/>
                <a:cs typeface="Times New Roman" pitchFamily="18" charset="0"/>
              </a:rPr>
              <a:t>Orta </a:t>
            </a:r>
            <a:r>
              <a:rPr lang="tr-TR" sz="2400" dirty="0">
                <a:solidFill>
                  <a:schemeClr val="tx1"/>
                </a:solidFill>
                <a:latin typeface="Times New Roman" pitchFamily="18" charset="0"/>
                <a:cs typeface="Times New Roman" pitchFamily="18" charset="0"/>
              </a:rPr>
              <a:t>vadeli program ve malî planda belirlenen temel büyüklükler ile ilke ve </a:t>
            </a:r>
            <a:r>
              <a:rPr lang="tr-TR" sz="2400" dirty="0" smtClean="0">
                <a:solidFill>
                  <a:schemeClr val="tx1"/>
                </a:solidFill>
                <a:latin typeface="Times New Roman" pitchFamily="18" charset="0"/>
                <a:cs typeface="Times New Roman" pitchFamily="18" charset="0"/>
              </a:rPr>
              <a:t>esaslar,</a:t>
            </a:r>
            <a:endParaRPr lang="tr-TR" sz="2400" dirty="0">
              <a:latin typeface="Times New Roman" pitchFamily="18" charset="0"/>
            </a:endParaRPr>
          </a:p>
          <a:p>
            <a:pPr marL="342900" indent="-342900" algn="just">
              <a:buClr>
                <a:schemeClr val="accent2"/>
              </a:buClr>
              <a:buSzPct val="90000"/>
              <a:buFont typeface="Wingdings" charset="2"/>
              <a:buChar char="v"/>
            </a:pPr>
            <a:r>
              <a:rPr lang="tr-TR" sz="2400" dirty="0" smtClean="0">
                <a:solidFill>
                  <a:schemeClr val="tx1"/>
                </a:solidFill>
                <a:latin typeface="Times New Roman" pitchFamily="18" charset="0"/>
                <a:cs typeface="Times New Roman" pitchFamily="18" charset="0"/>
              </a:rPr>
              <a:t>Kalkınma </a:t>
            </a:r>
            <a:r>
              <a:rPr lang="tr-TR" sz="2400" dirty="0">
                <a:solidFill>
                  <a:schemeClr val="tx1"/>
                </a:solidFill>
                <a:latin typeface="Times New Roman" pitchFamily="18" charset="0"/>
                <a:cs typeface="Times New Roman" pitchFamily="18" charset="0"/>
              </a:rPr>
              <a:t>planı ve yıllık  program öncelikleri ile kurumun stratejik planları çerçevesinde belirlenmiş ödenek </a:t>
            </a:r>
            <a:r>
              <a:rPr lang="tr-TR" sz="2400" dirty="0" smtClean="0">
                <a:solidFill>
                  <a:schemeClr val="tx1"/>
                </a:solidFill>
                <a:latin typeface="Times New Roman" pitchFamily="18" charset="0"/>
                <a:cs typeface="Times New Roman" pitchFamily="18" charset="0"/>
              </a:rPr>
              <a:t>tavanları,</a:t>
            </a:r>
            <a:endParaRPr lang="tr-TR" sz="2400" dirty="0">
              <a:latin typeface="Times New Roman" pitchFamily="18" charset="0"/>
            </a:endParaRPr>
          </a:p>
          <a:p>
            <a:pPr marL="342900" indent="-342900" algn="just">
              <a:buClr>
                <a:schemeClr val="accent2"/>
              </a:buClr>
              <a:buSzPct val="90000"/>
              <a:buFont typeface="Wingdings" charset="2"/>
              <a:buChar char="v"/>
            </a:pPr>
            <a:r>
              <a:rPr lang="tr-TR" sz="2400" dirty="0" smtClean="0">
                <a:solidFill>
                  <a:schemeClr val="tx1"/>
                </a:solidFill>
                <a:latin typeface="Times New Roman" pitchFamily="18" charset="0"/>
                <a:cs typeface="Times New Roman" pitchFamily="18" charset="0"/>
              </a:rPr>
              <a:t>Kamu </a:t>
            </a:r>
            <a:r>
              <a:rPr lang="tr-TR" sz="2400" dirty="0">
                <a:solidFill>
                  <a:schemeClr val="tx1"/>
                </a:solidFill>
                <a:latin typeface="Times New Roman" pitchFamily="18" charset="0"/>
                <a:cs typeface="Times New Roman" pitchFamily="18" charset="0"/>
              </a:rPr>
              <a:t>idarelerinin stratejik planları ile uyumlu çok yıllı bütçeleme </a:t>
            </a:r>
            <a:r>
              <a:rPr lang="tr-TR" sz="2400" dirty="0" smtClean="0">
                <a:solidFill>
                  <a:schemeClr val="tx1"/>
                </a:solidFill>
                <a:latin typeface="Times New Roman" pitchFamily="18" charset="0"/>
                <a:cs typeface="Times New Roman" pitchFamily="18" charset="0"/>
              </a:rPr>
              <a:t>anlayışı,</a:t>
            </a:r>
            <a:endParaRPr lang="tr-TR" sz="2400" dirty="0">
              <a:latin typeface="Times New Roman" pitchFamily="18" charset="0"/>
            </a:endParaRPr>
          </a:p>
          <a:p>
            <a:pPr marL="342900" indent="-342900" algn="just">
              <a:buClr>
                <a:schemeClr val="accent2"/>
              </a:buClr>
              <a:buSzPct val="90000"/>
              <a:buFont typeface="Wingdings" charset="2"/>
              <a:buChar char="v"/>
            </a:pPr>
            <a:r>
              <a:rPr lang="tr-TR" sz="2400" dirty="0" smtClean="0">
                <a:solidFill>
                  <a:schemeClr val="tx1"/>
                </a:solidFill>
                <a:latin typeface="Times New Roman" pitchFamily="18" charset="0"/>
                <a:cs typeface="Times New Roman" pitchFamily="18" charset="0"/>
              </a:rPr>
              <a:t>İdarenin </a:t>
            </a:r>
            <a:r>
              <a:rPr lang="tr-TR" sz="2400" dirty="0">
                <a:solidFill>
                  <a:schemeClr val="tx1"/>
                </a:solidFill>
                <a:latin typeface="Times New Roman" pitchFamily="18" charset="0"/>
                <a:cs typeface="Times New Roman" pitchFamily="18" charset="0"/>
              </a:rPr>
              <a:t>performans hedefleri</a:t>
            </a:r>
            <a:r>
              <a:rPr lang="tr-TR" sz="2400" dirty="0">
                <a:solidFill>
                  <a:schemeClr val="tx1"/>
                </a:solidFill>
                <a:latin typeface="Times New Roman" pitchFamily="18" charset="0"/>
              </a:rPr>
              <a:t> </a:t>
            </a:r>
            <a:endParaRPr lang="tr-TR" sz="2400" dirty="0" smtClean="0">
              <a:solidFill>
                <a:schemeClr val="tx1"/>
              </a:solidFill>
              <a:latin typeface="Times New Roman" pitchFamily="18" charset="0"/>
            </a:endParaRPr>
          </a:p>
          <a:p>
            <a:pPr algn="just">
              <a:buClr>
                <a:schemeClr val="tx1"/>
              </a:buClr>
              <a:buSzPct val="100000"/>
            </a:pPr>
            <a:r>
              <a:rPr lang="tr-TR" sz="2400" b="1" u="sng" dirty="0" smtClean="0">
                <a:solidFill>
                  <a:schemeClr val="tx1"/>
                </a:solidFill>
                <a:latin typeface="Times New Roman" pitchFamily="18" charset="0"/>
              </a:rPr>
              <a:t>D</a:t>
            </a:r>
            <a:r>
              <a:rPr lang="tr-TR" sz="2400" b="1" u="sng" dirty="0" smtClean="0">
                <a:solidFill>
                  <a:schemeClr val="tx1"/>
                </a:solidFill>
                <a:latin typeface="Times New Roman" pitchFamily="18" charset="0"/>
                <a:cs typeface="Times New Roman" pitchFamily="18" charset="0"/>
              </a:rPr>
              <a:t>ikkate </a:t>
            </a:r>
            <a:r>
              <a:rPr lang="tr-TR" sz="2400" b="1" u="sng" dirty="0">
                <a:solidFill>
                  <a:schemeClr val="tx1"/>
                </a:solidFill>
                <a:latin typeface="Times New Roman" pitchFamily="18" charset="0"/>
                <a:cs typeface="Times New Roman" pitchFamily="18" charset="0"/>
              </a:rPr>
              <a:t>alınır.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Bütçenin Hazırlanması</a:t>
            </a:r>
            <a:endParaRPr lang="tr-TR" dirty="0"/>
          </a:p>
        </p:txBody>
      </p:sp>
    </p:spTree>
    <p:extLst>
      <p:ext uri="{BB962C8B-B14F-4D97-AF65-F5344CB8AC3E}">
        <p14:creationId xmlns:p14="http://schemas.microsoft.com/office/powerpoint/2010/main" val="4284908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32</a:t>
            </a:fld>
            <a:endParaRPr lang="tr-TR"/>
          </a:p>
        </p:txBody>
      </p:sp>
      <p:sp>
        <p:nvSpPr>
          <p:cNvPr id="3" name="Metin Yer Tutucusu 2"/>
          <p:cNvSpPr>
            <a:spLocks noGrp="1"/>
          </p:cNvSpPr>
          <p:nvPr>
            <p:ph type="body" sz="quarter" idx="14"/>
          </p:nvPr>
        </p:nvSpPr>
        <p:spPr>
          <a:xfrm>
            <a:off x="179999" y="1184094"/>
            <a:ext cx="8805998" cy="5172257"/>
          </a:xfrm>
        </p:spPr>
        <p:txBody>
          <a:bodyPr>
            <a:normAutofit/>
          </a:bodyPr>
          <a:lstStyle/>
          <a:p>
            <a:pPr marL="342900" indent="-342900">
              <a:buClr>
                <a:schemeClr val="accent4"/>
              </a:buClr>
              <a:buFont typeface="Wingdings" charset="2"/>
              <a:buChar char="ü"/>
            </a:pPr>
            <a:r>
              <a:rPr lang="tr-TR" sz="2400" dirty="0">
                <a:solidFill>
                  <a:schemeClr val="tx1"/>
                </a:solidFill>
                <a:latin typeface="Times New Roman" charset="-94"/>
                <a:ea typeface="Times New Roman" charset="-94"/>
                <a:cs typeface="Times New Roman" charset="-94"/>
              </a:rPr>
              <a:t>Kamu idareleri, merkez ve merkez dışı birimlerinin ödenek taleplerini dikkate alarak gider tekliflerini hazırlar. Genel bütçe gelir teklifi Maliye Bakanlığınca, diğer bütçelerin gelir teklifleri ilgili idarelerce hazırlanır. </a:t>
            </a:r>
          </a:p>
          <a:p>
            <a:pPr marL="342900" indent="-342900">
              <a:buClr>
                <a:schemeClr val="accent4"/>
              </a:buClr>
              <a:buFont typeface="Wingdings" charset="2"/>
              <a:buChar char="ü"/>
            </a:pPr>
            <a:r>
              <a:rPr lang="tr-TR" sz="2400" dirty="0" smtClean="0">
                <a:solidFill>
                  <a:schemeClr val="tx1"/>
                </a:solidFill>
                <a:latin typeface="Times New Roman" charset="-94"/>
                <a:ea typeface="Times New Roman" charset="-94"/>
                <a:cs typeface="Times New Roman" charset="-94"/>
              </a:rPr>
              <a:t>Kamu </a:t>
            </a:r>
            <a:r>
              <a:rPr lang="tr-TR" sz="2400" dirty="0">
                <a:solidFill>
                  <a:schemeClr val="tx1"/>
                </a:solidFill>
                <a:latin typeface="Times New Roman" charset="-94"/>
                <a:ea typeface="Times New Roman" charset="-94"/>
                <a:cs typeface="Times New Roman" charset="-94"/>
              </a:rPr>
              <a:t>idareleri, stratejik planları ile Bütçe Hazırlama Rehberinde yer alan esaslar çerçevesinde, bütçe gelir ve gider tekliflerini gerekçeli olarak hazırlar ve yetkilileri tarafından imzalanmış olarak en geç Eylül ayı sonuna kadar Maliye Bakanlığına gönderir. Kamu idarelerinin yatırım teklifleri, değerlendirilmek üzere aynı süre içinde Devlet Planlama Teşkilatı Müsteşarlığına </a:t>
            </a:r>
            <a:r>
              <a:rPr lang="tr-TR" sz="2400" dirty="0" smtClean="0">
                <a:solidFill>
                  <a:schemeClr val="tx1"/>
                </a:solidFill>
                <a:latin typeface="Times New Roman" charset="-94"/>
                <a:ea typeface="Times New Roman" charset="-94"/>
                <a:cs typeface="Times New Roman" charset="-94"/>
              </a:rPr>
              <a:t>verilir.</a:t>
            </a:r>
          </a:p>
          <a:p>
            <a:pPr marL="342900" indent="-342900">
              <a:buClr>
                <a:schemeClr val="accent4"/>
              </a:buClr>
              <a:buFont typeface="Wingdings" charset="2"/>
              <a:buChar char="ü"/>
            </a:pPr>
            <a:r>
              <a:rPr lang="tr-TR" sz="2400" dirty="0" smtClean="0">
                <a:solidFill>
                  <a:schemeClr val="tx1"/>
                </a:solidFill>
                <a:latin typeface="Times New Roman" charset="-94"/>
                <a:ea typeface="Times New Roman" charset="-94"/>
                <a:cs typeface="Times New Roman" charset="-94"/>
              </a:rPr>
              <a:t>Bütçe </a:t>
            </a:r>
            <a:r>
              <a:rPr lang="tr-TR" sz="2400" dirty="0">
                <a:solidFill>
                  <a:schemeClr val="tx1"/>
                </a:solidFill>
                <a:latin typeface="Times New Roman" charset="-94"/>
                <a:ea typeface="Times New Roman" charset="-94"/>
                <a:cs typeface="Times New Roman" charset="-94"/>
              </a:rPr>
              <a:t>teklifleri Maliye Bakanlığına verildikten sonra, kamu idarelerinin yetkilileriyle gider ve gelir teklifleri hakkında görüşmeler </a:t>
            </a:r>
            <a:r>
              <a:rPr lang="tr-TR" sz="2400" dirty="0" smtClean="0">
                <a:solidFill>
                  <a:schemeClr val="tx1"/>
                </a:solidFill>
                <a:latin typeface="Times New Roman" charset="-94"/>
                <a:ea typeface="Times New Roman" charset="-94"/>
                <a:cs typeface="Times New Roman" charset="-94"/>
              </a:rPr>
              <a:t>yapılabilir.</a:t>
            </a:r>
            <a:endParaRPr lang="tr-TR" sz="24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495225"/>
            <a:ext cx="7675200" cy="584775"/>
          </a:xfrm>
        </p:spPr>
        <p:txBody>
          <a:bodyPr/>
          <a:lstStyle/>
          <a:p>
            <a:r>
              <a:rPr lang="tr-TR" b="1" dirty="0" smtClean="0">
                <a:latin typeface="Times New Roman" charset="-94"/>
                <a:ea typeface="Times New Roman" charset="-94"/>
                <a:cs typeface="Times New Roman" charset="-94"/>
              </a:rPr>
              <a:t>Bütçenin Hazırlanması</a:t>
            </a:r>
          </a:p>
        </p:txBody>
      </p:sp>
    </p:spTree>
    <p:extLst>
      <p:ext uri="{BB962C8B-B14F-4D97-AF65-F5344CB8AC3E}">
        <p14:creationId xmlns:p14="http://schemas.microsoft.com/office/powerpoint/2010/main" val="1180416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33</a:t>
            </a:fld>
            <a:endParaRPr lang="tr-TR"/>
          </a:p>
        </p:txBody>
      </p:sp>
      <p:sp>
        <p:nvSpPr>
          <p:cNvPr id="3" name="Metin Yer Tutucusu 2"/>
          <p:cNvSpPr>
            <a:spLocks noGrp="1"/>
          </p:cNvSpPr>
          <p:nvPr>
            <p:ph type="body" sz="quarter" idx="14"/>
          </p:nvPr>
        </p:nvSpPr>
        <p:spPr/>
        <p:txBody>
          <a:bodyPr>
            <a:normAutofit/>
          </a:bodyPr>
          <a:lstStyle/>
          <a:p>
            <a:pPr marL="342900" indent="-342900" algn="just">
              <a:buClr>
                <a:srgbClr val="00B050"/>
              </a:buClr>
              <a:buSzPct val="100000"/>
              <a:buFont typeface="Wingdings" charset="2"/>
              <a:buChar char="q"/>
            </a:pPr>
            <a:r>
              <a:rPr lang="tr-TR" sz="1800" dirty="0">
                <a:solidFill>
                  <a:schemeClr val="tx1"/>
                </a:solidFill>
                <a:latin typeface="Times New Roman" charset="-94"/>
                <a:ea typeface="Times New Roman" charset="-94"/>
                <a:cs typeface="Times New Roman" charset="-94"/>
              </a:rPr>
              <a:t>Makroekonomik göstergeler ve bütçe büyüklüklerinin en geç Ekim ayının ilk haftası içinde Yüksek Planlama Kurulunda görüşülmesinden sonra, </a:t>
            </a:r>
            <a:r>
              <a:rPr lang="tr-TR" sz="1800" b="1" i="1" u="sng" dirty="0" smtClean="0">
                <a:solidFill>
                  <a:schemeClr val="tx1"/>
                </a:solidFill>
                <a:latin typeface="Times New Roman" charset="-94"/>
                <a:ea typeface="Times New Roman" charset="-94"/>
                <a:cs typeface="Times New Roman" charset="-94"/>
              </a:rPr>
              <a:t>merkezî </a:t>
            </a:r>
            <a:r>
              <a:rPr lang="tr-TR" sz="1800" b="1" i="1" u="sng" dirty="0">
                <a:solidFill>
                  <a:schemeClr val="tx1"/>
                </a:solidFill>
                <a:latin typeface="Times New Roman" charset="-94"/>
                <a:ea typeface="Times New Roman" charset="-94"/>
                <a:cs typeface="Times New Roman" charset="-94"/>
              </a:rPr>
              <a:t>yönetim bütçe kanun tasarısı </a:t>
            </a:r>
            <a:r>
              <a:rPr lang="tr-TR" sz="1800" b="1" i="1" dirty="0" smtClean="0">
                <a:solidFill>
                  <a:schemeClr val="tx1"/>
                </a:solidFill>
                <a:latin typeface="Times New Roman" charset="-94"/>
                <a:ea typeface="Times New Roman" charset="-94"/>
                <a:cs typeface="Times New Roman" charset="-94"/>
              </a:rPr>
              <a:t>ile </a:t>
            </a:r>
            <a:r>
              <a:rPr lang="tr-TR" sz="1800" b="1" i="1" u="sng" dirty="0" smtClean="0">
                <a:solidFill>
                  <a:schemeClr val="tx1"/>
                </a:solidFill>
                <a:latin typeface="Times New Roman" charset="-94"/>
                <a:ea typeface="Times New Roman" charset="-94"/>
                <a:cs typeface="Times New Roman" charset="-94"/>
              </a:rPr>
              <a:t>millî </a:t>
            </a:r>
            <a:r>
              <a:rPr lang="tr-TR" sz="1800" b="1" i="1" u="sng" dirty="0">
                <a:solidFill>
                  <a:schemeClr val="tx1"/>
                </a:solidFill>
                <a:latin typeface="Times New Roman" charset="-94"/>
                <a:ea typeface="Times New Roman" charset="-94"/>
                <a:cs typeface="Times New Roman" charset="-94"/>
              </a:rPr>
              <a:t>bütçe tahmin </a:t>
            </a:r>
            <a:r>
              <a:rPr lang="tr-TR" sz="1800" b="1" i="1" u="sng" dirty="0" smtClean="0">
                <a:solidFill>
                  <a:schemeClr val="tx1"/>
                </a:solidFill>
                <a:latin typeface="Times New Roman" charset="-94"/>
                <a:ea typeface="Times New Roman" charset="-94"/>
                <a:cs typeface="Times New Roman" charset="-94"/>
              </a:rPr>
              <a:t>raporu</a:t>
            </a:r>
            <a:r>
              <a:rPr lang="tr-TR" sz="1800" b="1" i="1" dirty="0" smtClean="0">
                <a:solidFill>
                  <a:schemeClr val="tx1"/>
                </a:solidFill>
                <a:latin typeface="Times New Roman" charset="-94"/>
                <a:ea typeface="Times New Roman" charset="-94"/>
                <a:cs typeface="Times New Roman" charset="-94"/>
              </a:rPr>
              <a:t>, </a:t>
            </a:r>
            <a:r>
              <a:rPr lang="tr-TR" sz="1800" dirty="0" smtClean="0">
                <a:solidFill>
                  <a:schemeClr val="tx1"/>
                </a:solidFill>
                <a:latin typeface="Times New Roman" charset="-94"/>
                <a:ea typeface="Times New Roman" charset="-94"/>
                <a:cs typeface="Times New Roman" charset="-94"/>
              </a:rPr>
              <a:t>Mali </a:t>
            </a:r>
            <a:r>
              <a:rPr lang="tr-TR" sz="1800" dirty="0">
                <a:solidFill>
                  <a:schemeClr val="tx1"/>
                </a:solidFill>
                <a:latin typeface="Times New Roman" charset="-94"/>
                <a:ea typeface="Times New Roman" charset="-94"/>
                <a:cs typeface="Times New Roman" charset="-94"/>
              </a:rPr>
              <a:t>yıl başından en az yetmiş beş gün önce Bakanlar Kurulu tarafından TBMM’ne sunulur. </a:t>
            </a:r>
            <a:endParaRPr lang="tr-TR" sz="1800" dirty="0">
              <a:solidFill>
                <a:schemeClr val="tx1"/>
              </a:solidFill>
              <a:latin typeface="Times New Roman" charset="-94"/>
              <a:ea typeface="Times New Roman" charset="-94"/>
              <a:cs typeface="Times New Roman" charset="-94"/>
            </a:endParaRPr>
          </a:p>
          <a:p>
            <a:pPr marL="342900" indent="-342900" algn="just">
              <a:buClr>
                <a:srgbClr val="00B050"/>
              </a:buClr>
              <a:buSzPct val="100000"/>
              <a:buFont typeface="Wingdings" charset="2"/>
              <a:buChar char="q"/>
            </a:pPr>
            <a:r>
              <a:rPr lang="tr-TR" sz="1800" dirty="0">
                <a:solidFill>
                  <a:schemeClr val="tx1"/>
                </a:solidFill>
                <a:latin typeface="Times New Roman" charset="-94"/>
                <a:ea typeface="Times New Roman" charset="-94"/>
                <a:cs typeface="Times New Roman" charset="-94"/>
              </a:rPr>
              <a:t>Türkiye Büyük Millet Meclisi, merkezî yönetim bütçe kanun tasarısının metnini maddeler, gider ve gelir cetvellerini kamu idareleri itibarıyla görüşür ve bölümler halinde oylar. Merkezî yönetim bütçe kanunu malî yıl başından önce Resmî Gazetede </a:t>
            </a:r>
            <a:r>
              <a:rPr lang="tr-TR" sz="1800" dirty="0" smtClean="0">
                <a:solidFill>
                  <a:schemeClr val="tx1"/>
                </a:solidFill>
                <a:latin typeface="Times New Roman" charset="-94"/>
                <a:ea typeface="Times New Roman" charset="-94"/>
                <a:cs typeface="Times New Roman" charset="-94"/>
              </a:rPr>
              <a:t>yayımlanır.</a:t>
            </a:r>
          </a:p>
          <a:p>
            <a:pPr marL="342900" indent="-342900" algn="just">
              <a:buClr>
                <a:srgbClr val="00B050"/>
              </a:buClr>
              <a:buSzPct val="100000"/>
              <a:buFont typeface="Wingdings" charset="2"/>
              <a:buChar char="q"/>
            </a:pPr>
            <a:r>
              <a:rPr lang="tr-TR" sz="1800" dirty="0">
                <a:solidFill>
                  <a:schemeClr val="tx1"/>
                </a:solidFill>
                <a:latin typeface="Times New Roman" charset="-94"/>
                <a:ea typeface="Times New Roman" charset="-94"/>
                <a:cs typeface="Times New Roman" charset="-94"/>
              </a:rPr>
              <a:t>Zorunlu nedenlerle merkezî yönetim bütçe kanununun süresinde yürürlüğe konulamaması halinde, </a:t>
            </a:r>
            <a:r>
              <a:rPr lang="tr-TR" sz="1800" b="1" u="sng" dirty="0">
                <a:solidFill>
                  <a:schemeClr val="tx1"/>
                </a:solidFill>
                <a:latin typeface="Times New Roman" charset="-94"/>
                <a:ea typeface="Times New Roman" charset="-94"/>
                <a:cs typeface="Times New Roman" charset="-94"/>
              </a:rPr>
              <a:t>geçici bütçe kanunu çıkarılır</a:t>
            </a:r>
            <a:r>
              <a:rPr lang="tr-TR" sz="1800" dirty="0">
                <a:solidFill>
                  <a:schemeClr val="tx1"/>
                </a:solidFill>
                <a:latin typeface="Times New Roman" charset="-94"/>
                <a:ea typeface="Times New Roman" charset="-94"/>
                <a:cs typeface="Times New Roman" charset="-94"/>
              </a:rPr>
              <a:t>. Geçici bütçe ödenekleri, bir önceki yıl bütçe başlangıç ödeneklerinin belirli bir oranı esas alınarak belirlenir. Geçici bütçe uygulaması altı ayı geçemez. Cari yıl bütçesinin yürürlüğe girmesiyle geçici bütçe uygulaması sona erer ve o tarihe kadar yapılan harcamalar ve girişilen yüklenmeler ile tahsil olunan gelirler cari yıl bütçesine dahil edilir. </a:t>
            </a:r>
            <a:endParaRPr lang="tr-TR" sz="1800" dirty="0" smtClean="0">
              <a:solidFill>
                <a:schemeClr val="tx1"/>
              </a:solidFill>
              <a:latin typeface="Times New Roman" charset="-94"/>
              <a:ea typeface="Times New Roman" charset="-94"/>
              <a:cs typeface="Times New Roman" charset="-94"/>
            </a:endParaRPr>
          </a:p>
          <a:p>
            <a:pPr marL="342900" indent="-342900" algn="just">
              <a:buClr>
                <a:srgbClr val="00B050"/>
              </a:buClr>
              <a:buSzPct val="100000"/>
              <a:buFont typeface="Wingdings" charset="2"/>
              <a:buChar char="q"/>
            </a:pPr>
            <a:r>
              <a:rPr lang="tr-TR" sz="1800" dirty="0" smtClean="0">
                <a:solidFill>
                  <a:schemeClr val="tx1"/>
                </a:solidFill>
                <a:latin typeface="Times New Roman" charset="-94"/>
                <a:ea typeface="Times New Roman" charset="-94"/>
                <a:cs typeface="Times New Roman" charset="-94"/>
              </a:rPr>
              <a:t>Merkezî </a:t>
            </a:r>
            <a:r>
              <a:rPr lang="tr-TR" sz="1800" dirty="0">
                <a:solidFill>
                  <a:schemeClr val="tx1"/>
                </a:solidFill>
                <a:latin typeface="Times New Roman" charset="-94"/>
                <a:ea typeface="Times New Roman" charset="-94"/>
                <a:cs typeface="Times New Roman" charset="-94"/>
              </a:rPr>
              <a:t>yönetim kapsamındaki kamu idarelerinin bütçelerindeki ödeneklerin yetersiz kalması halinde veya öngörülmeyen hizmetlerin yerine getirilmesi amacıyla, karşılığı gelir gösterilmek kaydıyla, </a:t>
            </a:r>
            <a:r>
              <a:rPr lang="tr-TR" sz="1800" b="1" u="sng" dirty="0">
                <a:solidFill>
                  <a:schemeClr val="tx1"/>
                </a:solidFill>
                <a:latin typeface="Times New Roman" charset="-94"/>
                <a:ea typeface="Times New Roman" charset="-94"/>
                <a:cs typeface="Times New Roman" charset="-94"/>
              </a:rPr>
              <a:t>kanunla ek bütçe </a:t>
            </a:r>
            <a:r>
              <a:rPr lang="tr-TR" sz="1800" dirty="0">
                <a:solidFill>
                  <a:schemeClr val="tx1"/>
                </a:solidFill>
                <a:latin typeface="Times New Roman" charset="-94"/>
                <a:ea typeface="Times New Roman" charset="-94"/>
                <a:cs typeface="Times New Roman" charset="-94"/>
              </a:rPr>
              <a:t>yapılabilir. </a:t>
            </a:r>
            <a:endParaRPr lang="tr-TR" sz="18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556780"/>
            <a:ext cx="7675200" cy="523220"/>
          </a:xfrm>
        </p:spPr>
        <p:txBody>
          <a:bodyPr/>
          <a:lstStyle/>
          <a:p>
            <a:pPr algn="just"/>
            <a:r>
              <a:rPr lang="tr-TR" sz="2800" b="1" dirty="0">
                <a:latin typeface="Times New Roman" pitchFamily="18" charset="0"/>
              </a:rPr>
              <a:t>Bütçenin </a:t>
            </a:r>
            <a:r>
              <a:rPr lang="tr-TR" sz="2800" b="1" dirty="0" smtClean="0">
                <a:latin typeface="Times New Roman" pitchFamily="18" charset="0"/>
              </a:rPr>
              <a:t>TBMM’ye Sunulması ve Görüşülmesi</a:t>
            </a:r>
            <a:endParaRPr lang="tr-TR" sz="2800" dirty="0"/>
          </a:p>
        </p:txBody>
      </p:sp>
    </p:spTree>
    <p:extLst>
      <p:ext uri="{BB962C8B-B14F-4D97-AF65-F5344CB8AC3E}">
        <p14:creationId xmlns:p14="http://schemas.microsoft.com/office/powerpoint/2010/main" val="2157475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34</a:t>
            </a:fld>
            <a:endParaRPr lang="tr-TR"/>
          </a:p>
        </p:txBody>
      </p:sp>
      <p:sp>
        <p:nvSpPr>
          <p:cNvPr id="3" name="Metin Yer Tutucusu 2"/>
          <p:cNvSpPr>
            <a:spLocks noGrp="1"/>
          </p:cNvSpPr>
          <p:nvPr>
            <p:ph type="body" sz="quarter" idx="14"/>
          </p:nvPr>
        </p:nvSpPr>
        <p:spPr/>
        <p:txBody>
          <a:bodyPr/>
          <a:lstStyle/>
          <a:p>
            <a:pPr marL="342900" indent="-342900" algn="just">
              <a:buFont typeface="Arial" charset="-94"/>
              <a:buChar char="•"/>
            </a:pPr>
            <a:r>
              <a:rPr lang="tr-TR" sz="2400" dirty="0">
                <a:solidFill>
                  <a:schemeClr val="tx1"/>
                </a:solidFill>
                <a:latin typeface="Times New Roman" charset="-94"/>
                <a:ea typeface="Times New Roman" charset="-94"/>
                <a:cs typeface="Times New Roman" charset="-94"/>
              </a:rPr>
              <a:t>Genel bütçe kapsamındaki kamu idareleri, ayrıntılı harcama programlarını hazırlar ve vize edilmek üzere Maliye Bakanlığına gönderir</a:t>
            </a:r>
            <a:r>
              <a:rPr lang="tr-TR" sz="2400" dirty="0" smtClean="0">
                <a:solidFill>
                  <a:schemeClr val="tx1"/>
                </a:solidFill>
                <a:latin typeface="Times New Roman" charset="-94"/>
                <a:ea typeface="Times New Roman" charset="-94"/>
                <a:cs typeface="Times New Roman" charset="-94"/>
              </a:rPr>
              <a:t>.</a:t>
            </a:r>
          </a:p>
          <a:p>
            <a:pPr marL="342900" indent="-342900" algn="just">
              <a:buFont typeface="Arial" charset="-94"/>
              <a:buChar char="•"/>
            </a:pPr>
            <a:r>
              <a:rPr lang="tr-TR" sz="2400" dirty="0">
                <a:solidFill>
                  <a:schemeClr val="tx1"/>
                </a:solidFill>
                <a:latin typeface="Times New Roman" charset="-94"/>
                <a:ea typeface="Times New Roman" charset="-94"/>
                <a:cs typeface="Times New Roman" charset="-94"/>
              </a:rPr>
              <a:t>Kamu idareleri, bütçelerinde yer alan ödeneklerin üzerinde harcama yapamaz. Bütçeyle verilen ödenekler, tahsis edildikleri amaçlar doğrultusunda yılı içinde yaptırılan iş, satın alınan mal ve hizmetler ile diğer giderlerin karşılanmasında kullanılır. </a:t>
            </a:r>
            <a:endParaRPr lang="tr-TR" sz="2400" dirty="0" smtClean="0">
              <a:solidFill>
                <a:schemeClr val="tx1"/>
              </a:solidFill>
              <a:latin typeface="Times New Roman" charset="-94"/>
              <a:ea typeface="Times New Roman" charset="-94"/>
              <a:cs typeface="Times New Roman" charset="-94"/>
            </a:endParaRPr>
          </a:p>
          <a:p>
            <a:pPr marL="342900" indent="-342900" algn="just">
              <a:buFont typeface="Arial" charset="-94"/>
              <a:buChar char="•"/>
            </a:pPr>
            <a:r>
              <a:rPr lang="tr-TR" sz="2400" dirty="0">
                <a:solidFill>
                  <a:schemeClr val="tx1"/>
                </a:solidFill>
                <a:latin typeface="Times New Roman" charset="-94"/>
                <a:ea typeface="Times New Roman" charset="-94"/>
                <a:cs typeface="Times New Roman" charset="-94"/>
              </a:rPr>
              <a:t>Cari yılda kullanılmayan ödenekler yıl sonunda iptal edilir</a:t>
            </a:r>
            <a:r>
              <a:rPr lang="tr-TR" dirty="0"/>
              <a:t>.</a:t>
            </a: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smtClean="0">
                <a:latin typeface="Times New Roman" pitchFamily="18" charset="0"/>
              </a:rPr>
              <a:t>Ödeneklerin Kullanılması</a:t>
            </a:r>
            <a:endParaRPr lang="tr-TR" dirty="0"/>
          </a:p>
        </p:txBody>
      </p:sp>
    </p:spTree>
    <p:extLst>
      <p:ext uri="{BB962C8B-B14F-4D97-AF65-F5344CB8AC3E}">
        <p14:creationId xmlns:p14="http://schemas.microsoft.com/office/powerpoint/2010/main" val="1508116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35</a:t>
            </a:fld>
            <a:endParaRPr lang="tr-TR"/>
          </a:p>
        </p:txBody>
      </p:sp>
      <p:sp>
        <p:nvSpPr>
          <p:cNvPr id="3" name="Metin Yer Tutucusu 2"/>
          <p:cNvSpPr>
            <a:spLocks noGrp="1"/>
          </p:cNvSpPr>
          <p:nvPr>
            <p:ph type="body" sz="quarter" idx="14"/>
          </p:nvPr>
        </p:nvSpPr>
        <p:spPr/>
        <p:txBody>
          <a:bodyPr>
            <a:normAutofit/>
          </a:bodyPr>
          <a:lstStyle/>
          <a:p>
            <a:pPr marL="342900" indent="-342900" algn="just">
              <a:buFont typeface="Wingdings" charset="2"/>
              <a:buChar char="v"/>
            </a:pPr>
            <a:r>
              <a:rPr lang="tr-TR" dirty="0">
                <a:solidFill>
                  <a:schemeClr val="tx1"/>
                </a:solidFill>
                <a:latin typeface="Times New Roman" charset="-94"/>
                <a:ea typeface="Times New Roman" charset="-94"/>
                <a:cs typeface="Times New Roman" charset="-94"/>
              </a:rPr>
              <a:t>Merkezî yönetim kapsamındaki kamu idarelerinin bütçeleri arasındaki ödenek aktarmaları kanunla yapılır. Ancak, harcamalarda tasarrufu sağlamak, dengeli ve etkili bir bütçe politikasını gerçekleştirmek üzere genel bütçe ödeneklerinin yüzde onunu geçmemek kaydıyla, merkezî yönetim kapsamındaki kamu idarelerinin bütçeleri arasındaki ödenek aktarmalarına ilişkin yetki ve işlemler ile usul ve esaslar merkezî yönetim bütçe kanununda belirlenir. </a:t>
            </a:r>
            <a:endParaRPr lang="tr-TR" dirty="0" smtClean="0">
              <a:solidFill>
                <a:schemeClr val="tx1"/>
              </a:solidFill>
              <a:latin typeface="Times New Roman" charset="-94"/>
              <a:ea typeface="Times New Roman" charset="-94"/>
              <a:cs typeface="Times New Roman" charset="-94"/>
            </a:endParaRPr>
          </a:p>
          <a:p>
            <a:pPr marL="342900" indent="-342900" algn="just">
              <a:buFont typeface="Wingdings" charset="2"/>
              <a:buChar char="v"/>
            </a:pPr>
            <a:r>
              <a:rPr lang="tr-TR" dirty="0" smtClean="0">
                <a:solidFill>
                  <a:schemeClr val="tx1"/>
                </a:solidFill>
                <a:latin typeface="Times New Roman" charset="-94"/>
                <a:ea typeface="Times New Roman" charset="-94"/>
                <a:cs typeface="Times New Roman" charset="-94"/>
              </a:rPr>
              <a:t>Merkezî </a:t>
            </a:r>
            <a:r>
              <a:rPr lang="tr-TR" dirty="0">
                <a:solidFill>
                  <a:schemeClr val="tx1"/>
                </a:solidFill>
                <a:latin typeface="Times New Roman" charset="-94"/>
                <a:ea typeface="Times New Roman" charset="-94"/>
                <a:cs typeface="Times New Roman" charset="-94"/>
              </a:rPr>
              <a:t>yönetim kapsamındaki kamu idareleri, aktarma yapılacak tertipteki ödeneğin yüzde yirmisine kadar kendi bütçeleri içinde ödenek aktarması yapabilirler. </a:t>
            </a:r>
            <a:endParaRPr lang="tr-TR" dirty="0" smtClean="0">
              <a:solidFill>
                <a:schemeClr val="tx1"/>
              </a:solidFill>
              <a:latin typeface="Times New Roman" charset="-94"/>
              <a:ea typeface="Times New Roman" charset="-94"/>
              <a:cs typeface="Times New Roman" charset="-94"/>
            </a:endParaRPr>
          </a:p>
          <a:p>
            <a:pPr marL="342900" indent="-342900" algn="just">
              <a:buFont typeface="Wingdings" charset="2"/>
              <a:buChar char="v"/>
            </a:pPr>
            <a:r>
              <a:rPr lang="tr-TR" dirty="0" smtClean="0">
                <a:solidFill>
                  <a:schemeClr val="tx1"/>
                </a:solidFill>
                <a:latin typeface="Times New Roman" charset="-94"/>
                <a:ea typeface="Times New Roman" charset="-94"/>
                <a:cs typeface="Times New Roman" charset="-94"/>
              </a:rPr>
              <a:t>Kamu </a:t>
            </a:r>
            <a:r>
              <a:rPr lang="tr-TR" dirty="0">
                <a:solidFill>
                  <a:schemeClr val="tx1"/>
                </a:solidFill>
                <a:latin typeface="Times New Roman" charset="-94"/>
                <a:ea typeface="Times New Roman" charset="-94"/>
                <a:cs typeface="Times New Roman" charset="-94"/>
              </a:rPr>
              <a:t>idarelerinin bütçeleri içinde; personel giderleri tertiplerinden, aktarma yapılmış tertiplerden ve yedek ödenekten aktarma yapılmış tertiplerden diğer tertiplere ödenek aktarılamaz. </a:t>
            </a:r>
          </a:p>
        </p:txBody>
      </p:sp>
      <p:sp>
        <p:nvSpPr>
          <p:cNvPr id="4" name="Metin Yer Tutucusu 3"/>
          <p:cNvSpPr>
            <a:spLocks noGrp="1"/>
          </p:cNvSpPr>
          <p:nvPr>
            <p:ph type="body" sz="quarter" idx="15"/>
          </p:nvPr>
        </p:nvSpPr>
        <p:spPr/>
        <p:txBody>
          <a:bodyPr/>
          <a:lstStyle/>
          <a:p>
            <a:r>
              <a:rPr lang="tr-TR" b="1" dirty="0" smtClean="0"/>
              <a:t>Ödenek Aktarmaları</a:t>
            </a:r>
            <a:endParaRPr lang="tr-TR" b="1" dirty="0"/>
          </a:p>
        </p:txBody>
      </p:sp>
    </p:spTree>
    <p:extLst>
      <p:ext uri="{BB962C8B-B14F-4D97-AF65-F5344CB8AC3E}">
        <p14:creationId xmlns:p14="http://schemas.microsoft.com/office/powerpoint/2010/main" val="1712467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36</a:t>
            </a:fld>
            <a:endParaRPr lang="tr-TR"/>
          </a:p>
        </p:txBody>
      </p:sp>
      <p:sp>
        <p:nvSpPr>
          <p:cNvPr id="3" name="Metin Yer Tutucusu 2"/>
          <p:cNvSpPr>
            <a:spLocks noGrp="1"/>
          </p:cNvSpPr>
          <p:nvPr>
            <p:ph type="body" sz="quarter" idx="14"/>
          </p:nvPr>
        </p:nvSpPr>
        <p:spPr>
          <a:xfrm>
            <a:off x="136457" y="1366656"/>
            <a:ext cx="8805998" cy="5172257"/>
          </a:xfrm>
        </p:spPr>
        <p:txBody>
          <a:bodyPr>
            <a:normAutofit fontScale="85000" lnSpcReduction="20000"/>
          </a:bodyPr>
          <a:lstStyle/>
          <a:p>
            <a:pPr marL="342900" indent="-342900" algn="just">
              <a:buFont typeface="Arial" charset="-94"/>
              <a:buChar char="•"/>
            </a:pPr>
            <a:r>
              <a:rPr lang="tr-TR" dirty="0">
                <a:solidFill>
                  <a:schemeClr val="tx1"/>
                </a:solidFill>
                <a:latin typeface="Times New Roman" charset="-94"/>
                <a:ea typeface="Times New Roman" charset="-94"/>
                <a:cs typeface="Times New Roman" charset="-94"/>
              </a:rPr>
              <a:t>Kamu idarelerinin merkez teşkilatı harcama yetkilileri, merkez dışı birimlere, ihtiyaçlarında kullanılmak üzere </a:t>
            </a:r>
            <a:r>
              <a:rPr lang="tr-TR" b="1" u="sng" dirty="0">
                <a:solidFill>
                  <a:schemeClr val="tx1"/>
                </a:solidFill>
                <a:latin typeface="Times New Roman" charset="-94"/>
                <a:ea typeface="Times New Roman" charset="-94"/>
                <a:cs typeface="Times New Roman" charset="-94"/>
              </a:rPr>
              <a:t>Ödenek Gönderme Belgesi </a:t>
            </a:r>
            <a:r>
              <a:rPr lang="tr-TR" dirty="0">
                <a:solidFill>
                  <a:schemeClr val="tx1"/>
                </a:solidFill>
                <a:latin typeface="Times New Roman" charset="-94"/>
                <a:ea typeface="Times New Roman" charset="-94"/>
                <a:cs typeface="Times New Roman" charset="-94"/>
              </a:rPr>
              <a:t>düzenlemek suretiyle ödenek gönderirler. </a:t>
            </a:r>
          </a:p>
          <a:p>
            <a:pPr marL="342900" indent="-342900" algn="just">
              <a:buFont typeface="Arial" charset="-94"/>
              <a:buChar char="•"/>
            </a:pPr>
            <a:r>
              <a:rPr lang="tr-TR" dirty="0" smtClean="0">
                <a:solidFill>
                  <a:schemeClr val="tx1"/>
                </a:solidFill>
                <a:latin typeface="Times New Roman" charset="-94"/>
                <a:ea typeface="Times New Roman" charset="-94"/>
                <a:cs typeface="Times New Roman" charset="-94"/>
              </a:rPr>
              <a:t>Merkezî </a:t>
            </a:r>
            <a:r>
              <a:rPr lang="tr-TR" dirty="0">
                <a:solidFill>
                  <a:schemeClr val="tx1"/>
                </a:solidFill>
                <a:latin typeface="Times New Roman" charset="-94"/>
                <a:ea typeface="Times New Roman" charset="-94"/>
                <a:cs typeface="Times New Roman" charset="-94"/>
              </a:rPr>
              <a:t>yönetim bütçe kanununda belirtilen hizmet ve amaçları gerçekleştirmek, ödenek yetersizliğini gidermek veya bütçelerde öngörülmeyen hizmetler için, bu Kanuna ekli (I) sayılı cetvelde yer alan idareler ile (II) sayılı cetvelde yer alan idarelerden merkezî yönetim bütçe kanununda gösterilecek olanların bütçelerine aktarılmak üzere, genel bütçe ödeneklerinin yüzde ikisine kadar Maliye Bakanlığı bütçesine </a:t>
            </a:r>
            <a:r>
              <a:rPr lang="tr-TR" b="1" dirty="0">
                <a:solidFill>
                  <a:schemeClr val="tx1"/>
                </a:solidFill>
                <a:latin typeface="Times New Roman" charset="-94"/>
                <a:ea typeface="Times New Roman" charset="-94"/>
                <a:cs typeface="Times New Roman" charset="-94"/>
              </a:rPr>
              <a:t>yedek ödenek </a:t>
            </a:r>
            <a:r>
              <a:rPr lang="tr-TR" dirty="0" smtClean="0">
                <a:solidFill>
                  <a:schemeClr val="tx1"/>
                </a:solidFill>
                <a:latin typeface="Times New Roman" charset="-94"/>
                <a:ea typeface="Times New Roman" charset="-94"/>
                <a:cs typeface="Times New Roman" charset="-94"/>
              </a:rPr>
              <a:t>konulabilir</a:t>
            </a:r>
          </a:p>
          <a:p>
            <a:pPr marL="342900" indent="-342900" algn="just">
              <a:buFont typeface="Arial" charset="-94"/>
              <a:buChar char="•"/>
            </a:pPr>
            <a:r>
              <a:rPr lang="tr-TR" dirty="0" smtClean="0">
                <a:solidFill>
                  <a:schemeClr val="tx1"/>
                </a:solidFill>
                <a:latin typeface="Times New Roman" charset="-94"/>
                <a:ea typeface="Times New Roman" charset="-94"/>
                <a:cs typeface="Times New Roman" charset="-94"/>
              </a:rPr>
              <a:t>Örtülü </a:t>
            </a:r>
            <a:r>
              <a:rPr lang="tr-TR" dirty="0">
                <a:solidFill>
                  <a:schemeClr val="tx1"/>
                </a:solidFill>
                <a:latin typeface="Times New Roman" charset="-94"/>
                <a:ea typeface="Times New Roman" charset="-94"/>
                <a:cs typeface="Times New Roman" charset="-94"/>
              </a:rPr>
              <a:t>ödenek; kapalı istihbarat ve kapalı savunma hizmetleri, Devletin millî güvenliği ve yüksek menfaatleri ile Devlet itibarının gerekleri, siyasi, sosyal ve kültürel amaçlar ve olağanüstü hizmetlerle ilgili Devlet ve Hükümet icapları için kullanılmak üzere Cumhurbaşkanlığı ve Başbakanlık bütçelerine konulan ödenektir. Kanunlarla verilen görevlerin gerektirdiği istihbarat hizmetlerini yürüten diğer kamu idarelerinin bütçelerine de </a:t>
            </a:r>
            <a:r>
              <a:rPr lang="tr-TR" b="1" dirty="0">
                <a:solidFill>
                  <a:schemeClr val="tx1"/>
                </a:solidFill>
                <a:latin typeface="Times New Roman" charset="-94"/>
                <a:ea typeface="Times New Roman" charset="-94"/>
                <a:cs typeface="Times New Roman" charset="-94"/>
              </a:rPr>
              <a:t>örtülü ödenek </a:t>
            </a:r>
            <a:r>
              <a:rPr lang="tr-TR" dirty="0">
                <a:solidFill>
                  <a:schemeClr val="tx1"/>
                </a:solidFill>
                <a:latin typeface="Times New Roman" charset="-94"/>
                <a:ea typeface="Times New Roman" charset="-94"/>
                <a:cs typeface="Times New Roman" charset="-94"/>
              </a:rPr>
              <a:t>konulabilir. Örtülü ödenek, bu amaçlar dışında ve Cumhurbaşkanının, Başbakanın ve ailelerinin kişisel harcamaları ile siyasi partilerin idare, propaganda ve seçim ihtiyaçlarında kullanılamaz. İlgili yılda bu amaçla tahsis edilen ödenekler toplamı, genel bütçe başlangıç ödenekleri toplamının binde beşini geçemez</a:t>
            </a:r>
            <a:r>
              <a:rPr lang="tr-TR" dirty="0" smtClean="0">
                <a:solidFill>
                  <a:schemeClr val="tx1"/>
                </a:solidFill>
                <a:latin typeface="Times New Roman" charset="-94"/>
                <a:ea typeface="Times New Roman" charset="-94"/>
                <a:cs typeface="Times New Roman" charset="-94"/>
              </a:rPr>
              <a:t>.</a:t>
            </a:r>
            <a:endParaRPr lang="tr-TR" dirty="0">
              <a:solidFill>
                <a:schemeClr val="tx1"/>
              </a:solidFill>
              <a:latin typeface="Times New Roman" charset="-94"/>
              <a:ea typeface="Times New Roman" charset="-94"/>
              <a:cs typeface="Times New Roman" charset="-94"/>
            </a:endParaRPr>
          </a:p>
        </p:txBody>
      </p:sp>
    </p:spTree>
    <p:extLst>
      <p:ext uri="{BB962C8B-B14F-4D97-AF65-F5344CB8AC3E}">
        <p14:creationId xmlns:p14="http://schemas.microsoft.com/office/powerpoint/2010/main" val="1035195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37</a:t>
            </a:fld>
            <a:endParaRPr lang="tr-TR"/>
          </a:p>
        </p:txBody>
      </p:sp>
      <p:sp>
        <p:nvSpPr>
          <p:cNvPr id="5" name="Rectangle 2"/>
          <p:cNvSpPr>
            <a:spLocks noGrp="1" noChangeArrowheads="1"/>
          </p:cNvSpPr>
          <p:nvPr>
            <p:ph type="body" sz="quarter" idx="15"/>
          </p:nvPr>
        </p:nvSpPr>
        <p:spPr>
          <a:ln w="28575">
            <a:solidFill>
              <a:schemeClr val="tx1"/>
            </a:solidFill>
            <a:prstDash val="solid"/>
          </a:ln>
        </p:spPr>
        <p:txBody>
          <a:bodyPr>
            <a:normAutofit/>
          </a:bodyPr>
          <a:lstStyle/>
          <a:p>
            <a:pPr algn="ctr" eaLnBrk="1" hangingPunct="1"/>
            <a:r>
              <a:rPr lang="tr-TR" sz="2800" b="1" dirty="0" smtClean="0">
                <a:effectLst/>
                <a:latin typeface="Times New Roman" pitchFamily="18" charset="0"/>
                <a:cs typeface="Times New Roman" pitchFamily="18" charset="0"/>
              </a:rPr>
              <a:t>Harcama  Süreci</a:t>
            </a:r>
          </a:p>
        </p:txBody>
      </p:sp>
      <p:sp>
        <p:nvSpPr>
          <p:cNvPr id="7" name="Line 286"/>
          <p:cNvSpPr>
            <a:spLocks noGrp="1" noChangeShapeType="1"/>
          </p:cNvSpPr>
          <p:nvPr>
            <p:ph type="body" sz="quarter" idx="14"/>
          </p:nvPr>
        </p:nvSpPr>
        <p:spPr bwMode="auto">
          <a:xfrm flipH="1">
            <a:off x="4131513" y="1080000"/>
            <a:ext cx="1" cy="267788"/>
          </a:xfrm>
          <a:prstGeom prst="line">
            <a:avLst/>
          </a:prstGeom>
          <a:ln>
            <a:solidFill>
              <a:schemeClr val="tx1"/>
            </a:solidFill>
            <a:headEnd/>
            <a:tailEnd/>
          </a:ln>
        </p:spPr>
        <p:style>
          <a:lnRef idx="2">
            <a:schemeClr val="dk1"/>
          </a:lnRef>
          <a:fillRef idx="0">
            <a:schemeClr val="dk1"/>
          </a:fillRef>
          <a:effectRef idx="1">
            <a:schemeClr val="dk1"/>
          </a:effectRef>
          <a:fontRef idx="minor">
            <a:schemeClr val="tx1"/>
          </a:fontRef>
        </p:style>
        <p:txBody>
          <a:bodyPr anchor="ctr">
            <a:normAutofit fontScale="25000" lnSpcReduction="20000"/>
          </a:bodyPr>
          <a:lstStyle/>
          <a:p>
            <a:endParaRPr lang="tr-TR"/>
          </a:p>
        </p:txBody>
      </p:sp>
      <p:sp>
        <p:nvSpPr>
          <p:cNvPr id="8" name="Line 287"/>
          <p:cNvSpPr>
            <a:spLocks noChangeShapeType="1"/>
          </p:cNvSpPr>
          <p:nvPr/>
        </p:nvSpPr>
        <p:spPr bwMode="auto">
          <a:xfrm>
            <a:off x="2044918" y="1357997"/>
            <a:ext cx="4248150" cy="0"/>
          </a:xfrm>
          <a:prstGeom prst="line">
            <a:avLst/>
          </a:prstGeom>
          <a:ln>
            <a:solidFill>
              <a:schemeClr val="tx1"/>
            </a:solidFill>
            <a:headEnd/>
            <a:tailEnd/>
          </a:ln>
        </p:spPr>
        <p:style>
          <a:lnRef idx="2">
            <a:schemeClr val="dk1"/>
          </a:lnRef>
          <a:fillRef idx="0">
            <a:schemeClr val="dk1"/>
          </a:fillRef>
          <a:effectRef idx="1">
            <a:schemeClr val="dk1"/>
          </a:effectRef>
          <a:fontRef idx="minor">
            <a:schemeClr val="tx1"/>
          </a:fontRef>
        </p:style>
        <p:txBody>
          <a:bodyPr anchor="ctr"/>
          <a:lstStyle/>
          <a:p>
            <a:endParaRPr lang="tr-TR">
              <a:ln>
                <a:solidFill>
                  <a:srgbClr val="C00000"/>
                </a:solidFill>
              </a:ln>
              <a:latin typeface="Times New Roman" pitchFamily="18" charset="0"/>
              <a:cs typeface="Times New Roman" pitchFamily="18" charset="0"/>
            </a:endParaRPr>
          </a:p>
        </p:txBody>
      </p:sp>
      <p:sp>
        <p:nvSpPr>
          <p:cNvPr id="9" name="Line 284"/>
          <p:cNvSpPr>
            <a:spLocks noChangeShapeType="1"/>
          </p:cNvSpPr>
          <p:nvPr/>
        </p:nvSpPr>
        <p:spPr bwMode="auto">
          <a:xfrm flipH="1">
            <a:off x="2044918" y="1368207"/>
            <a:ext cx="2367" cy="327028"/>
          </a:xfrm>
          <a:prstGeom prst="line">
            <a:avLst/>
          </a:prstGeom>
          <a:noFill/>
          <a:ln w="28575">
            <a:solidFill>
              <a:schemeClr val="tx1"/>
            </a:solidFill>
            <a:round/>
            <a:headEnd/>
            <a:tailEnd type="triangle" w="med" len="med"/>
          </a:ln>
        </p:spPr>
        <p:txBody>
          <a:bodyPr anchor="ctr"/>
          <a:lstStyle/>
          <a:p>
            <a:endParaRPr lang="tr-TR">
              <a:latin typeface="Times New Roman" pitchFamily="18" charset="0"/>
              <a:cs typeface="Times New Roman" pitchFamily="18" charset="0"/>
            </a:endParaRPr>
          </a:p>
        </p:txBody>
      </p:sp>
      <p:sp>
        <p:nvSpPr>
          <p:cNvPr id="10" name="Line 283"/>
          <p:cNvSpPr>
            <a:spLocks noChangeShapeType="1"/>
          </p:cNvSpPr>
          <p:nvPr/>
        </p:nvSpPr>
        <p:spPr bwMode="auto">
          <a:xfrm>
            <a:off x="6270620" y="1347788"/>
            <a:ext cx="22448" cy="347447"/>
          </a:xfrm>
          <a:prstGeom prst="line">
            <a:avLst/>
          </a:prstGeom>
          <a:noFill/>
          <a:ln w="28575">
            <a:solidFill>
              <a:schemeClr val="tx1"/>
            </a:solidFill>
            <a:round/>
            <a:headEnd/>
            <a:tailEnd type="triangle" w="med" len="med"/>
          </a:ln>
        </p:spPr>
        <p:txBody>
          <a:bodyPr anchor="ctr"/>
          <a:lstStyle/>
          <a:p>
            <a:endParaRPr lang="tr-TR">
              <a:latin typeface="Times New Roman" pitchFamily="18" charset="0"/>
              <a:cs typeface="Times New Roman" pitchFamily="18" charset="0"/>
            </a:endParaRPr>
          </a:p>
        </p:txBody>
      </p:sp>
      <p:graphicFrame>
        <p:nvGraphicFramePr>
          <p:cNvPr id="11" name="Group 331"/>
          <p:cNvGraphicFramePr>
            <a:graphicFrameLocks/>
          </p:cNvGraphicFramePr>
          <p:nvPr>
            <p:extLst>
              <p:ext uri="{D42A27DB-BD31-4B8C-83A1-F6EECF244321}">
                <p14:modId xmlns:p14="http://schemas.microsoft.com/office/powerpoint/2010/main" val="210050133"/>
              </p:ext>
            </p:extLst>
          </p:nvPr>
        </p:nvGraphicFramePr>
        <p:xfrm>
          <a:off x="389280" y="1705444"/>
          <a:ext cx="3779713" cy="2347184"/>
        </p:xfrm>
        <a:graphic>
          <a:graphicData uri="http://schemas.openxmlformats.org/drawingml/2006/table">
            <a:tbl>
              <a:tblPr>
                <a:effectLst/>
              </a:tblPr>
              <a:tblGrid>
                <a:gridCol w="342508"/>
                <a:gridCol w="3437205"/>
              </a:tblGrid>
              <a:tr h="426761">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200" b="1" i="0" u="none" strike="noStrike" cap="none" normalizeH="0" baseline="0" dirty="0" smtClean="0">
                          <a:ln>
                            <a:noFill/>
                          </a:ln>
                          <a:solidFill>
                            <a:schemeClr val="tx1"/>
                          </a:solidFill>
                          <a:effectLst/>
                          <a:latin typeface="Times New Roman" pitchFamily="18" charset="0"/>
                          <a:cs typeface="Times New Roman" pitchFamily="18" charset="0"/>
                        </a:rPr>
                        <a:t>I-  Yüklenmeye Girişilmesi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r h="192042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Sözleşme esaslarına veya kanun hükmüne dayanılarak </a:t>
                      </a:r>
                      <a:r>
                        <a:rPr kumimoji="0" lang="tr-TR" sz="2000" b="1" i="0" u="sng" strike="noStrike" cap="none" normalizeH="0" baseline="0" dirty="0" err="1" smtClean="0">
                          <a:ln>
                            <a:noFill/>
                          </a:ln>
                          <a:solidFill>
                            <a:schemeClr val="tx1"/>
                          </a:solidFill>
                          <a:effectLst/>
                          <a:latin typeface="Times New Roman" pitchFamily="18" charset="0"/>
                          <a:cs typeface="Times New Roman" pitchFamily="18" charset="0"/>
                        </a:rPr>
                        <a:t>işyapılması</a:t>
                      </a:r>
                      <a:r>
                        <a:rPr kumimoji="0" lang="tr-TR" sz="2000" b="0" i="0" u="sng" strike="noStrike" cap="none" normalizeH="0" baseline="0" dirty="0" smtClean="0">
                          <a:ln>
                            <a:noFill/>
                          </a:ln>
                          <a:solidFill>
                            <a:schemeClr val="tx1"/>
                          </a:solidFill>
                          <a:effectLst/>
                          <a:latin typeface="Times New Roman" pitchFamily="18" charset="0"/>
                          <a:cs typeface="Times New Roman" pitchFamily="18" charset="0"/>
                        </a:rPr>
                        <a:t>,  </a:t>
                      </a:r>
                      <a:r>
                        <a:rPr kumimoji="0" lang="tr-TR" sz="2000" b="1" i="0" u="sng" strike="noStrike" cap="none" normalizeH="0" baseline="0" dirty="0" smtClean="0">
                          <a:ln>
                            <a:noFill/>
                          </a:ln>
                          <a:solidFill>
                            <a:schemeClr val="tx1"/>
                          </a:solidFill>
                          <a:effectLst/>
                          <a:latin typeface="Times New Roman" pitchFamily="18" charset="0"/>
                          <a:cs typeface="Times New Roman" pitchFamily="18" charset="0"/>
                        </a:rPr>
                        <a:t>mal</a:t>
                      </a:r>
                      <a:r>
                        <a:rPr kumimoji="0" lang="tr-TR" sz="2000" b="0" i="0" u="sng" strike="noStrike" cap="none" normalizeH="0" baseline="0" dirty="0" smtClean="0">
                          <a:ln>
                            <a:noFill/>
                          </a:ln>
                          <a:solidFill>
                            <a:schemeClr val="tx1"/>
                          </a:solidFill>
                          <a:effectLst/>
                          <a:latin typeface="Times New Roman" pitchFamily="18" charset="0"/>
                          <a:cs typeface="Times New Roman" pitchFamily="18" charset="0"/>
                        </a:rPr>
                        <a:t> veya </a:t>
                      </a:r>
                      <a:r>
                        <a:rPr kumimoji="0" lang="tr-TR" sz="2000" b="1" i="0" u="sng" strike="noStrike" cap="none" normalizeH="0" baseline="0" dirty="0" smtClean="0">
                          <a:ln>
                            <a:noFill/>
                          </a:ln>
                          <a:solidFill>
                            <a:schemeClr val="tx1"/>
                          </a:solidFill>
                          <a:effectLst/>
                          <a:latin typeface="Times New Roman" pitchFamily="18" charset="0"/>
                          <a:cs typeface="Times New Roman" pitchFamily="18" charset="0"/>
                        </a:rPr>
                        <a:t>hizmet</a:t>
                      </a:r>
                      <a:r>
                        <a:rPr kumimoji="0" lang="tr-TR" sz="2000" b="0" i="0" u="sng" strike="noStrike" cap="none" normalizeH="0" baseline="0" dirty="0" smtClean="0">
                          <a:ln>
                            <a:noFill/>
                          </a:ln>
                          <a:solidFill>
                            <a:schemeClr val="tx1"/>
                          </a:solidFill>
                          <a:effectLst/>
                          <a:latin typeface="Times New Roman" pitchFamily="18" charset="0"/>
                          <a:cs typeface="Times New Roman" pitchFamily="18" charset="0"/>
                        </a:rPr>
                        <a:t> </a:t>
                      </a:r>
                      <a:r>
                        <a:rPr kumimoji="0" lang="tr-TR" sz="2000" b="1" i="0" u="sng" strike="noStrike" cap="none" normalizeH="0" baseline="0" dirty="0" smtClean="0">
                          <a:ln>
                            <a:noFill/>
                          </a:ln>
                          <a:solidFill>
                            <a:schemeClr val="tx1"/>
                          </a:solidFill>
                          <a:effectLst/>
                          <a:latin typeface="Times New Roman" pitchFamily="18" charset="0"/>
                          <a:cs typeface="Times New Roman" pitchFamily="18" charset="0"/>
                        </a:rPr>
                        <a:t>alınması</a:t>
                      </a: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 karşılığında geleceğe yönelik bir ödeme yükümlülüğüne girilmesidir.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329"/>
          <p:cNvGraphicFramePr>
            <a:graphicFrameLocks/>
          </p:cNvGraphicFramePr>
          <p:nvPr>
            <p:extLst>
              <p:ext uri="{D42A27DB-BD31-4B8C-83A1-F6EECF244321}">
                <p14:modId xmlns:p14="http://schemas.microsoft.com/office/powerpoint/2010/main" val="372171958"/>
              </p:ext>
            </p:extLst>
          </p:nvPr>
        </p:nvGraphicFramePr>
        <p:xfrm>
          <a:off x="389280" y="4081463"/>
          <a:ext cx="3779713" cy="1873450"/>
        </p:xfrm>
        <a:graphic>
          <a:graphicData uri="http://schemas.openxmlformats.org/drawingml/2006/table">
            <a:tbl>
              <a:tblPr/>
              <a:tblGrid>
                <a:gridCol w="1168467"/>
                <a:gridCol w="2611246"/>
              </a:tblGrid>
              <a:tr h="547506">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000"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Harcama Birimi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Harcama yetkilisi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6558">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Gerçekleştirme Görevlisi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386">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SGDB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 name="Group 333"/>
          <p:cNvGraphicFramePr>
            <a:graphicFrameLocks/>
          </p:cNvGraphicFramePr>
          <p:nvPr>
            <p:extLst>
              <p:ext uri="{D42A27DB-BD31-4B8C-83A1-F6EECF244321}">
                <p14:modId xmlns:p14="http://schemas.microsoft.com/office/powerpoint/2010/main" val="1919845854"/>
              </p:ext>
            </p:extLst>
          </p:nvPr>
        </p:nvGraphicFramePr>
        <p:xfrm>
          <a:off x="4547825" y="1705444"/>
          <a:ext cx="4032820" cy="2376304"/>
        </p:xfrm>
        <a:graphic>
          <a:graphicData uri="http://schemas.openxmlformats.org/drawingml/2006/table">
            <a:tbl>
              <a:tblPr/>
              <a:tblGrid>
                <a:gridCol w="3665907"/>
                <a:gridCol w="366913"/>
              </a:tblGrid>
              <a:tr h="512684">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200" b="1" i="0" u="none" strike="noStrike" cap="none" normalizeH="0" baseline="0" dirty="0" smtClean="0">
                          <a:ln>
                            <a:noFill/>
                          </a:ln>
                          <a:solidFill>
                            <a:schemeClr val="tx1"/>
                          </a:solidFill>
                          <a:effectLst/>
                          <a:latin typeface="Times New Roman" pitchFamily="18" charset="0"/>
                          <a:cs typeface="Times New Roman" pitchFamily="18" charset="0"/>
                        </a:rPr>
                        <a:t>II-  Giderin Gerçekleştirilmesi</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r h="186362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Mal ve hizmetin teslim alınması, gerekli belgelerin hazırlanması, ödeme emrine bağlanması, (ön mali kontrole tabi tutulması) ve ödemenin yapılması.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 name="Group 279"/>
          <p:cNvGraphicFramePr>
            <a:graphicFrameLocks/>
          </p:cNvGraphicFramePr>
          <p:nvPr>
            <p:extLst>
              <p:ext uri="{D42A27DB-BD31-4B8C-83A1-F6EECF244321}">
                <p14:modId xmlns:p14="http://schemas.microsoft.com/office/powerpoint/2010/main" val="1363455465"/>
              </p:ext>
            </p:extLst>
          </p:nvPr>
        </p:nvGraphicFramePr>
        <p:xfrm>
          <a:off x="4584473" y="4192271"/>
          <a:ext cx="3960812" cy="2164080"/>
        </p:xfrm>
        <a:graphic>
          <a:graphicData uri="http://schemas.openxmlformats.org/drawingml/2006/table">
            <a:tbl>
              <a:tblPr/>
              <a:tblGrid>
                <a:gridCol w="1368152"/>
                <a:gridCol w="1367110"/>
                <a:gridCol w="1225550"/>
              </a:tblGrid>
              <a:tr h="66561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Harcama </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Birimi</a:t>
                      </a:r>
                      <a:endParaRPr kumimoji="0" lang="tr-TR"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Gerçekleş. Görevlileri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imes New Roman" pitchFamily="18" charset="0"/>
                          <a:cs typeface="Times New Roman" pitchFamily="18" charset="0"/>
                        </a:rPr>
                        <a:t>Harcama</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smtClean="0">
                          <a:ln>
                            <a:noFill/>
                          </a:ln>
                          <a:solidFill>
                            <a:schemeClr val="tx1"/>
                          </a:solidFill>
                          <a:effectLst/>
                          <a:latin typeface="Times New Roman" pitchFamily="18" charset="0"/>
                          <a:cs typeface="Times New Roman" pitchFamily="18" charset="0"/>
                        </a:rPr>
                        <a:t>Yetkilisi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SGDB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 İç Kontrol ve Ön Mali kontrol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r h="4855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1" i="0" u="none" strike="noStrike" cap="none" normalizeH="0" baseline="0" dirty="0" smtClean="0">
                          <a:ln>
                            <a:noFill/>
                          </a:ln>
                          <a:solidFill>
                            <a:schemeClr val="tx1"/>
                          </a:solidFill>
                          <a:effectLst/>
                          <a:latin typeface="Times New Roman" pitchFamily="18" charset="0"/>
                          <a:cs typeface="Times New Roman" pitchFamily="18" charset="0"/>
                        </a:rPr>
                        <a:t>Muhasebe Birimi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tr-TR" sz="2000" b="0" i="0" u="none" strike="noStrike" cap="none" normalizeH="0" baseline="0" dirty="0" smtClean="0">
                          <a:ln>
                            <a:noFill/>
                          </a:ln>
                          <a:solidFill>
                            <a:schemeClr val="tx1"/>
                          </a:solidFill>
                          <a:effectLst/>
                          <a:latin typeface="Times New Roman" pitchFamily="18" charset="0"/>
                          <a:cs typeface="Times New Roman" pitchFamily="18" charset="0"/>
                        </a:rPr>
                        <a:t>Muhasebe Yetkilisi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tr-TR"/>
                    </a:p>
                  </a:txBody>
                  <a:tcPr/>
                </a:tc>
              </a:tr>
            </a:tbl>
          </a:graphicData>
        </a:graphic>
      </p:graphicFrame>
    </p:spTree>
    <p:extLst>
      <p:ext uri="{BB962C8B-B14F-4D97-AF65-F5344CB8AC3E}">
        <p14:creationId xmlns:p14="http://schemas.microsoft.com/office/powerpoint/2010/main" val="35309142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38</a:t>
            </a:fld>
            <a:endParaRPr lang="tr-TR"/>
          </a:p>
        </p:txBody>
      </p:sp>
      <p:sp>
        <p:nvSpPr>
          <p:cNvPr id="3" name="Metin Yer Tutucusu 2"/>
          <p:cNvSpPr>
            <a:spLocks noGrp="1"/>
          </p:cNvSpPr>
          <p:nvPr>
            <p:ph type="body" sz="quarter" idx="14"/>
          </p:nvPr>
        </p:nvSpPr>
        <p:spPr/>
        <p:txBody>
          <a:bodyPr/>
          <a:lstStyle/>
          <a:p>
            <a:pPr marL="114300" algn="just">
              <a:buClr>
                <a:srgbClr val="E22E99"/>
              </a:buClr>
              <a:buSzPct val="90000"/>
            </a:pPr>
            <a:r>
              <a:rPr lang="tr-TR" sz="2400" u="sng" dirty="0">
                <a:solidFill>
                  <a:schemeClr val="tx1"/>
                </a:solidFill>
                <a:latin typeface="Times New Roman" pitchFamily="18" charset="0"/>
                <a:cs typeface="Times New Roman" pitchFamily="18" charset="0"/>
              </a:rPr>
              <a:t>Yüklenme</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Sözleşme esaslarına veya kanun hükmüne dayanılarak iş yaptırılması, mal veya hizmet alınması karşılığında geleceğe yönelik bir ödeme yükümlülüğüne girilmesidir.</a:t>
            </a:r>
            <a:endParaRPr lang="tr-TR" sz="2400" dirty="0">
              <a:solidFill>
                <a:schemeClr val="tx1"/>
              </a:solidFill>
              <a:latin typeface="Times New Roman" pitchFamily="18" charset="0"/>
            </a:endParaRP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Bütçede yeterli ödeneği bulunmayan işler için yüklenmeye girişilemez.</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Yüklenme süresi mali yılla sınırlıdır. </a:t>
            </a:r>
            <a:endParaRPr lang="tr-TR" sz="2400" dirty="0">
              <a:latin typeface="Times New Roman" pitchFamily="18" charset="0"/>
            </a:endParaRP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Harcama yetkilileri, tahsis edilen ödenekler dahilinde</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yüklenmeye girebilirler.</a:t>
            </a: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Yüklenmeye girişilen tutara ait ödenekler saklı tutulur; başka iş yaptırılması, mal veya hizmet alınması için kullanılamaz.    </a:t>
            </a:r>
            <a:endParaRPr lang="tr-TR" sz="2400" dirty="0" smtClean="0">
              <a:solidFill>
                <a:schemeClr val="tx1"/>
              </a:solidFill>
              <a:latin typeface="Times New Roman" pitchFamily="18" charset="0"/>
              <a:cs typeface="Times New Roman" pitchFamily="18" charset="0"/>
            </a:endParaRPr>
          </a:p>
          <a:p>
            <a:endParaRPr lang="tr-TR" dirty="0"/>
          </a:p>
        </p:txBody>
      </p:sp>
      <p:sp>
        <p:nvSpPr>
          <p:cNvPr id="4" name="Metin Yer Tutucusu 3"/>
          <p:cNvSpPr>
            <a:spLocks noGrp="1"/>
          </p:cNvSpPr>
          <p:nvPr>
            <p:ph type="body" sz="quarter" idx="15"/>
          </p:nvPr>
        </p:nvSpPr>
        <p:spPr>
          <a:xfrm>
            <a:off x="179999" y="556780"/>
            <a:ext cx="7675200" cy="523220"/>
          </a:xfrm>
        </p:spPr>
        <p:txBody>
          <a:bodyPr/>
          <a:lstStyle/>
          <a:p>
            <a:pPr algn="just"/>
            <a:r>
              <a:rPr lang="tr-TR" sz="2800" b="1" dirty="0">
                <a:latin typeface="Times New Roman" pitchFamily="18" charset="0"/>
              </a:rPr>
              <a:t>Yüklenmeye Girişilmesi</a:t>
            </a:r>
            <a:endParaRPr lang="tr-TR" sz="2800" dirty="0"/>
          </a:p>
        </p:txBody>
      </p:sp>
    </p:spTree>
    <p:extLst>
      <p:ext uri="{BB962C8B-B14F-4D97-AF65-F5344CB8AC3E}">
        <p14:creationId xmlns:p14="http://schemas.microsoft.com/office/powerpoint/2010/main" val="688195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1" y="1752600"/>
            <a:ext cx="3816424" cy="4504170"/>
          </a:xfrm>
          <a:ln/>
        </p:spPr>
        <p:style>
          <a:lnRef idx="2">
            <a:schemeClr val="dk1"/>
          </a:lnRef>
          <a:fillRef idx="1">
            <a:schemeClr val="lt1"/>
          </a:fillRef>
          <a:effectRef idx="0">
            <a:schemeClr val="dk1"/>
          </a:effectRef>
          <a:fontRef idx="minor">
            <a:schemeClr val="dk1"/>
          </a:fontRef>
        </p:style>
        <p:txBody>
          <a:bodyPr/>
          <a:lstStyle/>
          <a:p>
            <a:pPr marL="342900" indent="-342900">
              <a:buClr>
                <a:schemeClr val="tx2"/>
              </a:buClr>
              <a:buFont typeface="Arial" panose="020B0604020202020204" pitchFamily="34" charset="0"/>
              <a:buChar char="•"/>
            </a:pPr>
            <a:r>
              <a:rPr lang="tr-TR" sz="2400" dirty="0" smtClean="0">
                <a:solidFill>
                  <a:schemeClr val="tx1"/>
                </a:solidFill>
                <a:latin typeface="Times New Roman" pitchFamily="18" charset="0"/>
              </a:rPr>
              <a:t>Merkezi planlama</a:t>
            </a:r>
          </a:p>
          <a:p>
            <a:pPr marL="342900" indent="-342900">
              <a:buClr>
                <a:schemeClr val="tx2"/>
              </a:buClr>
              <a:buFont typeface="Arial" panose="020B0604020202020204" pitchFamily="34" charset="0"/>
              <a:buChar char="•"/>
            </a:pPr>
            <a:r>
              <a:rPr lang="tr-TR" sz="2400" dirty="0" smtClean="0">
                <a:solidFill>
                  <a:schemeClr val="tx1"/>
                </a:solidFill>
                <a:latin typeface="Times New Roman" pitchFamily="18" charset="0"/>
              </a:rPr>
              <a:t>Merkezden </a:t>
            </a:r>
            <a:r>
              <a:rPr lang="tr-TR" sz="2400" dirty="0">
                <a:solidFill>
                  <a:schemeClr val="tx1"/>
                </a:solidFill>
                <a:latin typeface="Times New Roman" pitchFamily="18" charset="0"/>
              </a:rPr>
              <a:t>yönetim</a:t>
            </a:r>
          </a:p>
          <a:p>
            <a:pPr marL="342900" indent="-342900">
              <a:buClr>
                <a:schemeClr val="tx2"/>
              </a:buClr>
              <a:buFont typeface="Arial" panose="020B0604020202020204" pitchFamily="34" charset="0"/>
              <a:buChar char="•"/>
            </a:pPr>
            <a:r>
              <a:rPr lang="tr-TR" sz="2400" dirty="0" smtClean="0">
                <a:solidFill>
                  <a:schemeClr val="tx1"/>
                </a:solidFill>
                <a:latin typeface="Times New Roman" pitchFamily="18" charset="0"/>
              </a:rPr>
              <a:t>Hiyerarşik </a:t>
            </a:r>
            <a:r>
              <a:rPr lang="tr-TR" sz="2400" dirty="0">
                <a:solidFill>
                  <a:schemeClr val="tx1"/>
                </a:solidFill>
                <a:latin typeface="Times New Roman" pitchFamily="18" charset="0"/>
              </a:rPr>
              <a:t>yönetim</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Kuralcı ve bürokratik içe dönüklük</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Girdi odaklı</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Mevzuata uygunluk denetimi</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3</a:t>
            </a:fld>
            <a:endParaRPr lang="tr-TR"/>
          </a:p>
        </p:txBody>
      </p:sp>
      <p:sp>
        <p:nvSpPr>
          <p:cNvPr id="5" name="Rectangle 4"/>
          <p:cNvSpPr>
            <a:spLocks noChangeArrowheads="1"/>
          </p:cNvSpPr>
          <p:nvPr/>
        </p:nvSpPr>
        <p:spPr bwMode="auto">
          <a:xfrm>
            <a:off x="180000" y="1063059"/>
            <a:ext cx="3816424" cy="562419"/>
          </a:xfrm>
          <a:prstGeom prst="rect">
            <a:avLst/>
          </a:prstGeom>
          <a:noFill/>
          <a:ln w="28575" cap="sq" algn="ctr">
            <a:solidFill>
              <a:schemeClr val="accent2">
                <a:alpha val="95000"/>
              </a:schemeClr>
            </a:solidFill>
            <a:miter lim="800000"/>
            <a:headEnd/>
            <a:tailEnd/>
          </a:ln>
          <a:effectLst/>
        </p:spPr>
        <p:txBody>
          <a:bodyPr wrap="square" anchor="ctr">
            <a:noAutofit/>
          </a:bodyPr>
          <a:lstStyle/>
          <a:p>
            <a:pPr algn="ctr">
              <a:defRPr/>
            </a:pPr>
            <a:r>
              <a:rPr lang="tr-TR" sz="2800" b="1" dirty="0" smtClean="0">
                <a:solidFill>
                  <a:schemeClr val="tx2"/>
                </a:solidFill>
                <a:latin typeface="Times New Roman" pitchFamily="18" charset="0"/>
              </a:rPr>
              <a:t>Geleneksel Anlayış</a:t>
            </a:r>
            <a:endParaRPr lang="tr-TR" sz="2800" b="1" dirty="0">
              <a:solidFill>
                <a:schemeClr val="tx2"/>
              </a:solidFill>
              <a:latin typeface="Times New Roman" pitchFamily="18" charset="0"/>
            </a:endParaRPr>
          </a:p>
        </p:txBody>
      </p:sp>
      <p:sp>
        <p:nvSpPr>
          <p:cNvPr id="7" name="Rectangle 4"/>
          <p:cNvSpPr>
            <a:spLocks noChangeArrowheads="1"/>
          </p:cNvSpPr>
          <p:nvPr/>
        </p:nvSpPr>
        <p:spPr bwMode="auto">
          <a:xfrm>
            <a:off x="4098389" y="1063058"/>
            <a:ext cx="3850656" cy="562419"/>
          </a:xfrm>
          <a:prstGeom prst="rect">
            <a:avLst/>
          </a:prstGeom>
          <a:noFill/>
          <a:ln w="28575" cap="sq" algn="ctr">
            <a:solidFill>
              <a:schemeClr val="accent2"/>
            </a:solidFill>
            <a:miter lim="800000"/>
            <a:headEnd/>
            <a:tailEnd/>
          </a:ln>
          <a:effectLst/>
        </p:spPr>
        <p:txBody>
          <a:bodyPr wrap="square" anchor="ctr">
            <a:noAutofit/>
          </a:bodyPr>
          <a:lstStyle/>
          <a:p>
            <a:pPr algn="ctr">
              <a:defRPr/>
            </a:pPr>
            <a:r>
              <a:rPr lang="tr-TR" sz="2800" b="1" dirty="0" smtClean="0">
                <a:solidFill>
                  <a:schemeClr val="tx2"/>
                </a:solidFill>
                <a:latin typeface="Times New Roman" pitchFamily="18" charset="0"/>
              </a:rPr>
              <a:t>Modern Anlayış</a:t>
            </a:r>
            <a:endParaRPr lang="tr-TR" sz="2800" b="1" dirty="0">
              <a:solidFill>
                <a:schemeClr val="tx2"/>
              </a:solidFill>
              <a:latin typeface="Times New Roman" pitchFamily="18" charset="0"/>
            </a:endParaRPr>
          </a:p>
        </p:txBody>
      </p:sp>
      <p:sp>
        <p:nvSpPr>
          <p:cNvPr id="10" name="Text Placeholder 5"/>
          <p:cNvSpPr>
            <a:spLocks noGrp="1"/>
          </p:cNvSpPr>
          <p:nvPr>
            <p:ph type="body" sz="quarter" idx="14"/>
          </p:nvPr>
        </p:nvSpPr>
        <p:spPr>
          <a:xfrm>
            <a:off x="4132621" y="1719943"/>
            <a:ext cx="3816424" cy="4536827"/>
          </a:xfrm>
        </p:spPr>
        <p:style>
          <a:lnRef idx="2">
            <a:schemeClr val="dk1"/>
          </a:lnRef>
          <a:fillRef idx="1">
            <a:schemeClr val="lt1"/>
          </a:fillRef>
          <a:effectRef idx="0">
            <a:schemeClr val="dk1"/>
          </a:effectRef>
          <a:fontRef idx="minor">
            <a:schemeClr val="dk1"/>
          </a:fontRef>
        </p:style>
        <p:txBody>
          <a:bodyPr/>
          <a:lstStyle/>
          <a:p>
            <a:pPr marL="342900" indent="-342900">
              <a:buFont typeface="Arial" panose="020B0604020202020204" pitchFamily="34" charset="0"/>
              <a:buChar char="•"/>
            </a:pPr>
            <a:r>
              <a:rPr lang="tr-TR" sz="2400" dirty="0">
                <a:solidFill>
                  <a:schemeClr val="tx1"/>
                </a:solidFill>
                <a:latin typeface="Times New Roman" pitchFamily="18" charset="0"/>
              </a:rPr>
              <a:t>Stratejik planlama</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Yerinden yönetim</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Katılımcı ve paylaşımcı yönetim</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Saydam ve hesap verebilir</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Çıktı ve hedef odaklı</a:t>
            </a:r>
          </a:p>
          <a:p>
            <a:pPr marL="342900" indent="-342900">
              <a:buClr>
                <a:schemeClr val="tx2"/>
              </a:buClr>
              <a:buFont typeface="Arial" panose="020B0604020202020204" pitchFamily="34" charset="0"/>
              <a:buChar char="•"/>
            </a:pPr>
            <a:r>
              <a:rPr lang="tr-TR" sz="2400" dirty="0">
                <a:solidFill>
                  <a:schemeClr val="tx1"/>
                </a:solidFill>
                <a:latin typeface="Times New Roman" pitchFamily="18" charset="0"/>
              </a:rPr>
              <a:t>Performans denetimi</a:t>
            </a:r>
          </a:p>
          <a:p>
            <a:endParaRPr lang="tr-TR" dirty="0"/>
          </a:p>
        </p:txBody>
      </p:sp>
    </p:spTree>
    <p:extLst>
      <p:ext uri="{BB962C8B-B14F-4D97-AF65-F5344CB8AC3E}">
        <p14:creationId xmlns:p14="http://schemas.microsoft.com/office/powerpoint/2010/main" val="13239979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39</a:t>
            </a:fld>
            <a:endParaRPr lang="tr-TR"/>
          </a:p>
        </p:txBody>
      </p:sp>
      <p:sp>
        <p:nvSpPr>
          <p:cNvPr id="3" name="Metin Yer Tutucusu 2"/>
          <p:cNvSpPr>
            <a:spLocks noGrp="1"/>
          </p:cNvSpPr>
          <p:nvPr>
            <p:ph type="body" sz="quarter" idx="14"/>
          </p:nvPr>
        </p:nvSpPr>
        <p:spPr>
          <a:xfrm>
            <a:off x="179999" y="1366656"/>
            <a:ext cx="8805998" cy="5172257"/>
          </a:xfrm>
        </p:spPr>
        <p:txBody>
          <a:bodyPr>
            <a:normAutofit/>
          </a:bodyPr>
          <a:lstStyle/>
          <a:p>
            <a:pPr marL="609600" indent="-609600" algn="just">
              <a:buSzPct val="80000"/>
              <a:buFont typeface="Wingdings" charset="2"/>
              <a:buChar char="Ø"/>
            </a:pPr>
            <a:r>
              <a:rPr lang="tr-TR" sz="2400" dirty="0">
                <a:solidFill>
                  <a:schemeClr val="tx1"/>
                </a:solidFill>
                <a:latin typeface="Times New Roman" charset="-94"/>
                <a:ea typeface="Times New Roman" charset="-94"/>
                <a:cs typeface="Times New Roman" charset="-94"/>
              </a:rPr>
              <a:t>Kanunda belirtilen bazı hallerde </a:t>
            </a:r>
            <a:r>
              <a:rPr lang="tr-TR" sz="2400" dirty="0" smtClean="0">
                <a:solidFill>
                  <a:schemeClr val="tx1"/>
                </a:solidFill>
                <a:latin typeface="Times New Roman" charset="-94"/>
                <a:ea typeface="Times New Roman" charset="-94"/>
                <a:cs typeface="Times New Roman" charset="-94"/>
              </a:rPr>
              <a:t>ve şartlarda ertesi </a:t>
            </a:r>
            <a:r>
              <a:rPr lang="tr-TR" sz="2400" dirty="0">
                <a:solidFill>
                  <a:schemeClr val="tx1"/>
                </a:solidFill>
                <a:latin typeface="Times New Roman" charset="-94"/>
                <a:ea typeface="Times New Roman" charset="-94"/>
                <a:cs typeface="Times New Roman" charset="-94"/>
              </a:rPr>
              <a:t>yıla geçen yüklenmeler </a:t>
            </a:r>
            <a:r>
              <a:rPr lang="tr-TR" sz="2400" dirty="0" smtClean="0">
                <a:solidFill>
                  <a:schemeClr val="tx1"/>
                </a:solidFill>
                <a:latin typeface="Times New Roman" charset="-94"/>
                <a:ea typeface="Times New Roman" charset="-94"/>
                <a:cs typeface="Times New Roman" charset="-94"/>
              </a:rPr>
              <a:t>olabilir.</a:t>
            </a:r>
          </a:p>
          <a:p>
            <a:pPr marL="609600" indent="-609600" algn="just">
              <a:buSzPct val="80000"/>
              <a:buFont typeface="Wingdings" charset="2"/>
              <a:buChar char="Ø"/>
            </a:pPr>
            <a:r>
              <a:rPr lang="tr-TR" sz="2400" dirty="0" smtClean="0">
                <a:solidFill>
                  <a:schemeClr val="tx1"/>
                </a:solidFill>
                <a:latin typeface="Times New Roman" charset="-94"/>
                <a:ea typeface="Times New Roman" charset="-94"/>
                <a:cs typeface="Times New Roman" charset="-94"/>
              </a:rPr>
              <a:t>Örneğin </a:t>
            </a:r>
            <a:r>
              <a:rPr lang="tr-TR" sz="2400" dirty="0">
                <a:solidFill>
                  <a:schemeClr val="tx1"/>
                </a:solidFill>
                <a:latin typeface="Times New Roman" charset="-94"/>
                <a:ea typeface="Times New Roman" charset="-94"/>
                <a:cs typeface="Times New Roman" charset="-94"/>
              </a:rPr>
              <a:t>s</a:t>
            </a:r>
            <a:r>
              <a:rPr lang="tr-TR" sz="2400" dirty="0" smtClean="0">
                <a:solidFill>
                  <a:schemeClr val="tx1"/>
                </a:solidFill>
                <a:latin typeface="Times New Roman" charset="-94"/>
                <a:ea typeface="Times New Roman" charset="-94"/>
                <a:cs typeface="Times New Roman" charset="-94"/>
              </a:rPr>
              <a:t>üreli </a:t>
            </a:r>
            <a:r>
              <a:rPr lang="tr-TR" sz="2400" dirty="0">
                <a:solidFill>
                  <a:schemeClr val="tx1"/>
                </a:solidFill>
                <a:latin typeface="Times New Roman" charset="-94"/>
                <a:ea typeface="Times New Roman" charset="-94"/>
                <a:cs typeface="Times New Roman" charset="-94"/>
              </a:rPr>
              <a:t>yayın alımı, taşıma, koruma ve güvenlik, temizlik ve yemek </a:t>
            </a:r>
            <a:r>
              <a:rPr lang="tr-TR" sz="2400" dirty="0" smtClean="0">
                <a:solidFill>
                  <a:schemeClr val="tx1"/>
                </a:solidFill>
                <a:latin typeface="Times New Roman" charset="-94"/>
                <a:ea typeface="Times New Roman" charset="-94"/>
                <a:cs typeface="Times New Roman" charset="-94"/>
              </a:rPr>
              <a:t>hizmetleri</a:t>
            </a:r>
            <a:r>
              <a:rPr lang="tr-TR" sz="2400" dirty="0">
                <a:solidFill>
                  <a:schemeClr val="tx1"/>
                </a:solidFill>
                <a:latin typeface="Times New Roman" charset="-94"/>
                <a:ea typeface="Times New Roman" charset="-94"/>
                <a:cs typeface="Times New Roman" charset="-94"/>
              </a:rPr>
              <a:t> </a:t>
            </a:r>
            <a:r>
              <a:rPr lang="tr-TR" sz="2400" dirty="0" smtClean="0">
                <a:solidFill>
                  <a:schemeClr val="tx1"/>
                </a:solidFill>
                <a:latin typeface="Times New Roman" charset="-94"/>
                <a:ea typeface="Times New Roman" charset="-94"/>
                <a:cs typeface="Times New Roman" charset="-94"/>
              </a:rPr>
              <a:t>ya da</a:t>
            </a:r>
          </a:p>
          <a:p>
            <a:pPr marL="609600" indent="-609600" algn="just">
              <a:buSzPct val="80000"/>
              <a:buFont typeface="Wingdings" charset="2"/>
              <a:buChar char="Ø"/>
            </a:pPr>
            <a:r>
              <a:rPr lang="tr-TR" sz="2400" dirty="0" smtClean="0">
                <a:solidFill>
                  <a:schemeClr val="tx1"/>
                </a:solidFill>
                <a:latin typeface="Times New Roman" charset="-94"/>
                <a:ea typeface="Times New Roman" charset="-94"/>
                <a:cs typeface="Times New Roman" charset="-94"/>
              </a:rPr>
              <a:t>Yiyecek</a:t>
            </a:r>
            <a:r>
              <a:rPr lang="tr-TR" sz="2400" dirty="0">
                <a:solidFill>
                  <a:schemeClr val="tx1"/>
                </a:solidFill>
                <a:latin typeface="Times New Roman" charset="-94"/>
                <a:ea typeface="Times New Roman" charset="-94"/>
                <a:cs typeface="Times New Roman" charset="-94"/>
              </a:rPr>
              <a:t>, yakacak, akaryakıt ve madeni yağ </a:t>
            </a:r>
            <a:r>
              <a:rPr lang="tr-TR" sz="2400" dirty="0" smtClean="0">
                <a:solidFill>
                  <a:schemeClr val="tx1"/>
                </a:solidFill>
                <a:latin typeface="Times New Roman" charset="-94"/>
                <a:ea typeface="Times New Roman" charset="-94"/>
                <a:cs typeface="Times New Roman" charset="-94"/>
              </a:rPr>
              <a:t>ihtiyaçları</a:t>
            </a:r>
            <a:endParaRPr lang="tr-TR" sz="2400" dirty="0">
              <a:solidFill>
                <a:schemeClr val="tx1"/>
              </a:solidFill>
              <a:latin typeface="Times New Roman" charset="-94"/>
              <a:ea typeface="Times New Roman" charset="-94"/>
              <a:cs typeface="Times New Roman" charset="-94"/>
            </a:endParaRPr>
          </a:p>
          <a:p>
            <a:pPr marL="609600" indent="-609600" algn="just">
              <a:buSzPct val="80000"/>
              <a:buFont typeface="Wingdings" charset="2"/>
              <a:buChar char="Ø"/>
            </a:pPr>
            <a:r>
              <a:rPr lang="tr-TR" sz="2400" dirty="0">
                <a:solidFill>
                  <a:schemeClr val="tx1"/>
                </a:solidFill>
                <a:latin typeface="Times New Roman" charset="-94"/>
                <a:ea typeface="Times New Roman" charset="-94"/>
                <a:cs typeface="Times New Roman" charset="-94"/>
              </a:rPr>
              <a:t>Makine-teçhizat, yol ve otoyol, bilgisayar ve haberleşme sistemlerinin bakım işleri; her türlü onarım işleri ile elektronik bilgi erişim </a:t>
            </a:r>
            <a:r>
              <a:rPr lang="tr-TR" sz="2400" dirty="0" smtClean="0">
                <a:solidFill>
                  <a:schemeClr val="tx1"/>
                </a:solidFill>
                <a:latin typeface="Times New Roman" charset="-94"/>
                <a:ea typeface="Times New Roman" charset="-94"/>
                <a:cs typeface="Times New Roman" charset="-94"/>
              </a:rPr>
              <a:t>hizmetleri gibi.</a:t>
            </a:r>
          </a:p>
          <a:p>
            <a:pPr marL="609600" indent="-609600" algn="just">
              <a:buSzPct val="80000"/>
              <a:buFont typeface="Wingdings" charset="2"/>
              <a:buChar char="Ø"/>
            </a:pPr>
            <a:endParaRPr lang="tr-TR" sz="2400" dirty="0">
              <a:solidFill>
                <a:schemeClr val="tx1"/>
              </a:solidFill>
              <a:latin typeface="Times New Roman" charset="-94"/>
              <a:ea typeface="Times New Roman" charset="-94"/>
              <a:cs typeface="Times New Roman" charset="-94"/>
            </a:endParaRPr>
          </a:p>
          <a:p>
            <a:endParaRPr lang="tr-TR" dirty="0"/>
          </a:p>
        </p:txBody>
      </p:sp>
      <p:sp>
        <p:nvSpPr>
          <p:cNvPr id="4" name="Metin Yer Tutucusu 3"/>
          <p:cNvSpPr>
            <a:spLocks noGrp="1"/>
          </p:cNvSpPr>
          <p:nvPr>
            <p:ph type="body" sz="quarter" idx="15"/>
          </p:nvPr>
        </p:nvSpPr>
        <p:spPr>
          <a:xfrm>
            <a:off x="179999" y="556780"/>
            <a:ext cx="7675200" cy="523220"/>
          </a:xfrm>
        </p:spPr>
        <p:txBody>
          <a:bodyPr/>
          <a:lstStyle/>
          <a:p>
            <a:pPr algn="just"/>
            <a:r>
              <a:rPr lang="tr-TR" sz="2800" b="1" dirty="0">
                <a:latin typeface="Times New Roman" pitchFamily="18" charset="0"/>
              </a:rPr>
              <a:t>Ertesi Yıla Geçen Yüklenme</a:t>
            </a:r>
            <a:endParaRPr lang="tr-TR" sz="2800" dirty="0"/>
          </a:p>
        </p:txBody>
      </p:sp>
    </p:spTree>
    <p:extLst>
      <p:ext uri="{BB962C8B-B14F-4D97-AF65-F5344CB8AC3E}">
        <p14:creationId xmlns:p14="http://schemas.microsoft.com/office/powerpoint/2010/main" val="26974046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40</a:t>
            </a:fld>
            <a:endParaRPr lang="tr-TR"/>
          </a:p>
        </p:txBody>
      </p:sp>
      <p:sp>
        <p:nvSpPr>
          <p:cNvPr id="3" name="Metin Yer Tutucusu 2"/>
          <p:cNvSpPr>
            <a:spLocks noGrp="1"/>
          </p:cNvSpPr>
          <p:nvPr>
            <p:ph type="body" sz="quarter" idx="14"/>
          </p:nvPr>
        </p:nvSpPr>
        <p:spPr/>
        <p:txBody>
          <a:bodyPr/>
          <a:lstStyle/>
          <a:p>
            <a:pPr marL="342900" indent="-342900" algn="just">
              <a:buFont typeface="Wingdings" charset="2"/>
              <a:buChar char="v"/>
            </a:pPr>
            <a:endParaRPr lang="tr-TR" sz="2400" dirty="0" smtClean="0">
              <a:solidFill>
                <a:schemeClr val="tx1"/>
              </a:solidFill>
              <a:latin typeface="Times New Roman" pitchFamily="18" charset="0"/>
              <a:cs typeface="Times New Roman" pitchFamily="18" charset="0"/>
            </a:endParaRPr>
          </a:p>
          <a:p>
            <a:pPr marL="342900" indent="-342900" algn="just">
              <a:buFont typeface="Wingdings" charset="2"/>
              <a:buChar char="v"/>
            </a:pPr>
            <a:r>
              <a:rPr lang="tr-TR" sz="2400" dirty="0" smtClean="0">
                <a:solidFill>
                  <a:schemeClr val="tx1"/>
                </a:solidFill>
                <a:latin typeface="Times New Roman" pitchFamily="18" charset="0"/>
                <a:cs typeface="Times New Roman" pitchFamily="18" charset="0"/>
              </a:rPr>
              <a:t>Merkezi </a:t>
            </a:r>
            <a:r>
              <a:rPr lang="tr-TR" sz="2400" dirty="0">
                <a:solidFill>
                  <a:schemeClr val="tx1"/>
                </a:solidFill>
                <a:latin typeface="Times New Roman" pitchFamily="18" charset="0"/>
                <a:cs typeface="Times New Roman" pitchFamily="18" charset="0"/>
              </a:rPr>
              <a:t>yönetim kapsamındaki kamu idareleri, bir malî yıl içinde tamamlanması mümkün olmayan yatırım projeleri için gelecek yıllara yaygın yüklenmeye girişebilir.</a:t>
            </a:r>
            <a:r>
              <a:rPr lang="tr-TR" sz="2400" dirty="0">
                <a:solidFill>
                  <a:schemeClr val="tx1"/>
                </a:solidFill>
                <a:latin typeface="Times New Roman" pitchFamily="18" charset="0"/>
              </a:rPr>
              <a:t> </a:t>
            </a:r>
            <a:r>
              <a:rPr lang="tr-TR" sz="2400" dirty="0" smtClean="0">
                <a:solidFill>
                  <a:schemeClr val="tx1"/>
                </a:solidFill>
                <a:latin typeface="Times New Roman" pitchFamily="18" charset="0"/>
              </a:rPr>
              <a:t>örneğin; personel taşıma hizmetleri.</a:t>
            </a:r>
          </a:p>
          <a:p>
            <a:pPr marL="342900" indent="-342900" algn="just">
              <a:buFont typeface="Wingdings" charset="2"/>
              <a:buChar char="v"/>
            </a:pPr>
            <a:r>
              <a:rPr lang="tr-TR" sz="2400" dirty="0" smtClean="0">
                <a:solidFill>
                  <a:schemeClr val="tx1"/>
                </a:solidFill>
                <a:latin typeface="Times New Roman" pitchFamily="18" charset="0"/>
              </a:rPr>
              <a:t>Bunların neler olduğu kanunda açıkça yazmaktadır. Ancak belli hallerde kanunda yazmayan durumlarda da gelecek yıllara yönelik yüklenmeler yapılabilir.</a:t>
            </a:r>
          </a:p>
          <a:p>
            <a:pPr algn="just"/>
            <a:endParaRPr lang="tr-TR" dirty="0">
              <a:solidFill>
                <a:schemeClr val="tx1"/>
              </a:solidFill>
            </a:endParaRPr>
          </a:p>
        </p:txBody>
      </p:sp>
      <p:sp>
        <p:nvSpPr>
          <p:cNvPr id="4" name="Metin Yer Tutucusu 3"/>
          <p:cNvSpPr>
            <a:spLocks noGrp="1"/>
          </p:cNvSpPr>
          <p:nvPr>
            <p:ph type="body" sz="quarter" idx="15"/>
          </p:nvPr>
        </p:nvSpPr>
        <p:spPr>
          <a:xfrm>
            <a:off x="179999" y="556780"/>
            <a:ext cx="7675200" cy="523220"/>
          </a:xfrm>
        </p:spPr>
        <p:txBody>
          <a:bodyPr/>
          <a:lstStyle/>
          <a:p>
            <a:pPr algn="just"/>
            <a:r>
              <a:rPr lang="tr-TR" sz="2800" b="1" dirty="0">
                <a:latin typeface="Times New Roman" pitchFamily="18" charset="0"/>
              </a:rPr>
              <a:t>Gelecek Yıllara Yaygın Yüklenmeler</a:t>
            </a:r>
            <a:endParaRPr lang="tr-TR" sz="2800" dirty="0"/>
          </a:p>
        </p:txBody>
      </p:sp>
    </p:spTree>
    <p:extLst>
      <p:ext uri="{BB962C8B-B14F-4D97-AF65-F5344CB8AC3E}">
        <p14:creationId xmlns:p14="http://schemas.microsoft.com/office/powerpoint/2010/main" val="26470544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41</a:t>
            </a:fld>
            <a:endParaRPr lang="tr-TR"/>
          </a:p>
        </p:txBody>
      </p:sp>
      <p:sp>
        <p:nvSpPr>
          <p:cNvPr id="3" name="Metin Yer Tutucusu 2"/>
          <p:cNvSpPr>
            <a:spLocks noGrp="1"/>
          </p:cNvSpPr>
          <p:nvPr>
            <p:ph type="body" sz="quarter" idx="14"/>
          </p:nvPr>
        </p:nvSpPr>
        <p:spPr/>
        <p:txBody>
          <a:bodyPr>
            <a:normAutofit/>
          </a:bodyPr>
          <a:lstStyle/>
          <a:p>
            <a:pPr algn="just"/>
            <a:endParaRPr lang="tr-TR" sz="2400" dirty="0" smtClean="0">
              <a:solidFill>
                <a:schemeClr val="tx1"/>
              </a:solidFill>
              <a:latin typeface="Times New Roman" charset="-94"/>
              <a:ea typeface="Times New Roman" charset="-94"/>
              <a:cs typeface="Times New Roman" charset="-94"/>
            </a:endParaRPr>
          </a:p>
          <a:p>
            <a:pPr algn="just"/>
            <a:r>
              <a:rPr lang="tr-TR" sz="2400" dirty="0" smtClean="0">
                <a:solidFill>
                  <a:schemeClr val="tx1"/>
                </a:solidFill>
                <a:latin typeface="Times New Roman" charset="-94"/>
                <a:ea typeface="Times New Roman" charset="-94"/>
                <a:cs typeface="Times New Roman" charset="-94"/>
              </a:rPr>
              <a:t>Gerçek </a:t>
            </a:r>
            <a:r>
              <a:rPr lang="tr-TR" sz="2400" dirty="0">
                <a:solidFill>
                  <a:schemeClr val="tx1"/>
                </a:solidFill>
                <a:latin typeface="Times New Roman" charset="-94"/>
                <a:ea typeface="Times New Roman" charset="-94"/>
                <a:cs typeface="Times New Roman" charset="-94"/>
              </a:rPr>
              <a:t>veya tüzel kişilere </a:t>
            </a:r>
            <a:r>
              <a:rPr lang="tr-TR" sz="2400" u="sng" dirty="0">
                <a:solidFill>
                  <a:schemeClr val="tx1"/>
                </a:solidFill>
                <a:latin typeface="Times New Roman" charset="-94"/>
                <a:ea typeface="Times New Roman" charset="-94"/>
                <a:cs typeface="Times New Roman" charset="-94"/>
              </a:rPr>
              <a:t>kanuni dayanağı olmadan </a:t>
            </a:r>
            <a:r>
              <a:rPr lang="tr-TR" sz="2400" dirty="0">
                <a:solidFill>
                  <a:schemeClr val="tx1"/>
                </a:solidFill>
                <a:latin typeface="Times New Roman" charset="-94"/>
                <a:ea typeface="Times New Roman" charset="-94"/>
                <a:cs typeface="Times New Roman" charset="-94"/>
              </a:rPr>
              <a:t>kamu kaynağı kullandırılamaz, yardımda bulunulamaz veya menfaat sağlanamaz. Ancak, genel yönetim kapsamındaki kamu idarelerinin bütçelerinde öngörülmüş olmak kaydıyla; kamu yararı gözetilerek dernek, vakıf, birlik, kurum, kuruluş, sandık ve benzeri teşekküllere yardım yapılabilir. Bu yardımların yapılması, kullanılması, izlenmesi, denetlenmesi ve kamuoyuna açıklanmasına ilişkin esas ve usuller Maliye Bakanlığınca hazırlanarak Bakanlar Kurulunca çıkarılacak yönetmelikle belirlenir.</a:t>
            </a:r>
          </a:p>
        </p:txBody>
      </p:sp>
      <p:sp>
        <p:nvSpPr>
          <p:cNvPr id="4" name="Metin Yer Tutucusu 3"/>
          <p:cNvSpPr>
            <a:spLocks noGrp="1"/>
          </p:cNvSpPr>
          <p:nvPr>
            <p:ph type="body" sz="quarter" idx="15"/>
          </p:nvPr>
        </p:nvSpPr>
        <p:spPr>
          <a:xfrm>
            <a:off x="179999" y="556780"/>
            <a:ext cx="7675200" cy="523220"/>
          </a:xfrm>
        </p:spPr>
        <p:txBody>
          <a:bodyPr/>
          <a:lstStyle/>
          <a:p>
            <a:r>
              <a:rPr lang="tr-TR" sz="2800" b="1" dirty="0" smtClean="0"/>
              <a:t>Bütçelerden Yardım Yapılması </a:t>
            </a:r>
            <a:endParaRPr lang="tr-TR" sz="2800" b="1" dirty="0"/>
          </a:p>
        </p:txBody>
      </p:sp>
    </p:spTree>
    <p:extLst>
      <p:ext uri="{BB962C8B-B14F-4D97-AF65-F5344CB8AC3E}">
        <p14:creationId xmlns:p14="http://schemas.microsoft.com/office/powerpoint/2010/main" val="1835534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42</a:t>
            </a:fld>
            <a:endParaRPr lang="tr-TR"/>
          </a:p>
        </p:txBody>
      </p:sp>
      <p:sp>
        <p:nvSpPr>
          <p:cNvPr id="3" name="Metin Yer Tutucusu 2"/>
          <p:cNvSpPr>
            <a:spLocks noGrp="1"/>
          </p:cNvSpPr>
          <p:nvPr>
            <p:ph type="body" sz="quarter" idx="14"/>
          </p:nvPr>
        </p:nvSpPr>
        <p:spPr/>
        <p:txBody>
          <a:bodyPr/>
          <a:lstStyle/>
          <a:p>
            <a:pPr algn="just"/>
            <a:endParaRPr lang="tr-TR" sz="2400" b="1" dirty="0" smtClean="0">
              <a:solidFill>
                <a:schemeClr val="tx1"/>
              </a:solidFill>
              <a:latin typeface="Times New Roman" pitchFamily="18" charset="0"/>
            </a:endParaRPr>
          </a:p>
          <a:p>
            <a:pPr algn="just"/>
            <a:r>
              <a:rPr lang="tr-TR" sz="2400" b="1" dirty="0" smtClean="0">
                <a:solidFill>
                  <a:schemeClr val="tx1"/>
                </a:solidFill>
                <a:latin typeface="Times New Roman" pitchFamily="18" charset="0"/>
              </a:rPr>
              <a:t>Harcama </a:t>
            </a:r>
            <a:r>
              <a:rPr lang="tr-TR" sz="2400" b="1" dirty="0">
                <a:solidFill>
                  <a:schemeClr val="tx1"/>
                </a:solidFill>
                <a:latin typeface="Times New Roman" pitchFamily="18" charset="0"/>
              </a:rPr>
              <a:t>Birimi</a:t>
            </a:r>
            <a:r>
              <a:rPr lang="tr-TR" sz="2400" b="1" dirty="0" smtClean="0">
                <a:solidFill>
                  <a:schemeClr val="tx1"/>
                </a:solidFill>
                <a:latin typeface="Times New Roman" pitchFamily="18" charset="0"/>
              </a:rPr>
              <a:t>: </a:t>
            </a:r>
            <a:r>
              <a:rPr lang="tr-TR" sz="2400" dirty="0" smtClean="0">
                <a:solidFill>
                  <a:schemeClr val="tx1"/>
                </a:solidFill>
                <a:latin typeface="Times New Roman" pitchFamily="18" charset="0"/>
                <a:cs typeface="Times New Roman" pitchFamily="18" charset="0"/>
              </a:rPr>
              <a:t>Kamu </a:t>
            </a:r>
            <a:r>
              <a:rPr lang="tr-TR" sz="2400" dirty="0">
                <a:solidFill>
                  <a:schemeClr val="tx1"/>
                </a:solidFill>
                <a:latin typeface="Times New Roman" pitchFamily="18" charset="0"/>
                <a:cs typeface="Times New Roman" pitchFamily="18" charset="0"/>
              </a:rPr>
              <a:t>idaresi bütçesinde ödenek tahsis edilen ve harcama yetkisi bulunan birim harcama birimidir</a:t>
            </a:r>
            <a:endParaRPr lang="tr-TR" sz="2400" dirty="0">
              <a:solidFill>
                <a:schemeClr val="tx1"/>
              </a:solidFill>
              <a:latin typeface="Times New Roman" pitchFamily="18" charset="0"/>
            </a:endParaRPr>
          </a:p>
          <a:p>
            <a:pPr algn="just"/>
            <a:r>
              <a:rPr lang="tr-TR" sz="2400" b="1" dirty="0">
                <a:solidFill>
                  <a:schemeClr val="tx1"/>
                </a:solidFill>
                <a:latin typeface="Times New Roman" pitchFamily="18" charset="0"/>
              </a:rPr>
              <a:t>Harcama Yetkisi ve Yetkilisi</a:t>
            </a:r>
            <a:r>
              <a:rPr lang="tr-TR" sz="2400" dirty="0">
                <a:solidFill>
                  <a:schemeClr val="tx1"/>
                </a:solidFill>
                <a:latin typeface="Times New Roman" pitchFamily="18" charset="0"/>
                <a:cs typeface="Times New Roman" pitchFamily="18" charset="0"/>
              </a:rPr>
              <a:t>: Bütçeyle ödenek tahsis edilen her bir harcama biriminin en üst yöneticisi harcama yetkilisidir</a:t>
            </a:r>
            <a:r>
              <a:rPr lang="tr-TR" sz="2400"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rPr>
              <a:t>Analitik </a:t>
            </a:r>
            <a:r>
              <a:rPr lang="tr-TR" sz="2400" dirty="0">
                <a:solidFill>
                  <a:schemeClr val="tx1"/>
                </a:solidFill>
                <a:latin typeface="Times New Roman" pitchFamily="18" charset="0"/>
              </a:rPr>
              <a:t>bütçe sınıflandırmasının (kurumsal kodlamada) </a:t>
            </a:r>
            <a:r>
              <a:rPr lang="tr-TR" sz="2400" b="1" u="sng" dirty="0">
                <a:solidFill>
                  <a:schemeClr val="tx1"/>
                </a:solidFill>
                <a:latin typeface="Times New Roman" pitchFamily="18" charset="0"/>
              </a:rPr>
              <a:t>üçüncü </a:t>
            </a:r>
            <a:r>
              <a:rPr lang="tr-TR" sz="2400" u="sng" dirty="0">
                <a:solidFill>
                  <a:schemeClr val="tx1"/>
                </a:solidFill>
                <a:latin typeface="Times New Roman" pitchFamily="18" charset="0"/>
              </a:rPr>
              <a:t>ve </a:t>
            </a:r>
            <a:r>
              <a:rPr lang="tr-TR" sz="2400" b="1" u="sng" dirty="0">
                <a:solidFill>
                  <a:schemeClr val="tx1"/>
                </a:solidFill>
                <a:latin typeface="Times New Roman" pitchFamily="18" charset="0"/>
              </a:rPr>
              <a:t>dördüncü</a:t>
            </a:r>
            <a:r>
              <a:rPr lang="tr-TR" sz="2400" dirty="0">
                <a:solidFill>
                  <a:schemeClr val="tx1"/>
                </a:solidFill>
                <a:latin typeface="Times New Roman" pitchFamily="18" charset="0"/>
              </a:rPr>
              <a:t> düzeyinde yer alan birimler  bütçeyle ödenek tahsis edilen harcama birimlerini, bu birimlerin en üst yöneticileri ise harcama yetkililerini ifade etmektedir.</a:t>
            </a:r>
          </a:p>
          <a:p>
            <a:endParaRPr lang="tr-TR" dirty="0">
              <a:solidFill>
                <a:schemeClr val="tx1"/>
              </a:solidFill>
            </a:endParaRPr>
          </a:p>
        </p:txBody>
      </p:sp>
      <p:sp>
        <p:nvSpPr>
          <p:cNvPr id="4" name="Metin Yer Tutucusu 3"/>
          <p:cNvSpPr>
            <a:spLocks noGrp="1"/>
          </p:cNvSpPr>
          <p:nvPr>
            <p:ph type="body" sz="quarter" idx="15"/>
          </p:nvPr>
        </p:nvSpPr>
        <p:spPr>
          <a:xfrm>
            <a:off x="179999" y="556780"/>
            <a:ext cx="7675200" cy="523220"/>
          </a:xfrm>
        </p:spPr>
        <p:txBody>
          <a:bodyPr/>
          <a:lstStyle/>
          <a:p>
            <a:pPr algn="just"/>
            <a:r>
              <a:rPr lang="tr-TR" sz="2800" b="1" dirty="0">
                <a:latin typeface="Times New Roman" pitchFamily="18" charset="0"/>
              </a:rPr>
              <a:t>Harcama Yapılması</a:t>
            </a:r>
            <a:endParaRPr lang="tr-TR" sz="2800" dirty="0"/>
          </a:p>
        </p:txBody>
      </p:sp>
    </p:spTree>
    <p:extLst>
      <p:ext uri="{BB962C8B-B14F-4D97-AF65-F5344CB8AC3E}">
        <p14:creationId xmlns:p14="http://schemas.microsoft.com/office/powerpoint/2010/main" val="17753571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43</a:t>
            </a:fld>
            <a:endParaRPr lang="tr-TR"/>
          </a:p>
        </p:txBody>
      </p:sp>
      <p:sp>
        <p:nvSpPr>
          <p:cNvPr id="3" name="Metin Yer Tutucusu 2"/>
          <p:cNvSpPr>
            <a:spLocks noGrp="1"/>
          </p:cNvSpPr>
          <p:nvPr>
            <p:ph type="body" sz="quarter" idx="14"/>
          </p:nvPr>
        </p:nvSpPr>
        <p:spPr/>
        <p:txBody>
          <a:bodyPr>
            <a:normAutofit/>
          </a:bodyPr>
          <a:lstStyle/>
          <a:p>
            <a:pPr algn="just"/>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Yükseköğretim </a:t>
            </a:r>
            <a:r>
              <a:rPr lang="tr-TR" sz="2400" dirty="0">
                <a:solidFill>
                  <a:schemeClr val="tx1"/>
                </a:solidFill>
                <a:latin typeface="Times New Roman" pitchFamily="18" charset="0"/>
                <a:cs typeface="Times New Roman" pitchFamily="18" charset="0"/>
              </a:rPr>
              <a:t>Kurulu ile üniversiteler ve yüksek teknoloji enstitülerinde, harcama yetkilileri ödenek gönderme belgesiyle belirlenir. Bu idarelerde ödenek gönderme belgesi ile ödenek gönderilen birimler harcama birimi, kendisine ödenek gönderilen birimin en üst yöneticisi ise harcama yetkilisidir. Bütçe ödeneklerinin ilgili birimlere dağılımının planlanması, ödenek gönderme belgesine bağlanması ve kullanılmasına ilişkin </a:t>
            </a:r>
            <a:r>
              <a:rPr lang="tr-TR" sz="2400" dirty="0" err="1">
                <a:solidFill>
                  <a:schemeClr val="tx1"/>
                </a:solidFill>
                <a:latin typeface="Times New Roman" pitchFamily="18" charset="0"/>
                <a:cs typeface="Times New Roman" pitchFamily="18" charset="0"/>
              </a:rPr>
              <a:t>usûl</a:t>
            </a:r>
            <a:r>
              <a:rPr lang="tr-TR" sz="2400" dirty="0">
                <a:solidFill>
                  <a:schemeClr val="tx1"/>
                </a:solidFill>
                <a:latin typeface="Times New Roman" pitchFamily="18" charset="0"/>
                <a:cs typeface="Times New Roman" pitchFamily="18" charset="0"/>
              </a:rPr>
              <a:t> ve esaslar Maliye Bakanlığı tarafından belirlenir.</a:t>
            </a:r>
          </a:p>
          <a:p>
            <a:pPr algn="just"/>
            <a:r>
              <a:rPr lang="tr-TR" sz="2400" dirty="0">
                <a:solidFill>
                  <a:schemeClr val="tx1"/>
                </a:solidFill>
                <a:latin typeface="Times New Roman" charset="-94"/>
                <a:ea typeface="Times New Roman" charset="-94"/>
                <a:cs typeface="Times New Roman" charset="-94"/>
              </a:rPr>
              <a:t> </a:t>
            </a:r>
            <a:r>
              <a:rPr lang="tr-TR" sz="2400" dirty="0" smtClean="0">
                <a:solidFill>
                  <a:schemeClr val="tx1"/>
                </a:solidFill>
                <a:latin typeface="Times New Roman" charset="-94"/>
                <a:ea typeface="Times New Roman" charset="-94"/>
                <a:cs typeface="Times New Roman" charset="-94"/>
              </a:rPr>
              <a:t>  Harcama </a:t>
            </a:r>
            <a:r>
              <a:rPr lang="tr-TR" sz="2400" dirty="0">
                <a:solidFill>
                  <a:schemeClr val="tx1"/>
                </a:solidFill>
                <a:latin typeface="Times New Roman" charset="-94"/>
                <a:ea typeface="Times New Roman" charset="-94"/>
                <a:cs typeface="Times New Roman" charset="-94"/>
              </a:rPr>
              <a:t>yetkisinin devredilmesi, yetkiyi devredenin </a:t>
            </a:r>
            <a:r>
              <a:rPr lang="tr-TR" sz="2400" b="1" dirty="0">
                <a:solidFill>
                  <a:schemeClr val="tx1"/>
                </a:solidFill>
                <a:latin typeface="Times New Roman" charset="-94"/>
                <a:ea typeface="Times New Roman" charset="-94"/>
                <a:cs typeface="Times New Roman" charset="-94"/>
              </a:rPr>
              <a:t>idarî sorumluluğunu ortadan kaldırmaz</a:t>
            </a:r>
            <a:r>
              <a:rPr lang="tr-TR" sz="2400" dirty="0">
                <a:solidFill>
                  <a:schemeClr val="tx1"/>
                </a:solidFill>
                <a:latin typeface="Times New Roman" charset="-94"/>
                <a:ea typeface="Times New Roman" charset="-94"/>
                <a:cs typeface="Times New Roman" charset="-94"/>
              </a:rPr>
              <a:t>. </a:t>
            </a:r>
            <a:r>
              <a:rPr lang="tr-TR" sz="2400" dirty="0" smtClean="0">
                <a:solidFill>
                  <a:schemeClr val="tx1"/>
                </a:solidFill>
                <a:latin typeface="Times New Roman" charset="-94"/>
                <a:ea typeface="Times New Roman" charset="-94"/>
                <a:cs typeface="Times New Roman" charset="-94"/>
              </a:rPr>
              <a:t>Harcama </a:t>
            </a:r>
            <a:r>
              <a:rPr lang="tr-TR" sz="2400" dirty="0">
                <a:solidFill>
                  <a:schemeClr val="tx1"/>
                </a:solidFill>
                <a:latin typeface="Times New Roman" charset="-94"/>
                <a:ea typeface="Times New Roman" charset="-94"/>
                <a:cs typeface="Times New Roman" charset="-94"/>
              </a:rPr>
              <a:t>yetkilileri bütçede öngörülen ödenekleri kadar, ödenek gönderme belgesiyle kendisine ödenek </a:t>
            </a:r>
            <a:r>
              <a:rPr lang="tr-TR" sz="2400" b="1" dirty="0">
                <a:solidFill>
                  <a:schemeClr val="tx1"/>
                </a:solidFill>
                <a:latin typeface="Times New Roman" charset="-94"/>
                <a:ea typeface="Times New Roman" charset="-94"/>
                <a:cs typeface="Times New Roman" charset="-94"/>
              </a:rPr>
              <a:t>verilen harcama yetkilileri ise tahsis edilen ödenek tutarında harcama yapabilir.</a:t>
            </a:r>
          </a:p>
          <a:p>
            <a:endParaRPr lang="tr-TR" dirty="0"/>
          </a:p>
        </p:txBody>
      </p:sp>
    </p:spTree>
    <p:extLst>
      <p:ext uri="{BB962C8B-B14F-4D97-AF65-F5344CB8AC3E}">
        <p14:creationId xmlns:p14="http://schemas.microsoft.com/office/powerpoint/2010/main" val="21109641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44</a:t>
            </a:fld>
            <a:endParaRPr lang="tr-TR"/>
          </a:p>
        </p:txBody>
      </p:sp>
      <p:sp>
        <p:nvSpPr>
          <p:cNvPr id="3" name="Metin Yer Tutucusu 2"/>
          <p:cNvSpPr>
            <a:spLocks noGrp="1"/>
          </p:cNvSpPr>
          <p:nvPr>
            <p:ph type="body" sz="quarter" idx="14"/>
          </p:nvPr>
        </p:nvSpPr>
        <p:spPr>
          <a:xfrm>
            <a:off x="179999" y="1833155"/>
            <a:ext cx="8805998" cy="5172257"/>
          </a:xfrm>
        </p:spPr>
        <p:txBody>
          <a:bodyPr/>
          <a:lstStyle/>
          <a:p>
            <a:pPr algn="just"/>
            <a:r>
              <a:rPr lang="tr-TR" sz="2400" b="1" dirty="0">
                <a:solidFill>
                  <a:schemeClr val="tx1"/>
                </a:solidFill>
                <a:latin typeface="Times New Roman" pitchFamily="18" charset="0"/>
              </a:rPr>
              <a:t>Harcama Talimatı ve Sorumluluk</a:t>
            </a:r>
            <a:r>
              <a:rPr lang="tr-TR" sz="2400" b="1" dirty="0" smtClean="0">
                <a:solidFill>
                  <a:schemeClr val="tx1"/>
                </a:solidFill>
                <a:latin typeface="Times New Roman" pitchFamily="18" charset="0"/>
              </a:rPr>
              <a:t>: </a:t>
            </a:r>
          </a:p>
          <a:p>
            <a:pPr algn="just"/>
            <a:r>
              <a:rPr lang="tr-TR" sz="2400" b="1" dirty="0">
                <a:solidFill>
                  <a:schemeClr val="tx1"/>
                </a:solidFill>
                <a:latin typeface="Times New Roman" pitchFamily="18" charset="0"/>
                <a:cs typeface="Times New Roman" pitchFamily="18" charset="0"/>
              </a:rPr>
              <a:t> </a:t>
            </a:r>
            <a:r>
              <a:rPr lang="tr-TR" sz="2400" b="1"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Bütçeden </a:t>
            </a:r>
            <a:r>
              <a:rPr lang="tr-TR" sz="2400" dirty="0">
                <a:solidFill>
                  <a:schemeClr val="tx1"/>
                </a:solidFill>
                <a:latin typeface="Times New Roman" pitchFamily="18" charset="0"/>
                <a:cs typeface="Times New Roman" pitchFamily="18" charset="0"/>
              </a:rPr>
              <a:t>harcama yapılabilmesi harcama yetkilisinin, harcama talimatı vermesine bağlıdır. </a:t>
            </a:r>
            <a:endParaRPr lang="tr-TR" sz="2400" dirty="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   Harcama </a:t>
            </a:r>
            <a:r>
              <a:rPr lang="tr-TR" sz="2400" dirty="0">
                <a:solidFill>
                  <a:schemeClr val="tx1"/>
                </a:solidFill>
                <a:latin typeface="Times New Roman" pitchFamily="18" charset="0"/>
                <a:cs typeface="Times New Roman" pitchFamily="18" charset="0"/>
              </a:rPr>
              <a:t>talimatlarında hizmet gerekçesi, yapılacak işin konusu ve tutarı, süresi, kullanılabilir ödeneği, gerçekleştirme usulü ile gerçekleştirmeyle görevli olanlara ilişkin bilgiler yer alır. </a:t>
            </a:r>
          </a:p>
          <a:p>
            <a:pPr algn="just">
              <a:buClr>
                <a:schemeClr val="tx2"/>
              </a:buClr>
            </a:pPr>
            <a:r>
              <a:rPr lang="tr-TR" sz="2400" dirty="0">
                <a:solidFill>
                  <a:schemeClr val="tx1"/>
                </a:solidFill>
                <a:latin typeface="Times New Roman" pitchFamily="18" charset="0"/>
                <a:cs typeface="Times New Roman" pitchFamily="18" charset="0"/>
              </a:rPr>
              <a:t>   </a:t>
            </a: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Harcama  Yapılması</a:t>
            </a:r>
            <a:endParaRPr lang="tr-TR" dirty="0"/>
          </a:p>
        </p:txBody>
      </p:sp>
    </p:spTree>
    <p:extLst>
      <p:ext uri="{BB962C8B-B14F-4D97-AF65-F5344CB8AC3E}">
        <p14:creationId xmlns:p14="http://schemas.microsoft.com/office/powerpoint/2010/main" val="1845318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45</a:t>
            </a:fld>
            <a:endParaRPr lang="tr-TR"/>
          </a:p>
        </p:txBody>
      </p:sp>
      <p:sp>
        <p:nvSpPr>
          <p:cNvPr id="3" name="Metin Yer Tutucusu 2"/>
          <p:cNvSpPr>
            <a:spLocks noGrp="1"/>
          </p:cNvSpPr>
          <p:nvPr>
            <p:ph type="body" sz="quarter" idx="14"/>
          </p:nvPr>
        </p:nvSpPr>
        <p:spPr>
          <a:xfrm>
            <a:off x="158229" y="1549219"/>
            <a:ext cx="8805998" cy="5172257"/>
          </a:xfrm>
        </p:spPr>
        <p:txBody>
          <a:bodyPr/>
          <a:lstStyle/>
          <a:p>
            <a:pPr marL="342900" indent="-342900" algn="just">
              <a:buFont typeface="Courier New" charset="-94"/>
              <a:buChar char="o"/>
            </a:pPr>
            <a:r>
              <a:rPr lang="tr-TR" dirty="0" smtClean="0">
                <a:solidFill>
                  <a:schemeClr val="tx1"/>
                </a:solidFill>
                <a:latin typeface="Times New Roman" charset="-94"/>
                <a:ea typeface="Times New Roman" charset="-94"/>
                <a:cs typeface="Times New Roman" charset="-94"/>
              </a:rPr>
              <a:t>Bütçelerden </a:t>
            </a:r>
            <a:r>
              <a:rPr lang="tr-TR" dirty="0">
                <a:solidFill>
                  <a:schemeClr val="tx1"/>
                </a:solidFill>
                <a:latin typeface="Times New Roman" charset="-94"/>
                <a:ea typeface="Times New Roman" charset="-94"/>
                <a:cs typeface="Times New Roman" charset="-94"/>
              </a:rPr>
              <a:t>bir giderin yapılabilmesi için iş, mal veya hizmetin belirlenmiş usul ve esaslara uygun olarak alındığının veya gerçekleştirildiğinin, görevlendirilmiş kişi veya komisyonlarca onaylanması ve gerçekleştirme belgelerinin düzenlenmiş olması gerekir. </a:t>
            </a:r>
            <a:endParaRPr lang="tr-TR" dirty="0" smtClean="0">
              <a:solidFill>
                <a:schemeClr val="tx1"/>
              </a:solidFill>
              <a:latin typeface="Times New Roman" charset="-94"/>
              <a:ea typeface="Times New Roman" charset="-94"/>
              <a:cs typeface="Times New Roman" charset="-94"/>
            </a:endParaRPr>
          </a:p>
          <a:p>
            <a:pPr marL="342900" indent="-342900" algn="just">
              <a:buFont typeface="Courier New" charset="-94"/>
              <a:buChar char="o"/>
            </a:pPr>
            <a:r>
              <a:rPr lang="tr-TR" dirty="0" smtClean="0">
                <a:solidFill>
                  <a:schemeClr val="tx1"/>
                </a:solidFill>
                <a:latin typeface="Times New Roman" charset="-94"/>
                <a:ea typeface="Times New Roman" charset="-94"/>
                <a:cs typeface="Times New Roman" charset="-94"/>
              </a:rPr>
              <a:t>Giderlerin </a:t>
            </a:r>
            <a:r>
              <a:rPr lang="tr-TR" dirty="0">
                <a:solidFill>
                  <a:schemeClr val="tx1"/>
                </a:solidFill>
                <a:latin typeface="Times New Roman" charset="-94"/>
                <a:ea typeface="Times New Roman" charset="-94"/>
                <a:cs typeface="Times New Roman" charset="-94"/>
              </a:rPr>
              <a:t>gerçekleştirilmesi; harcama yetkililerince belirlenen görevli tarafından düzenlenen ödeme emri belgesinin harcama yetkilisince imzalanması ve tutarın hak sahibine ödenmesiyle </a:t>
            </a:r>
            <a:r>
              <a:rPr lang="tr-TR" dirty="0" smtClean="0">
                <a:solidFill>
                  <a:schemeClr val="tx1"/>
                </a:solidFill>
                <a:latin typeface="Times New Roman" charset="-94"/>
                <a:ea typeface="Times New Roman" charset="-94"/>
                <a:cs typeface="Times New Roman" charset="-94"/>
              </a:rPr>
              <a:t>tamamlanır.</a:t>
            </a:r>
          </a:p>
          <a:p>
            <a:pPr marL="342900" indent="-342900" algn="just">
              <a:buFont typeface="Courier New" charset="-94"/>
              <a:buChar char="o"/>
            </a:pPr>
            <a:r>
              <a:rPr lang="tr-TR" dirty="0" smtClean="0">
                <a:solidFill>
                  <a:schemeClr val="tx1"/>
                </a:solidFill>
                <a:latin typeface="Times New Roman" charset="-94"/>
                <a:ea typeface="Times New Roman" charset="-94"/>
                <a:cs typeface="Times New Roman" charset="-94"/>
              </a:rPr>
              <a:t>Gerçekleştirme </a:t>
            </a:r>
            <a:r>
              <a:rPr lang="tr-TR" dirty="0">
                <a:solidFill>
                  <a:schemeClr val="tx1"/>
                </a:solidFill>
                <a:latin typeface="Times New Roman" charset="-94"/>
                <a:ea typeface="Times New Roman" charset="-94"/>
                <a:cs typeface="Times New Roman" charset="-94"/>
              </a:rPr>
              <a:t>görevlileri, harcama talimatı üzerine; işin yaptırılması, mal veya hizmetin alınması, teslim almaya ilişkin işlemlerin yapılması, belgelendirilmesi ve ödeme için gerekli belgelerin hazırlanması görevlerini yürütürler. </a:t>
            </a:r>
            <a:endParaRPr lang="tr-TR" dirty="0">
              <a:solidFill>
                <a:schemeClr val="tx1"/>
              </a:solidFill>
              <a:latin typeface="Times New Roman" charset="-94"/>
              <a:ea typeface="Times New Roman" charset="-94"/>
              <a:cs typeface="Times New Roman" charset="-94"/>
            </a:endParaRPr>
          </a:p>
        </p:txBody>
      </p:sp>
      <p:sp>
        <p:nvSpPr>
          <p:cNvPr id="4" name="Metin kutusu 3"/>
          <p:cNvSpPr txBox="1"/>
          <p:nvPr/>
        </p:nvSpPr>
        <p:spPr>
          <a:xfrm>
            <a:off x="468086" y="348343"/>
            <a:ext cx="2416628" cy="914400"/>
          </a:xfrm>
          <a:prstGeom prst="rect">
            <a:avLst/>
          </a:prstGeom>
        </p:spPr>
        <p:txBody>
          <a:bodyPr vert="horz" wrap="none" lIns="91440" tIns="45720" rIns="91440" bIns="45720" rtlCol="0" anchor="t" anchorCtr="0">
            <a:normAutofit/>
          </a:bodyPr>
          <a:lstStyle/>
          <a:p>
            <a:endParaRPr lang="tr-TR" dirty="0">
              <a:latin typeface="+mj-lt"/>
            </a:endParaRPr>
          </a:p>
        </p:txBody>
      </p:sp>
      <p:sp>
        <p:nvSpPr>
          <p:cNvPr id="5" name="Metin kutusu 4"/>
          <p:cNvSpPr txBox="1"/>
          <p:nvPr/>
        </p:nvSpPr>
        <p:spPr>
          <a:xfrm>
            <a:off x="76200" y="609600"/>
            <a:ext cx="1665514" cy="914400"/>
          </a:xfrm>
          <a:prstGeom prst="rect">
            <a:avLst/>
          </a:prstGeom>
        </p:spPr>
        <p:txBody>
          <a:bodyPr vert="horz" wrap="none" lIns="91440" tIns="45720" rIns="91440" bIns="45720" rtlCol="0" anchor="t" anchorCtr="0">
            <a:normAutofit/>
          </a:bodyPr>
          <a:lstStyle/>
          <a:p>
            <a:pPr algn="just"/>
            <a:r>
              <a:rPr lang="tr-TR" sz="2800" b="1" dirty="0" smtClean="0">
                <a:solidFill>
                  <a:srgbClr val="435E23"/>
                </a:solidFill>
                <a:latin typeface="Times New Roman" charset="-94"/>
                <a:ea typeface="Times New Roman" charset="-94"/>
                <a:cs typeface="Times New Roman" charset="-94"/>
              </a:rPr>
              <a:t>Giderin Gerçekleştirilmesi</a:t>
            </a:r>
            <a:endParaRPr lang="tr-TR" sz="2800" b="1" dirty="0">
              <a:solidFill>
                <a:srgbClr val="435E23"/>
              </a:solidFill>
              <a:latin typeface="Times New Roman" charset="-94"/>
              <a:ea typeface="Times New Roman" charset="-94"/>
              <a:cs typeface="Times New Roman" charset="-94"/>
            </a:endParaRPr>
          </a:p>
        </p:txBody>
      </p:sp>
    </p:spTree>
    <p:extLst>
      <p:ext uri="{BB962C8B-B14F-4D97-AF65-F5344CB8AC3E}">
        <p14:creationId xmlns:p14="http://schemas.microsoft.com/office/powerpoint/2010/main" val="4593806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46</a:t>
            </a:fld>
            <a:endParaRPr lang="tr-TR"/>
          </a:p>
        </p:txBody>
      </p:sp>
      <p:pic>
        <p:nvPicPr>
          <p:cNvPr id="5" name="Resim 4"/>
          <p:cNvPicPr>
            <a:picLocks noChangeAspect="1"/>
          </p:cNvPicPr>
          <p:nvPr/>
        </p:nvPicPr>
        <p:blipFill>
          <a:blip r:embed="rId2"/>
          <a:stretch>
            <a:fillRect/>
          </a:stretch>
        </p:blipFill>
        <p:spPr>
          <a:xfrm>
            <a:off x="179999" y="1393372"/>
            <a:ext cx="8349343" cy="4422325"/>
          </a:xfrm>
          <a:prstGeom prst="rect">
            <a:avLst/>
          </a:prstGeom>
        </p:spPr>
      </p:pic>
      <p:sp>
        <p:nvSpPr>
          <p:cNvPr id="3" name="Metin Yer Tutucusu 2"/>
          <p:cNvSpPr>
            <a:spLocks noGrp="1"/>
          </p:cNvSpPr>
          <p:nvPr>
            <p:ph type="body" sz="quarter" idx="14"/>
          </p:nvPr>
        </p:nvSpPr>
        <p:spPr/>
        <p:txBody>
          <a:bodyPr/>
          <a:lstStyle/>
          <a:p>
            <a:r>
              <a:rPr lang="tr-TR" dirty="0" smtClean="0"/>
              <a:t>.</a:t>
            </a:r>
          </a:p>
          <a:p>
            <a:endParaRPr lang="tr-TR" dirty="0"/>
          </a:p>
        </p:txBody>
      </p:sp>
      <p:sp>
        <p:nvSpPr>
          <p:cNvPr id="4" name="Metin Yer Tutucusu 3"/>
          <p:cNvSpPr>
            <a:spLocks noGrp="1"/>
          </p:cNvSpPr>
          <p:nvPr>
            <p:ph type="body" sz="quarter" idx="15"/>
          </p:nvPr>
        </p:nvSpPr>
        <p:spPr/>
        <p:txBody>
          <a:bodyPr/>
          <a:lstStyle/>
          <a:p>
            <a:pPr algn="ctr"/>
            <a:r>
              <a:rPr lang="tr-TR" b="1" dirty="0">
                <a:solidFill>
                  <a:srgbClr val="FFCC00"/>
                </a:solidFill>
                <a:latin typeface="Times New Roman" pitchFamily="18" charset="0"/>
              </a:rPr>
              <a:t>ABS Kurumsal Kod (Harcama Birimi)</a:t>
            </a:r>
            <a:endParaRPr lang="tr-TR" dirty="0"/>
          </a:p>
        </p:txBody>
      </p:sp>
    </p:spTree>
    <p:extLst>
      <p:ext uri="{BB962C8B-B14F-4D97-AF65-F5344CB8AC3E}">
        <p14:creationId xmlns:p14="http://schemas.microsoft.com/office/powerpoint/2010/main" val="1187304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47</a:t>
            </a:fld>
            <a:endParaRPr lang="tr-TR"/>
          </a:p>
        </p:txBody>
      </p:sp>
      <p:sp>
        <p:nvSpPr>
          <p:cNvPr id="3" name="Metin Yer Tutucusu 2"/>
          <p:cNvSpPr>
            <a:spLocks noGrp="1"/>
          </p:cNvSpPr>
          <p:nvPr>
            <p:ph type="body" sz="quarter" idx="14"/>
          </p:nvPr>
        </p:nvSpPr>
        <p:spPr/>
        <p:txBody>
          <a:bodyPr/>
          <a:lstStyle/>
          <a:p>
            <a:pPr>
              <a:lnSpc>
                <a:spcPct val="90000"/>
              </a:lnSpc>
              <a:buClr>
                <a:srgbClr val="E22E99"/>
              </a:buClr>
              <a:buSzPct val="80000"/>
            </a:pPr>
            <a:r>
              <a:rPr lang="tr-TR" sz="2400" dirty="0">
                <a:latin typeface="Times New Roman" pitchFamily="18" charset="0"/>
                <a:cs typeface="Times New Roman" pitchFamily="18" charset="0"/>
              </a:rPr>
              <a:t>Üst yönetici ve yardımcılarına harcama yetkisinin birleştirilmesi suretiyle harcama yetkisi verilemez.</a:t>
            </a:r>
          </a:p>
          <a:p>
            <a:pPr>
              <a:lnSpc>
                <a:spcPct val="90000"/>
              </a:lnSpc>
              <a:buClr>
                <a:srgbClr val="E22E99"/>
              </a:buClr>
              <a:buSzPct val="80000"/>
            </a:pPr>
            <a:r>
              <a:rPr lang="tr-TR" sz="2400" b="1" dirty="0" smtClean="0">
                <a:solidFill>
                  <a:srgbClr val="FFCC00"/>
                </a:solidFill>
                <a:latin typeface="Times New Roman" pitchFamily="18" charset="0"/>
              </a:rPr>
              <a:t>HARCAMA </a:t>
            </a:r>
            <a:r>
              <a:rPr lang="tr-TR" sz="2400" b="1" dirty="0">
                <a:solidFill>
                  <a:srgbClr val="FFCC00"/>
                </a:solidFill>
                <a:latin typeface="Times New Roman" pitchFamily="18" charset="0"/>
              </a:rPr>
              <a:t>YETKİSİNİN DEVREDİLMESİ</a:t>
            </a:r>
          </a:p>
          <a:p>
            <a:pPr>
              <a:lnSpc>
                <a:spcPct val="90000"/>
              </a:lnSpc>
              <a:buClr>
                <a:srgbClr val="E22E99"/>
              </a:buClr>
              <a:buSzPct val="80000"/>
            </a:pPr>
            <a:r>
              <a:rPr lang="tr-TR" sz="2400" dirty="0" smtClean="0">
                <a:latin typeface="Times New Roman" pitchFamily="18" charset="0"/>
                <a:cs typeface="Times New Roman" pitchFamily="18" charset="0"/>
              </a:rPr>
              <a:t>Merkez </a:t>
            </a:r>
            <a:r>
              <a:rPr lang="tr-TR" sz="2400" dirty="0">
                <a:latin typeface="Times New Roman" pitchFamily="18" charset="0"/>
                <a:cs typeface="Times New Roman" pitchFamily="18" charset="0"/>
              </a:rPr>
              <a:t>teşkilatı harcama yetkilileri bu yetkilerini yardımcılarına, yardımcısı olmayanlar ise hiyerarşik olarak bir alt kademedeki yöneticilere kısmen ve tamamen devredebilir.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Harcama Yetkisinin Birleştirilmesi</a:t>
            </a:r>
            <a:endParaRPr lang="tr-TR" dirty="0"/>
          </a:p>
        </p:txBody>
      </p:sp>
    </p:spTree>
    <p:extLst>
      <p:ext uri="{BB962C8B-B14F-4D97-AF65-F5344CB8AC3E}">
        <p14:creationId xmlns:p14="http://schemas.microsoft.com/office/powerpoint/2010/main" val="41375454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48</a:t>
            </a:fld>
            <a:endParaRPr lang="tr-TR"/>
          </a:p>
        </p:txBody>
      </p:sp>
      <p:sp>
        <p:nvSpPr>
          <p:cNvPr id="3" name="Metin Yer Tutucusu 2"/>
          <p:cNvSpPr>
            <a:spLocks noGrp="1"/>
          </p:cNvSpPr>
          <p:nvPr>
            <p:ph type="body" sz="quarter" idx="14"/>
          </p:nvPr>
        </p:nvSpPr>
        <p:spPr>
          <a:xfrm>
            <a:off x="180000" y="1132115"/>
            <a:ext cx="8805998" cy="5176612"/>
          </a:xfrm>
        </p:spPr>
        <p:txBody>
          <a:bodyPr/>
          <a:lstStyle/>
          <a:p>
            <a:pPr marL="342900" indent="-342900">
              <a:lnSpc>
                <a:spcPct val="90000"/>
              </a:lnSpc>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Yetki devri yazılı olmak zorundadır.</a:t>
            </a:r>
          </a:p>
          <a:p>
            <a:pPr marL="342900" indent="-342900">
              <a:lnSpc>
                <a:spcPct val="90000"/>
              </a:lnSpc>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Devredilen yetkinin sınırları açıkça belirlenmiş olmalıdır.</a:t>
            </a:r>
          </a:p>
          <a:p>
            <a:pPr marL="342900" indent="-342900">
              <a:lnSpc>
                <a:spcPct val="90000"/>
              </a:lnSpc>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Harcama yetkisinin devri ve bu yetkinin geri alınması üst yönetici, mali hizmetler birimi ve muhasebe yetkilisine yazılı olarak bildirilmelidir.</a:t>
            </a:r>
          </a:p>
          <a:p>
            <a:pPr marL="342900" indent="-342900">
              <a:lnSpc>
                <a:spcPct val="90000"/>
              </a:lnSpc>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Her bir harcama işlemi itibarıyla, mal ve hizmet alımlarında </a:t>
            </a:r>
            <a:r>
              <a:rPr lang="tr-TR" sz="2400" dirty="0">
                <a:solidFill>
                  <a:srgbClr val="C00000"/>
                </a:solidFill>
                <a:latin typeface="Times New Roman" pitchFamily="18" charset="0"/>
                <a:cs typeface="Times New Roman" pitchFamily="18" charset="0"/>
              </a:rPr>
              <a:t>…</a:t>
            </a:r>
            <a:r>
              <a:rPr lang="tr-TR" sz="2400" dirty="0">
                <a:solidFill>
                  <a:srgbClr val="FFCC00"/>
                </a:solidFill>
                <a:latin typeface="Times New Roman" pitchFamily="18" charset="0"/>
                <a:cs typeface="Times New Roman" pitchFamily="18" charset="0"/>
              </a:rPr>
              <a:t>250.000,00?…TL</a:t>
            </a:r>
            <a:r>
              <a:rPr lang="tr-TR" sz="2400" dirty="0">
                <a:solidFill>
                  <a:schemeClr val="tx1"/>
                </a:solidFill>
                <a:latin typeface="Times New Roman" pitchFamily="18" charset="0"/>
                <a:cs typeface="Times New Roman" pitchFamily="18" charset="0"/>
              </a:rPr>
              <a:t>, yapım işlerinde ise </a:t>
            </a:r>
            <a:r>
              <a:rPr lang="tr-TR" sz="2400" dirty="0">
                <a:solidFill>
                  <a:srgbClr val="FFCC00"/>
                </a:solidFill>
                <a:latin typeface="Times New Roman" pitchFamily="18" charset="0"/>
                <a:cs typeface="Times New Roman" pitchFamily="18" charset="0"/>
              </a:rPr>
              <a:t>1.000.000,00?.TL </a:t>
            </a:r>
            <a:r>
              <a:rPr lang="tr-TR" sz="2400" dirty="0">
                <a:solidFill>
                  <a:schemeClr val="tx1"/>
                </a:solidFill>
                <a:latin typeface="Times New Roman" pitchFamily="18" charset="0"/>
                <a:cs typeface="Times New Roman" pitchFamily="18" charset="0"/>
              </a:rPr>
              <a:t>aşan harcamalara ilişkin harcama yetkisi hiçbir şekilde devredilemez (Harcama Yetkililiği hakkında Genel Tebliğlere bkz.)</a:t>
            </a:r>
          </a:p>
          <a:p>
            <a:pPr marL="342900" indent="-342900">
              <a:lnSpc>
                <a:spcPct val="90000"/>
              </a:lnSpc>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Harcama yetkisinin devredilmesi, yetkiyi devredenin idarî sorumluluğunu ortadan kaldırmaz.</a:t>
            </a:r>
          </a:p>
          <a:p>
            <a:endParaRPr lang="tr-TR" dirty="0"/>
          </a:p>
        </p:txBody>
      </p:sp>
    </p:spTree>
    <p:extLst>
      <p:ext uri="{BB962C8B-B14F-4D97-AF65-F5344CB8AC3E}">
        <p14:creationId xmlns:p14="http://schemas.microsoft.com/office/powerpoint/2010/main" val="125778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649445"/>
            <a:ext cx="8805998" cy="4607325"/>
          </a:xfrm>
        </p:spPr>
        <p:txBody>
          <a:bodyPr>
            <a:normAutofit lnSpcReduction="10000"/>
          </a:bodyPr>
          <a:lstStyle/>
          <a:p>
            <a:pPr marL="914400" lvl="1" indent="-457200">
              <a:spcBef>
                <a:spcPct val="20000"/>
              </a:spcBef>
              <a:buClr>
                <a:schemeClr val="tx2"/>
              </a:buClr>
              <a:buSzPct val="100000"/>
            </a:pPr>
            <a:r>
              <a:rPr lang="tr-TR" dirty="0">
                <a:latin typeface="Times New Roman" pitchFamily="18" charset="0"/>
              </a:rPr>
              <a:t>Genel Yönetim</a:t>
            </a:r>
          </a:p>
          <a:p>
            <a:pPr marL="914400" lvl="1" indent="-457200">
              <a:spcBef>
                <a:spcPct val="20000"/>
              </a:spcBef>
              <a:buClr>
                <a:schemeClr val="tx2"/>
              </a:buClr>
              <a:buSzPct val="100000"/>
            </a:pPr>
            <a:r>
              <a:rPr lang="tr-TR" dirty="0">
                <a:latin typeface="Times New Roman" pitchFamily="18" charset="0"/>
              </a:rPr>
              <a:t>Kamu Kaynağı</a:t>
            </a:r>
          </a:p>
          <a:p>
            <a:pPr marL="914400" lvl="1" indent="-457200">
              <a:spcBef>
                <a:spcPct val="20000"/>
              </a:spcBef>
              <a:buClr>
                <a:schemeClr val="tx2"/>
              </a:buClr>
              <a:buSzPct val="100000"/>
            </a:pPr>
            <a:r>
              <a:rPr lang="tr-TR" dirty="0">
                <a:latin typeface="Times New Roman" pitchFamily="18" charset="0"/>
              </a:rPr>
              <a:t>Mali Saydamlık</a:t>
            </a:r>
          </a:p>
          <a:p>
            <a:pPr marL="914400" lvl="1" indent="-457200">
              <a:spcBef>
                <a:spcPct val="20000"/>
              </a:spcBef>
              <a:buClr>
                <a:schemeClr val="tx2"/>
              </a:buClr>
              <a:buSzPct val="100000"/>
            </a:pPr>
            <a:r>
              <a:rPr lang="tr-TR" dirty="0">
                <a:latin typeface="Times New Roman" pitchFamily="18" charset="0"/>
              </a:rPr>
              <a:t>Muhasebe Yetkilisi</a:t>
            </a:r>
          </a:p>
          <a:p>
            <a:pPr marL="914400" lvl="1" indent="-457200">
              <a:spcBef>
                <a:spcPct val="20000"/>
              </a:spcBef>
              <a:buClr>
                <a:schemeClr val="tx2"/>
              </a:buClr>
              <a:buSzPct val="100000"/>
            </a:pPr>
            <a:r>
              <a:rPr lang="tr-TR" dirty="0">
                <a:latin typeface="Times New Roman" pitchFamily="18" charset="0"/>
              </a:rPr>
              <a:t>Harcama Yetkilisi</a:t>
            </a:r>
          </a:p>
          <a:p>
            <a:pPr marL="914400" lvl="1" indent="-457200">
              <a:spcBef>
                <a:spcPct val="20000"/>
              </a:spcBef>
              <a:buClr>
                <a:schemeClr val="tx2"/>
              </a:buClr>
              <a:buSzPct val="100000"/>
            </a:pPr>
            <a:r>
              <a:rPr lang="tr-TR" dirty="0">
                <a:latin typeface="Times New Roman" pitchFamily="18" charset="0"/>
              </a:rPr>
              <a:t>Stratejik Planlama</a:t>
            </a:r>
          </a:p>
          <a:p>
            <a:pPr marL="914400" lvl="1" indent="-457200">
              <a:spcBef>
                <a:spcPct val="20000"/>
              </a:spcBef>
              <a:buClr>
                <a:schemeClr val="tx2"/>
              </a:buClr>
              <a:buSzPct val="100000"/>
            </a:pPr>
            <a:r>
              <a:rPr lang="tr-TR" dirty="0">
                <a:latin typeface="Times New Roman" pitchFamily="18" charset="0"/>
              </a:rPr>
              <a:t>Performans Esaslı Bütçe</a:t>
            </a:r>
          </a:p>
          <a:p>
            <a:pPr marL="914400" lvl="1" indent="-457200">
              <a:spcBef>
                <a:spcPct val="20000"/>
              </a:spcBef>
              <a:buClr>
                <a:schemeClr val="tx2"/>
              </a:buClr>
              <a:buSzPct val="100000"/>
            </a:pPr>
            <a:r>
              <a:rPr lang="tr-TR" dirty="0">
                <a:latin typeface="Times New Roman" pitchFamily="18" charset="0"/>
              </a:rPr>
              <a:t>Tahakkuk Esaslı Muhasebe</a:t>
            </a:r>
          </a:p>
          <a:p>
            <a:pPr marL="914400" lvl="1" indent="-457200">
              <a:spcBef>
                <a:spcPct val="20000"/>
              </a:spcBef>
              <a:buClr>
                <a:schemeClr val="tx2"/>
              </a:buClr>
              <a:buSzPct val="100000"/>
            </a:pPr>
            <a:r>
              <a:rPr lang="tr-TR" dirty="0">
                <a:latin typeface="Times New Roman" pitchFamily="18" charset="0"/>
              </a:rPr>
              <a:t>Mali Hizmetler Birimi</a:t>
            </a:r>
            <a:r>
              <a:rPr lang="en-US" dirty="0">
                <a:latin typeface="Times New Roman" pitchFamily="18" charset="0"/>
              </a:rPr>
              <a:t> (S</a:t>
            </a:r>
            <a:r>
              <a:rPr lang="tr-TR" dirty="0">
                <a:latin typeface="Times New Roman" pitchFamily="18" charset="0"/>
              </a:rPr>
              <a:t>GDB</a:t>
            </a:r>
            <a:r>
              <a:rPr lang="en-US" dirty="0">
                <a:latin typeface="Times New Roman" pitchFamily="18" charset="0"/>
              </a:rPr>
              <a:t>)</a:t>
            </a:r>
            <a:endParaRPr lang="tr-TR" dirty="0">
              <a:latin typeface="Times New Roman" pitchFamily="18" charset="0"/>
            </a:endParaRPr>
          </a:p>
          <a:p>
            <a:pPr marL="914400" lvl="1" indent="-457200">
              <a:spcBef>
                <a:spcPct val="20000"/>
              </a:spcBef>
              <a:buClr>
                <a:schemeClr val="tx2"/>
              </a:buClr>
              <a:buSzPct val="100000"/>
            </a:pPr>
            <a:r>
              <a:rPr lang="tr-TR" dirty="0">
                <a:latin typeface="Times New Roman" pitchFamily="18" charset="0"/>
              </a:rPr>
              <a:t>Ön</a:t>
            </a:r>
            <a:r>
              <a:rPr lang="en-US" dirty="0">
                <a:latin typeface="Times New Roman" pitchFamily="18" charset="0"/>
              </a:rPr>
              <a:t> </a:t>
            </a:r>
            <a:r>
              <a:rPr lang="tr-TR" dirty="0">
                <a:latin typeface="Times New Roman" pitchFamily="18" charset="0"/>
              </a:rPr>
              <a:t>Mali Kontrol</a:t>
            </a:r>
          </a:p>
          <a:p>
            <a:pPr marL="914400" lvl="1" indent="-457200">
              <a:spcBef>
                <a:spcPct val="20000"/>
              </a:spcBef>
              <a:buClr>
                <a:schemeClr val="tx2"/>
              </a:buClr>
              <a:buSzPct val="100000"/>
            </a:pPr>
            <a:r>
              <a:rPr lang="tr-TR" dirty="0">
                <a:latin typeface="Times New Roman" pitchFamily="18" charset="0"/>
              </a:rPr>
              <a:t>İç Kontrol</a:t>
            </a:r>
          </a:p>
          <a:p>
            <a:pPr marL="914400" lvl="1" indent="-457200">
              <a:spcBef>
                <a:spcPct val="20000"/>
              </a:spcBef>
              <a:buClr>
                <a:schemeClr val="tx2"/>
              </a:buClr>
              <a:buSzPct val="100000"/>
            </a:pPr>
            <a:r>
              <a:rPr lang="tr-TR" dirty="0">
                <a:latin typeface="Times New Roman" pitchFamily="18" charset="0"/>
              </a:rPr>
              <a:t>Kamu Zararı</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4</a:t>
            </a:fld>
            <a:endParaRPr lang="tr-TR"/>
          </a:p>
        </p:txBody>
      </p:sp>
      <p:sp>
        <p:nvSpPr>
          <p:cNvPr id="3" name="Text Placeholder 2"/>
          <p:cNvSpPr>
            <a:spLocks noGrp="1"/>
          </p:cNvSpPr>
          <p:nvPr>
            <p:ph type="body" sz="quarter" idx="15"/>
          </p:nvPr>
        </p:nvSpPr>
        <p:spPr>
          <a:xfrm>
            <a:off x="180000" y="498331"/>
            <a:ext cx="7674664" cy="584775"/>
          </a:xfrm>
        </p:spPr>
        <p:txBody>
          <a:bodyPr/>
          <a:lstStyle/>
          <a:p>
            <a:r>
              <a:rPr lang="tr-TR" b="1" dirty="0">
                <a:latin typeface="Times New Roman" pitchFamily="18" charset="0"/>
              </a:rPr>
              <a:t>5018 sayılı kanun. *İlgili Kavramlar</a:t>
            </a:r>
            <a:endParaRPr lang="tr-TR" dirty="0"/>
          </a:p>
        </p:txBody>
      </p:sp>
    </p:spTree>
    <p:extLst>
      <p:ext uri="{BB962C8B-B14F-4D97-AF65-F5344CB8AC3E}">
        <p14:creationId xmlns:p14="http://schemas.microsoft.com/office/powerpoint/2010/main" val="3495936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49</a:t>
            </a:fld>
            <a:endParaRPr lang="tr-TR"/>
          </a:p>
        </p:txBody>
      </p:sp>
      <p:sp>
        <p:nvSpPr>
          <p:cNvPr id="3" name="Metin Yer Tutucusu 2"/>
          <p:cNvSpPr>
            <a:spLocks noGrp="1"/>
          </p:cNvSpPr>
          <p:nvPr>
            <p:ph type="body" sz="quarter" idx="14"/>
          </p:nvPr>
        </p:nvSpPr>
        <p:spPr/>
        <p:txBody>
          <a:bodyPr/>
          <a:lstStyle/>
          <a:p>
            <a:pPr marL="342900" indent="-342900">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Harcama yetkilisinin kanuni izin, hastalık, geçici görev, disiplin cezası uygulaması, görevden uzaklaştırma ve benzeri nedenlerle geçici olarak görevinden ayrılması halinde ilgili harcama biriminin harcama yetkilisi </a:t>
            </a:r>
            <a:r>
              <a:rPr lang="tr-TR" sz="2400" b="1" u="sng" dirty="0">
                <a:solidFill>
                  <a:srgbClr val="FFCC00"/>
                </a:solidFill>
                <a:latin typeface="Times New Roman" pitchFamily="18" charset="0"/>
                <a:cs typeface="Times New Roman" pitchFamily="18" charset="0"/>
              </a:rPr>
              <a:t>vekaleten görevlendirilen kişidir.</a:t>
            </a:r>
            <a:endParaRPr lang="tr-TR" sz="2400" b="1" dirty="0">
              <a:solidFill>
                <a:srgbClr val="FFCC00"/>
              </a:solidFill>
              <a:latin typeface="Times New Roman" pitchFamily="18" charset="0"/>
              <a:cs typeface="Times New Roman" pitchFamily="18" charset="0"/>
            </a:endParaRPr>
          </a:p>
          <a:p>
            <a:pPr marL="342900" indent="-342900">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Harcama yetkilisi ve muhasebe yetkilisi görevi aynı kişide birleşemez.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Harcama Yetkilisi İle İlgili Diğer Hususlar</a:t>
            </a:r>
            <a:endParaRPr lang="tr-TR" dirty="0"/>
          </a:p>
        </p:txBody>
      </p:sp>
    </p:spTree>
    <p:extLst>
      <p:ext uri="{BB962C8B-B14F-4D97-AF65-F5344CB8AC3E}">
        <p14:creationId xmlns:p14="http://schemas.microsoft.com/office/powerpoint/2010/main" val="22906249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50</a:t>
            </a:fld>
            <a:endParaRPr lang="tr-TR"/>
          </a:p>
        </p:txBody>
      </p:sp>
      <p:sp>
        <p:nvSpPr>
          <p:cNvPr id="3" name="Metin Yer Tutucusu 2"/>
          <p:cNvSpPr>
            <a:spLocks noGrp="1"/>
          </p:cNvSpPr>
          <p:nvPr>
            <p:ph type="body" sz="quarter" idx="14"/>
          </p:nvPr>
        </p:nvSpPr>
        <p:spPr/>
        <p:txBody>
          <a:bodyPr/>
          <a:lstStyle/>
          <a:p>
            <a:pPr marL="342900" indent="-342900">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Bütçelerden harcama yapılabilmesi, harcama yetkilisinin harcama talimatı vermesiyle mümkündür. </a:t>
            </a:r>
          </a:p>
          <a:p>
            <a:pPr marL="342900" indent="-342900">
              <a:lnSpc>
                <a:spcPct val="90000"/>
              </a:lnSpc>
              <a:buClr>
                <a:schemeClr val="tx2"/>
              </a:buClr>
              <a:buSzPct val="100000"/>
              <a:buFont typeface="Arial" panose="020B0604020202020204" pitchFamily="34" charset="0"/>
              <a:buChar char="•"/>
            </a:pPr>
            <a:r>
              <a:rPr lang="tr-TR" sz="2400" u="sng" dirty="0">
                <a:solidFill>
                  <a:srgbClr val="FFCC00"/>
                </a:solidFill>
                <a:latin typeface="Times New Roman" pitchFamily="18" charset="0"/>
                <a:cs typeface="Times New Roman" pitchFamily="18" charset="0"/>
              </a:rPr>
              <a:t>Harcama talimatlarında</a:t>
            </a:r>
            <a:r>
              <a:rPr lang="tr-TR" sz="2400" dirty="0">
                <a:solidFill>
                  <a:srgbClr val="FFCC00"/>
                </a:solidFill>
                <a:latin typeface="Times New Roman" pitchFamily="18" charset="0"/>
                <a:cs typeface="Times New Roman" pitchFamily="18" charset="0"/>
              </a:rPr>
              <a:t>:</a:t>
            </a:r>
          </a:p>
          <a:p>
            <a:pPr>
              <a:lnSpc>
                <a:spcPct val="90000"/>
              </a:lnSpc>
              <a:buClr>
                <a:srgbClr val="E22E99"/>
              </a:buClr>
              <a:buSzPct val="80000"/>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Hizmet </a:t>
            </a:r>
            <a:r>
              <a:rPr lang="tr-TR" sz="2400" dirty="0">
                <a:latin typeface="Times New Roman" pitchFamily="18" charset="0"/>
                <a:cs typeface="Times New Roman" pitchFamily="18" charset="0"/>
              </a:rPr>
              <a:t>gerekçesi, </a:t>
            </a:r>
          </a:p>
          <a:p>
            <a:pPr>
              <a:lnSpc>
                <a:spcPct val="90000"/>
              </a:lnSpc>
              <a:buClr>
                <a:srgbClr val="E22E99"/>
              </a:buClr>
              <a:buSzPct val="80000"/>
            </a:pPr>
            <a:r>
              <a:rPr lang="tr-TR" sz="2400" dirty="0">
                <a:latin typeface="Times New Roman" pitchFamily="18" charset="0"/>
                <a:cs typeface="Times New Roman" pitchFamily="18" charset="0"/>
              </a:rPr>
              <a:t>- Yapılacak işin konusu ve tutarı/süresi,</a:t>
            </a:r>
          </a:p>
          <a:p>
            <a:pPr>
              <a:lnSpc>
                <a:spcPct val="90000"/>
              </a:lnSpc>
              <a:buClr>
                <a:srgbClr val="E22E99"/>
              </a:buClr>
              <a:buSzPct val="80000"/>
            </a:pPr>
            <a:r>
              <a:rPr lang="tr-TR" sz="2400" dirty="0">
                <a:latin typeface="Times New Roman" pitchFamily="18" charset="0"/>
                <a:cs typeface="Times New Roman" pitchFamily="18" charset="0"/>
              </a:rPr>
              <a:t>- Kullanılabilir ödeneği, gerçekleştirme usulü,</a:t>
            </a:r>
          </a:p>
          <a:p>
            <a:pPr>
              <a:lnSpc>
                <a:spcPct val="90000"/>
              </a:lnSpc>
              <a:buClr>
                <a:srgbClr val="E22E99"/>
              </a:buClr>
              <a:buSzPct val="80000"/>
            </a:pPr>
            <a:r>
              <a:rPr lang="tr-TR" sz="2400" dirty="0">
                <a:latin typeface="Times New Roman" pitchFamily="18" charset="0"/>
                <a:cs typeface="Times New Roman" pitchFamily="18" charset="0"/>
              </a:rPr>
              <a:t>- Gerçekleştirmeyle görevli olanlara ilişkin bilgiler yer alır.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Harcama   Talimatı</a:t>
            </a:r>
            <a:endParaRPr lang="tr-TR" dirty="0"/>
          </a:p>
        </p:txBody>
      </p:sp>
    </p:spTree>
    <p:extLst>
      <p:ext uri="{BB962C8B-B14F-4D97-AF65-F5344CB8AC3E}">
        <p14:creationId xmlns:p14="http://schemas.microsoft.com/office/powerpoint/2010/main" val="27324650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51</a:t>
            </a:fld>
            <a:endParaRPr lang="tr-TR"/>
          </a:p>
        </p:txBody>
      </p:sp>
      <p:sp>
        <p:nvSpPr>
          <p:cNvPr id="4" name="Metin Yer Tutucusu 3"/>
          <p:cNvSpPr>
            <a:spLocks noGrp="1"/>
          </p:cNvSpPr>
          <p:nvPr>
            <p:ph type="body" sz="quarter" idx="15"/>
          </p:nvPr>
        </p:nvSpPr>
        <p:spPr>
          <a:xfrm>
            <a:off x="179999" y="372114"/>
            <a:ext cx="7675200" cy="707886"/>
          </a:xfrm>
        </p:spPr>
        <p:txBody>
          <a:bodyPr/>
          <a:lstStyle/>
          <a:p>
            <a:pPr algn="ctr"/>
            <a:r>
              <a:rPr lang="tr-TR" sz="2000" b="1" dirty="0">
                <a:solidFill>
                  <a:srgbClr val="FFCC00"/>
                </a:solidFill>
                <a:latin typeface="Times New Roman" pitchFamily="18" charset="0"/>
              </a:rPr>
              <a:t>Hesap Verme Sorumluluğu </a:t>
            </a:r>
            <a:br>
              <a:rPr lang="tr-TR" sz="2000" b="1" dirty="0">
                <a:solidFill>
                  <a:srgbClr val="FFCC00"/>
                </a:solidFill>
                <a:latin typeface="Times New Roman" pitchFamily="18" charset="0"/>
              </a:rPr>
            </a:br>
            <a:r>
              <a:rPr lang="tr-TR" sz="2000" b="1" dirty="0">
                <a:solidFill>
                  <a:srgbClr val="FFCC00"/>
                </a:solidFill>
                <a:latin typeface="Times New Roman" pitchFamily="18" charset="0"/>
              </a:rPr>
              <a:t>(Genel Ve Özel Bütçeli İdareler İle  Sosyal Güvenlik Kurumlarında)</a:t>
            </a:r>
            <a:endParaRPr lang="tr-TR" sz="2000" dirty="0"/>
          </a:p>
        </p:txBody>
      </p:sp>
      <p:sp>
        <p:nvSpPr>
          <p:cNvPr id="5" name="Oval 7"/>
          <p:cNvSpPr>
            <a:spLocks noGrp="1" noChangeArrowheads="1"/>
          </p:cNvSpPr>
          <p:nvPr>
            <p:ph type="body" sz="quarter" idx="14"/>
          </p:nvPr>
        </p:nvSpPr>
        <p:spPr bwMode="auto">
          <a:xfrm>
            <a:off x="3293313" y="1752599"/>
            <a:ext cx="2095115" cy="598715"/>
          </a:xfrm>
          <a:prstGeom prst="ellipse">
            <a:avLst/>
          </a:prstGeom>
          <a:gradFill rotWithShape="1">
            <a:gsLst>
              <a:gs pos="0">
                <a:schemeClr val="bg1"/>
              </a:gs>
              <a:gs pos="100000">
                <a:schemeClr val="accent1"/>
              </a:gs>
            </a:gsLst>
            <a:lin ang="18900000" scaled="1"/>
          </a:gradFill>
          <a:ln w="9525" algn="ctr">
            <a:solidFill>
              <a:srgbClr val="FF0000"/>
            </a:solidFill>
            <a:round/>
            <a:headEnd/>
            <a:tailEnd/>
          </a:ln>
        </p:spPr>
        <p:txBody>
          <a:bodyPr wrap="none" anchor="ctr">
            <a:normAutofit lnSpcReduction="10000"/>
          </a:bodyPr>
          <a:lstStyle/>
          <a:p>
            <a:pPr algn="ctr" eaLnBrk="0" hangingPunct="0"/>
            <a:r>
              <a:rPr lang="tr-TR" sz="2400" dirty="0">
                <a:latin typeface="Times New Roman" pitchFamily="18" charset="0"/>
              </a:rPr>
              <a:t>TBMM</a:t>
            </a:r>
          </a:p>
        </p:txBody>
      </p:sp>
      <p:sp>
        <p:nvSpPr>
          <p:cNvPr id="6" name="Oval 9"/>
          <p:cNvSpPr>
            <a:spLocks noChangeArrowheads="1"/>
          </p:cNvSpPr>
          <p:nvPr/>
        </p:nvSpPr>
        <p:spPr bwMode="auto">
          <a:xfrm>
            <a:off x="1061288" y="2351314"/>
            <a:ext cx="2232025" cy="503238"/>
          </a:xfrm>
          <a:prstGeom prst="ellipse">
            <a:avLst/>
          </a:prstGeom>
          <a:gradFill rotWithShape="1">
            <a:gsLst>
              <a:gs pos="0">
                <a:schemeClr val="bg1"/>
              </a:gs>
              <a:gs pos="100000">
                <a:schemeClr val="accent1"/>
              </a:gs>
            </a:gsLst>
            <a:lin ang="18900000" scaled="1"/>
          </a:gradFill>
          <a:ln w="9525" algn="ctr">
            <a:solidFill>
              <a:srgbClr val="FF0000"/>
            </a:solidFill>
            <a:round/>
            <a:headEnd/>
            <a:tailEnd/>
          </a:ln>
        </p:spPr>
        <p:txBody>
          <a:bodyPr wrap="none" anchor="ctr"/>
          <a:lstStyle/>
          <a:p>
            <a:pPr algn="ctr" eaLnBrk="0" hangingPunct="0"/>
            <a:r>
              <a:rPr lang="tr-TR" sz="2400" dirty="0">
                <a:latin typeface="Times New Roman" pitchFamily="18" charset="0"/>
              </a:rPr>
              <a:t>BAŞBAKAN</a:t>
            </a:r>
          </a:p>
        </p:txBody>
      </p:sp>
      <p:sp>
        <p:nvSpPr>
          <p:cNvPr id="8" name="Oval 5"/>
          <p:cNvSpPr>
            <a:spLocks noChangeArrowheads="1"/>
          </p:cNvSpPr>
          <p:nvPr/>
        </p:nvSpPr>
        <p:spPr bwMode="auto">
          <a:xfrm>
            <a:off x="3293313" y="2779826"/>
            <a:ext cx="2089150" cy="647700"/>
          </a:xfrm>
          <a:prstGeom prst="ellipse">
            <a:avLst/>
          </a:prstGeom>
          <a:gradFill rotWithShape="1">
            <a:gsLst>
              <a:gs pos="0">
                <a:schemeClr val="bg1"/>
              </a:gs>
              <a:gs pos="100000">
                <a:schemeClr val="accent1"/>
              </a:gs>
            </a:gsLst>
            <a:lin ang="18900000" scaled="1"/>
          </a:gradFill>
          <a:ln w="9525" algn="ctr">
            <a:solidFill>
              <a:schemeClr val="tx2"/>
            </a:solidFill>
            <a:round/>
            <a:headEnd/>
            <a:tailEnd/>
          </a:ln>
        </p:spPr>
        <p:txBody>
          <a:bodyPr wrap="none" anchor="ctr"/>
          <a:lstStyle/>
          <a:p>
            <a:pPr algn="ctr" eaLnBrk="0" hangingPunct="0"/>
            <a:r>
              <a:rPr lang="tr-TR" sz="2400" dirty="0">
                <a:latin typeface="Times New Roman" pitchFamily="18" charset="0"/>
              </a:rPr>
              <a:t>Bakan</a:t>
            </a:r>
          </a:p>
        </p:txBody>
      </p:sp>
      <p:sp>
        <p:nvSpPr>
          <p:cNvPr id="9" name="Oval 4"/>
          <p:cNvSpPr>
            <a:spLocks noChangeArrowheads="1"/>
          </p:cNvSpPr>
          <p:nvPr/>
        </p:nvSpPr>
        <p:spPr bwMode="auto">
          <a:xfrm>
            <a:off x="2928188" y="3757726"/>
            <a:ext cx="2819400" cy="635000"/>
          </a:xfrm>
          <a:prstGeom prst="ellipse">
            <a:avLst/>
          </a:prstGeom>
          <a:gradFill rotWithShape="1">
            <a:gsLst>
              <a:gs pos="0">
                <a:schemeClr val="bg1"/>
              </a:gs>
              <a:gs pos="100000">
                <a:schemeClr val="accent1"/>
              </a:gs>
            </a:gsLst>
            <a:lin ang="18900000" scaled="1"/>
          </a:gradFill>
          <a:ln w="9525" algn="ctr">
            <a:solidFill>
              <a:schemeClr val="tx2"/>
            </a:solidFill>
            <a:round/>
            <a:headEnd/>
            <a:tailEnd/>
          </a:ln>
        </p:spPr>
        <p:txBody>
          <a:bodyPr wrap="none" anchor="ctr"/>
          <a:lstStyle/>
          <a:p>
            <a:pPr algn="ctr" eaLnBrk="0" hangingPunct="0"/>
            <a:r>
              <a:rPr lang="tr-TR" sz="2400" dirty="0">
                <a:latin typeface="Times New Roman" pitchFamily="18" charset="0"/>
              </a:rPr>
              <a:t>Üst yönetici</a:t>
            </a:r>
          </a:p>
        </p:txBody>
      </p:sp>
      <p:sp>
        <p:nvSpPr>
          <p:cNvPr id="10" name="Oval 3"/>
          <p:cNvSpPr>
            <a:spLocks noChangeArrowheads="1"/>
          </p:cNvSpPr>
          <p:nvPr/>
        </p:nvSpPr>
        <p:spPr bwMode="auto">
          <a:xfrm>
            <a:off x="2928188" y="4654720"/>
            <a:ext cx="2879725" cy="609600"/>
          </a:xfrm>
          <a:prstGeom prst="ellipse">
            <a:avLst/>
          </a:prstGeom>
          <a:gradFill rotWithShape="1">
            <a:gsLst>
              <a:gs pos="0">
                <a:schemeClr val="bg1"/>
              </a:gs>
              <a:gs pos="100000">
                <a:schemeClr val="accent1"/>
              </a:gs>
            </a:gsLst>
            <a:lin ang="18900000" scaled="1"/>
          </a:gradFill>
          <a:ln w="9525" algn="ctr">
            <a:solidFill>
              <a:schemeClr val="tx2"/>
            </a:solidFill>
            <a:round/>
            <a:headEnd/>
            <a:tailEnd/>
          </a:ln>
          <a:effectLst/>
        </p:spPr>
        <p:txBody>
          <a:bodyPr wrap="none" anchor="ctr"/>
          <a:lstStyle/>
          <a:p>
            <a:pPr algn="ctr" eaLnBrk="0" hangingPunct="0">
              <a:defRPr/>
            </a:pPr>
            <a:r>
              <a:rPr kumimoji="1" lang="tr-TR" sz="2400" dirty="0">
                <a:effectLst>
                  <a:outerShdw blurRad="38100" dist="38100" dir="2700000" algn="tl">
                    <a:srgbClr val="FFFFFF"/>
                  </a:outerShdw>
                </a:effectLst>
                <a:latin typeface="Times New Roman" pitchFamily="18" charset="0"/>
              </a:rPr>
              <a:t>Harcama Yetkilisi</a:t>
            </a:r>
          </a:p>
        </p:txBody>
      </p:sp>
      <p:sp>
        <p:nvSpPr>
          <p:cNvPr id="11" name="Oval 13"/>
          <p:cNvSpPr>
            <a:spLocks noChangeArrowheads="1"/>
          </p:cNvSpPr>
          <p:nvPr/>
        </p:nvSpPr>
        <p:spPr bwMode="auto">
          <a:xfrm>
            <a:off x="2321763" y="5526314"/>
            <a:ext cx="4032250" cy="576263"/>
          </a:xfrm>
          <a:prstGeom prst="ellipse">
            <a:avLst/>
          </a:prstGeom>
          <a:gradFill rotWithShape="1">
            <a:gsLst>
              <a:gs pos="0">
                <a:schemeClr val="bg1"/>
              </a:gs>
              <a:gs pos="100000">
                <a:schemeClr val="accent1"/>
              </a:gs>
            </a:gsLst>
            <a:lin ang="18900000" scaled="1"/>
          </a:gradFill>
          <a:ln w="9525" algn="ctr">
            <a:solidFill>
              <a:srgbClr val="FF0000"/>
            </a:solidFill>
            <a:round/>
            <a:headEnd/>
            <a:tailEnd/>
          </a:ln>
          <a:effectLst/>
        </p:spPr>
        <p:txBody>
          <a:bodyPr wrap="none" anchor="ctr"/>
          <a:lstStyle/>
          <a:p>
            <a:pPr algn="ctr" eaLnBrk="0" hangingPunct="0">
              <a:defRPr/>
            </a:pPr>
            <a:r>
              <a:rPr kumimoji="1" lang="tr-TR" sz="2400" dirty="0">
                <a:effectLst>
                  <a:outerShdw blurRad="38100" dist="38100" dir="2700000" algn="tl">
                    <a:srgbClr val="FFFFFF"/>
                  </a:outerShdw>
                </a:effectLst>
                <a:latin typeface="Times New Roman" pitchFamily="18" charset="0"/>
              </a:rPr>
              <a:t>Gerçekleştirme Görevlileri</a:t>
            </a:r>
          </a:p>
        </p:txBody>
      </p:sp>
      <p:cxnSp>
        <p:nvCxnSpPr>
          <p:cNvPr id="12" name="AutoShape 12"/>
          <p:cNvCxnSpPr>
            <a:cxnSpLocks noChangeShapeType="1"/>
          </p:cNvCxnSpPr>
          <p:nvPr/>
        </p:nvCxnSpPr>
        <p:spPr bwMode="auto">
          <a:xfrm flipV="1">
            <a:off x="3129877" y="2191611"/>
            <a:ext cx="326872" cy="258015"/>
          </a:xfrm>
          <a:prstGeom prst="straightConnector1">
            <a:avLst/>
          </a:prstGeom>
          <a:noFill/>
          <a:ln w="28575">
            <a:solidFill>
              <a:srgbClr val="FF0000"/>
            </a:solidFill>
            <a:prstDash val="dash"/>
            <a:round/>
            <a:headEnd/>
            <a:tailEnd type="triangle" w="med" len="med"/>
          </a:ln>
        </p:spPr>
      </p:cxnSp>
      <p:sp>
        <p:nvSpPr>
          <p:cNvPr id="14" name="Line 10"/>
          <p:cNvSpPr>
            <a:spLocks noChangeShapeType="1"/>
          </p:cNvSpPr>
          <p:nvPr/>
        </p:nvSpPr>
        <p:spPr bwMode="auto">
          <a:xfrm flipH="1" flipV="1">
            <a:off x="3129877" y="2720190"/>
            <a:ext cx="288925" cy="217487"/>
          </a:xfrm>
          <a:prstGeom prst="line">
            <a:avLst/>
          </a:prstGeom>
          <a:noFill/>
          <a:ln w="38100">
            <a:solidFill>
              <a:srgbClr val="FF0000"/>
            </a:solidFill>
            <a:prstDash val="sysDot"/>
            <a:round/>
            <a:headEnd/>
            <a:tailEnd type="triangle" w="med" len="med"/>
          </a:ln>
        </p:spPr>
        <p:txBody>
          <a:bodyPr wrap="none" anchor="ctr"/>
          <a:lstStyle/>
          <a:p>
            <a:endParaRPr lang="tr-TR"/>
          </a:p>
        </p:txBody>
      </p:sp>
      <p:sp>
        <p:nvSpPr>
          <p:cNvPr id="15" name="Line 11"/>
          <p:cNvSpPr>
            <a:spLocks noChangeShapeType="1"/>
          </p:cNvSpPr>
          <p:nvPr/>
        </p:nvSpPr>
        <p:spPr bwMode="auto">
          <a:xfrm flipV="1">
            <a:off x="4368050" y="2351314"/>
            <a:ext cx="0" cy="381000"/>
          </a:xfrm>
          <a:prstGeom prst="line">
            <a:avLst/>
          </a:prstGeom>
          <a:noFill/>
          <a:ln w="38100" cap="rnd">
            <a:solidFill>
              <a:schemeClr val="folHlink"/>
            </a:solidFill>
            <a:prstDash val="sysDot"/>
            <a:round/>
            <a:headEnd/>
            <a:tailEnd type="triangle" w="med" len="med"/>
          </a:ln>
        </p:spPr>
        <p:txBody>
          <a:bodyPr wrap="none" anchor="ctr"/>
          <a:lstStyle/>
          <a:p>
            <a:endParaRPr lang="tr-TR"/>
          </a:p>
        </p:txBody>
      </p:sp>
      <p:sp>
        <p:nvSpPr>
          <p:cNvPr id="16" name="Line 11"/>
          <p:cNvSpPr>
            <a:spLocks noChangeShapeType="1"/>
          </p:cNvSpPr>
          <p:nvPr/>
        </p:nvSpPr>
        <p:spPr bwMode="auto">
          <a:xfrm flipV="1">
            <a:off x="4321490" y="3427526"/>
            <a:ext cx="0" cy="317160"/>
          </a:xfrm>
          <a:prstGeom prst="line">
            <a:avLst/>
          </a:prstGeom>
          <a:noFill/>
          <a:ln w="38100" cap="rnd">
            <a:solidFill>
              <a:schemeClr val="folHlink"/>
            </a:solidFill>
            <a:prstDash val="sysDot"/>
            <a:round/>
            <a:headEnd/>
            <a:tailEnd type="triangle" w="med" len="med"/>
          </a:ln>
        </p:spPr>
        <p:txBody>
          <a:bodyPr wrap="none" anchor="ctr"/>
          <a:lstStyle/>
          <a:p>
            <a:endParaRPr lang="tr-TR"/>
          </a:p>
        </p:txBody>
      </p:sp>
      <p:sp>
        <p:nvSpPr>
          <p:cNvPr id="17" name="Line 8"/>
          <p:cNvSpPr>
            <a:spLocks noChangeShapeType="1"/>
          </p:cNvSpPr>
          <p:nvPr/>
        </p:nvSpPr>
        <p:spPr bwMode="auto">
          <a:xfrm flipV="1">
            <a:off x="4310467" y="4392386"/>
            <a:ext cx="11024" cy="255474"/>
          </a:xfrm>
          <a:prstGeom prst="line">
            <a:avLst/>
          </a:prstGeom>
          <a:noFill/>
          <a:ln w="38100" cap="rnd">
            <a:solidFill>
              <a:schemeClr val="folHlink"/>
            </a:solidFill>
            <a:prstDash val="sysDot"/>
            <a:round/>
            <a:headEnd/>
            <a:tailEnd type="triangle" w="med" len="med"/>
          </a:ln>
        </p:spPr>
        <p:txBody>
          <a:bodyPr wrap="none" anchor="ctr"/>
          <a:lstStyle/>
          <a:p>
            <a:endParaRPr lang="tr-TR"/>
          </a:p>
        </p:txBody>
      </p:sp>
      <p:sp>
        <p:nvSpPr>
          <p:cNvPr id="18" name="Line 8"/>
          <p:cNvSpPr>
            <a:spLocks noChangeShapeType="1"/>
          </p:cNvSpPr>
          <p:nvPr/>
        </p:nvSpPr>
        <p:spPr bwMode="auto">
          <a:xfrm flipV="1">
            <a:off x="4305428" y="5233064"/>
            <a:ext cx="4763" cy="304800"/>
          </a:xfrm>
          <a:prstGeom prst="line">
            <a:avLst/>
          </a:prstGeom>
          <a:noFill/>
          <a:ln w="38100" cap="rnd">
            <a:solidFill>
              <a:schemeClr val="folHlink"/>
            </a:solidFill>
            <a:prstDash val="sysDot"/>
            <a:round/>
            <a:headEnd/>
            <a:tailEnd type="triangle" w="med" len="med"/>
          </a:ln>
        </p:spPr>
        <p:txBody>
          <a:bodyPr wrap="none" anchor="ctr"/>
          <a:lstStyle/>
          <a:p>
            <a:endParaRPr lang="tr-TR"/>
          </a:p>
        </p:txBody>
      </p:sp>
    </p:spTree>
    <p:extLst>
      <p:ext uri="{BB962C8B-B14F-4D97-AF65-F5344CB8AC3E}">
        <p14:creationId xmlns:p14="http://schemas.microsoft.com/office/powerpoint/2010/main" val="2610071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52</a:t>
            </a:fld>
            <a:endParaRPr lang="tr-TR"/>
          </a:p>
        </p:txBody>
      </p:sp>
      <p:sp>
        <p:nvSpPr>
          <p:cNvPr id="3" name="Metin Yer Tutucusu 2"/>
          <p:cNvSpPr>
            <a:spLocks noGrp="1"/>
          </p:cNvSpPr>
          <p:nvPr>
            <p:ph type="body" sz="quarter" idx="14"/>
          </p:nvPr>
        </p:nvSpPr>
        <p:spPr/>
        <p:txBody>
          <a:bodyPr/>
          <a:lstStyle/>
          <a:p>
            <a:pPr>
              <a:lnSpc>
                <a:spcPct val="90000"/>
              </a:lnSpc>
            </a:pPr>
            <a:r>
              <a:rPr lang="tr-TR" sz="2400" u="sng" dirty="0">
                <a:solidFill>
                  <a:srgbClr val="FFCC00"/>
                </a:solidFill>
                <a:latin typeface="Times New Roman" pitchFamily="18" charset="0"/>
              </a:rPr>
              <a:t>Bir giderin gerçekleştirilmesi</a:t>
            </a:r>
            <a:r>
              <a:rPr lang="tr-TR" sz="2400" dirty="0">
                <a:solidFill>
                  <a:srgbClr val="FFCC00"/>
                </a:solidFill>
                <a:latin typeface="Times New Roman" pitchFamily="18" charset="0"/>
              </a:rPr>
              <a:t>;</a:t>
            </a:r>
          </a:p>
          <a:p>
            <a:pPr marL="342900" indent="-342900" algn="just">
              <a:lnSpc>
                <a:spcPct val="90000"/>
              </a:lnSpc>
              <a:buClr>
                <a:schemeClr val="tx2"/>
              </a:buClr>
              <a:buFont typeface="Arial" panose="020B0604020202020204" pitchFamily="34" charset="0"/>
              <a:buChar char="•"/>
            </a:pPr>
            <a:r>
              <a:rPr lang="tr-TR" sz="2400" dirty="0">
                <a:latin typeface="Times New Roman" pitchFamily="18" charset="0"/>
                <a:cs typeface="Times New Roman" pitchFamily="18" charset="0"/>
              </a:rPr>
              <a:t>İş, mal veya hizmetin belirlenmiş usul ve esaslara uygun olarak alındığının veya gerçekleştirildiğinin, görevlendirilmiş kişi veya komisyonlarca onaylanması ve gerçekleştirme belgelerinin </a:t>
            </a:r>
            <a:r>
              <a:rPr lang="tr-TR" sz="2400" dirty="0">
                <a:latin typeface="Times New Roman" pitchFamily="18" charset="0"/>
              </a:rPr>
              <a:t>gerçekleştirme görevlilerince </a:t>
            </a:r>
            <a:r>
              <a:rPr lang="tr-TR" sz="2400" dirty="0">
                <a:latin typeface="Times New Roman" pitchFamily="18" charset="0"/>
                <a:cs typeface="Times New Roman" pitchFamily="18" charset="0"/>
              </a:rPr>
              <a:t>düzenlenmiş olması</a:t>
            </a:r>
            <a:r>
              <a:rPr lang="tr-TR" sz="2400" dirty="0">
                <a:latin typeface="Times New Roman" pitchFamily="18" charset="0"/>
              </a:rPr>
              <a:t>,</a:t>
            </a:r>
          </a:p>
          <a:p>
            <a:pPr marL="342900" indent="-342900" algn="just">
              <a:lnSpc>
                <a:spcPct val="90000"/>
              </a:lnSpc>
              <a:buClr>
                <a:schemeClr val="tx2"/>
              </a:buClr>
              <a:buFont typeface="Arial" panose="020B0604020202020204" pitchFamily="34" charset="0"/>
              <a:buChar char="•"/>
            </a:pPr>
            <a:r>
              <a:rPr lang="tr-TR" sz="2400" dirty="0">
                <a:latin typeface="Times New Roman" pitchFamily="18" charset="0"/>
              </a:rPr>
              <a:t>Ödeme emri belgesinin </a:t>
            </a:r>
            <a:r>
              <a:rPr lang="tr-TR" sz="2400" dirty="0">
                <a:latin typeface="Times New Roman" pitchFamily="18" charset="0"/>
                <a:cs typeface="Times New Roman" pitchFamily="18" charset="0"/>
              </a:rPr>
              <a:t>harcama yetkili</a:t>
            </a:r>
            <a:r>
              <a:rPr lang="tr-TR" sz="2400" dirty="0">
                <a:latin typeface="Times New Roman" pitchFamily="18" charset="0"/>
              </a:rPr>
              <a:t>lerince görevlendirilmiş gerçekleştirme görevlisi tarafından düzenlenip ön mali kontrole tabi tutulduktan sonra harcama yetkililerince imzalanması,</a:t>
            </a:r>
            <a:endParaRPr lang="tr-TR" sz="2400" dirty="0">
              <a:latin typeface="Times New Roman" pitchFamily="18" charset="0"/>
              <a:cs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latin typeface="Times New Roman" pitchFamily="18" charset="0"/>
                <a:cs typeface="Times New Roman" pitchFamily="18" charset="0"/>
              </a:rPr>
              <a:t>Tutarın hak sahibine ödenmesiyle tamamlan</a:t>
            </a:r>
            <a:r>
              <a:rPr lang="tr-TR" sz="2400" dirty="0">
                <a:latin typeface="Times New Roman" pitchFamily="18" charset="0"/>
              </a:rPr>
              <a:t>mış olur.</a:t>
            </a:r>
            <a:endParaRPr lang="tr-TR" sz="2400" dirty="0"/>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Giderin Gerçekleştirilmesi</a:t>
            </a:r>
            <a:endParaRPr lang="tr-TR" dirty="0"/>
          </a:p>
        </p:txBody>
      </p:sp>
    </p:spTree>
    <p:extLst>
      <p:ext uri="{BB962C8B-B14F-4D97-AF65-F5344CB8AC3E}">
        <p14:creationId xmlns:p14="http://schemas.microsoft.com/office/powerpoint/2010/main" val="27551225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53</a:t>
            </a:fld>
            <a:endParaRPr lang="tr-TR"/>
          </a:p>
        </p:txBody>
      </p:sp>
      <p:sp>
        <p:nvSpPr>
          <p:cNvPr id="3" name="Metin Yer Tutucusu 2"/>
          <p:cNvSpPr>
            <a:spLocks noGrp="1"/>
          </p:cNvSpPr>
          <p:nvPr>
            <p:ph type="body" sz="quarter" idx="14"/>
          </p:nvPr>
        </p:nvSpPr>
        <p:spPr/>
        <p:txBody>
          <a:bodyPr/>
          <a:lstStyle/>
          <a:p>
            <a:pPr>
              <a:lnSpc>
                <a:spcPct val="90000"/>
              </a:lnSpc>
            </a:pPr>
            <a:r>
              <a:rPr lang="tr-TR" sz="2400" dirty="0">
                <a:latin typeface="Times New Roman" pitchFamily="18" charset="0"/>
              </a:rPr>
              <a:t>Kanunun 33.ncü maddesi hükmüne göre; iki tür gerçekleştirme görevlisi bulunmaktadır.</a:t>
            </a:r>
          </a:p>
          <a:p>
            <a:pPr>
              <a:lnSpc>
                <a:spcPct val="90000"/>
              </a:lnSpc>
            </a:pPr>
            <a:r>
              <a:rPr lang="tr-TR" sz="2400" u="sng" dirty="0">
                <a:solidFill>
                  <a:srgbClr val="FFCC00"/>
                </a:solidFill>
                <a:latin typeface="Times New Roman" pitchFamily="18" charset="0"/>
              </a:rPr>
              <a:t>1- Harcama sürecindeki Gerçekleştirme Görevlileri</a:t>
            </a:r>
            <a:r>
              <a:rPr lang="tr-TR" sz="2400" dirty="0">
                <a:solidFill>
                  <a:srgbClr val="FFCC00"/>
                </a:solidFill>
                <a:latin typeface="Times New Roman" pitchFamily="18" charset="0"/>
              </a:rPr>
              <a:t>; </a:t>
            </a:r>
          </a:p>
          <a:p>
            <a:pPr>
              <a:lnSpc>
                <a:spcPct val="90000"/>
              </a:lnSpc>
            </a:pPr>
            <a:r>
              <a:rPr lang="tr-TR" sz="2400" dirty="0">
                <a:latin typeface="Times New Roman" pitchFamily="18" charset="0"/>
              </a:rPr>
              <a:t>Bu kapsamdaki gerçekleştirme görevlileri, harcama talimatı üzerine;</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İşin yaptırılması,</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Mal veya hizmetin alınması,</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Teslim almaya ilişkin işlemlerin yapılması,</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Belgelendirilmesi ve </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Ödeme için gerekli belgelerin hazırlanması görevlerini yürütürler. </a:t>
            </a:r>
          </a:p>
          <a:p>
            <a:pPr>
              <a:lnSpc>
                <a:spcPct val="90000"/>
              </a:lnSpc>
            </a:pPr>
            <a:r>
              <a:rPr lang="tr-TR" sz="2400" dirty="0">
                <a:latin typeface="Times New Roman" pitchFamily="18" charset="0"/>
              </a:rPr>
              <a:t>Harcama sürecinde görev alan herkes bu kategoriye girer.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Gerçekleştirme Görevlileri</a:t>
            </a:r>
            <a:endParaRPr lang="tr-TR" dirty="0"/>
          </a:p>
        </p:txBody>
      </p:sp>
    </p:spTree>
    <p:extLst>
      <p:ext uri="{BB962C8B-B14F-4D97-AF65-F5344CB8AC3E}">
        <p14:creationId xmlns:p14="http://schemas.microsoft.com/office/powerpoint/2010/main" val="24965491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54</a:t>
            </a:fld>
            <a:endParaRPr lang="tr-TR"/>
          </a:p>
        </p:txBody>
      </p:sp>
      <p:sp>
        <p:nvSpPr>
          <p:cNvPr id="3" name="Metin Yer Tutucusu 2"/>
          <p:cNvSpPr>
            <a:spLocks noGrp="1"/>
          </p:cNvSpPr>
          <p:nvPr>
            <p:ph type="body" sz="quarter" idx="14"/>
          </p:nvPr>
        </p:nvSpPr>
        <p:spPr/>
        <p:txBody>
          <a:bodyPr/>
          <a:lstStyle/>
          <a:p>
            <a:pPr algn="just">
              <a:lnSpc>
                <a:spcPct val="90000"/>
              </a:lnSpc>
            </a:pPr>
            <a:r>
              <a:rPr lang="tr-TR" sz="2400" u="sng" dirty="0">
                <a:solidFill>
                  <a:srgbClr val="FFCC00"/>
                </a:solidFill>
                <a:latin typeface="Times New Roman" pitchFamily="18" charset="0"/>
              </a:rPr>
              <a:t>2-Görevlendirilmiş Gerçekleştirme Görevlileri; </a:t>
            </a:r>
            <a:r>
              <a:rPr lang="tr-TR" sz="2400" dirty="0">
                <a:latin typeface="Times New Roman" pitchFamily="18" charset="0"/>
              </a:rPr>
              <a:t>Harcama yetkilileri tarafından ödeme emri belgesini düzenlemek ve ön mali kontrolü yapmak üzere görevlendirilmiş</a:t>
            </a:r>
            <a:r>
              <a:rPr lang="tr-TR" sz="2400" dirty="0">
                <a:solidFill>
                  <a:schemeClr val="bg1">
                    <a:lumMod val="50000"/>
                  </a:schemeClr>
                </a:solidFill>
                <a:latin typeface="Times New Roman" pitchFamily="18" charset="0"/>
              </a:rPr>
              <a:t>, </a:t>
            </a:r>
            <a:r>
              <a:rPr lang="tr-TR" sz="2400" dirty="0">
                <a:latin typeface="Times New Roman" pitchFamily="18" charset="0"/>
                <a:cs typeface="Times New Roman" pitchFamily="18" charset="0"/>
              </a:rPr>
              <a:t>hiyerarşik</a:t>
            </a:r>
            <a:r>
              <a:rPr lang="tr-TR" sz="2400" dirty="0">
                <a:solidFill>
                  <a:schemeClr val="tx2"/>
                </a:solidFill>
                <a:latin typeface="Times New Roman" pitchFamily="18" charset="0"/>
              </a:rPr>
              <a:t> </a:t>
            </a:r>
            <a:r>
              <a:rPr lang="tr-TR" sz="2400" dirty="0">
                <a:latin typeface="Times New Roman" pitchFamily="18" charset="0"/>
                <a:cs typeface="Times New Roman" pitchFamily="18" charset="0"/>
              </a:rPr>
              <a:t>olarak</a:t>
            </a:r>
            <a:r>
              <a:rPr lang="tr-TR" sz="2400" dirty="0">
                <a:latin typeface="Times New Roman" pitchFamily="18" charset="0"/>
              </a:rPr>
              <a:t> harcama yetkilisine en yakın kişidir.</a:t>
            </a:r>
            <a:endParaRPr lang="tr-TR" sz="2400" u="sng" dirty="0">
              <a:solidFill>
                <a:srgbClr val="FFFF00"/>
              </a:solidFill>
              <a:latin typeface="Times New Roman" pitchFamily="18" charset="0"/>
            </a:endParaRPr>
          </a:p>
          <a:p>
            <a:pPr algn="just">
              <a:lnSpc>
                <a:spcPct val="90000"/>
              </a:lnSpc>
            </a:pPr>
            <a:r>
              <a:rPr lang="tr-TR" sz="2400" dirty="0">
                <a:latin typeface="Times New Roman" pitchFamily="18" charset="0"/>
                <a:cs typeface="Times New Roman" pitchFamily="18" charset="0"/>
              </a:rPr>
              <a:t>Harcama yetkilileri, yardımcıları veya hiyerarşik olarak kendisine en yakın üst kademe yöneticileri arasından bir veya daha fazla sayıda gerçekleştirme görevlisini </a:t>
            </a:r>
            <a:r>
              <a:rPr lang="tr-TR" sz="2400" u="sng" dirty="0">
                <a:solidFill>
                  <a:srgbClr val="FFCC00"/>
                </a:solidFill>
                <a:latin typeface="Times New Roman" pitchFamily="18" charset="0"/>
                <a:cs typeface="Times New Roman" pitchFamily="18" charset="0"/>
              </a:rPr>
              <a:t>ödeme emri belgesi düzenlemekle görevlendirir. </a:t>
            </a:r>
            <a:endParaRPr lang="tr-TR" sz="2400" u="sng" dirty="0">
              <a:solidFill>
                <a:srgbClr val="FFCC00"/>
              </a:solidFill>
              <a:latin typeface="Times New Roman" pitchFamily="18" charset="0"/>
            </a:endParaRPr>
          </a:p>
          <a:p>
            <a:pPr algn="just">
              <a:lnSpc>
                <a:spcPct val="90000"/>
              </a:lnSpc>
            </a:pPr>
            <a:r>
              <a:rPr lang="tr-TR" sz="2400" u="sng" dirty="0">
                <a:latin typeface="Times New Roman" pitchFamily="18" charset="0"/>
              </a:rPr>
              <a:t>G</a:t>
            </a:r>
            <a:r>
              <a:rPr lang="tr-TR" sz="2400" u="sng" dirty="0">
                <a:latin typeface="Times New Roman" pitchFamily="18" charset="0"/>
                <a:cs typeface="Times New Roman" pitchFamily="18" charset="0"/>
              </a:rPr>
              <a:t>örevlendirilen gerçekleştirme görevlileri</a:t>
            </a:r>
            <a:r>
              <a:rPr lang="tr-TR" sz="2400" dirty="0">
                <a:latin typeface="Times New Roman" pitchFamily="18" charset="0"/>
                <a:cs typeface="Times New Roman" pitchFamily="18" charset="0"/>
              </a:rPr>
              <a:t>, ödeme emri belgesi ve eki belgeler üzerinde ön malî kontrol</a:t>
            </a:r>
            <a:r>
              <a:rPr lang="tr-TR" sz="2400" dirty="0">
                <a:latin typeface="Times New Roman" pitchFamily="18" charset="0"/>
              </a:rPr>
              <a:t>ü</a:t>
            </a:r>
            <a:r>
              <a:rPr lang="tr-TR" sz="2400" dirty="0">
                <a:latin typeface="Times New Roman" pitchFamily="18" charset="0"/>
                <a:cs typeface="Times New Roman" pitchFamily="18" charset="0"/>
              </a:rPr>
              <a:t> yapar</a:t>
            </a:r>
            <a:r>
              <a:rPr lang="tr-TR" sz="2400" dirty="0">
                <a:latin typeface="Times New Roman" pitchFamily="18" charset="0"/>
              </a:rPr>
              <a:t>.</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solidFill>
                  <a:srgbClr val="FFCC00"/>
                </a:solidFill>
                <a:latin typeface="Times New Roman" pitchFamily="18" charset="0"/>
              </a:rPr>
              <a:t>Gerçekleştirme  Görevlileri</a:t>
            </a:r>
            <a:endParaRPr lang="tr-TR" dirty="0"/>
          </a:p>
        </p:txBody>
      </p:sp>
    </p:spTree>
    <p:extLst>
      <p:ext uri="{BB962C8B-B14F-4D97-AF65-F5344CB8AC3E}">
        <p14:creationId xmlns:p14="http://schemas.microsoft.com/office/powerpoint/2010/main" val="25237204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55</a:t>
            </a:fld>
            <a:endParaRPr lang="tr-TR"/>
          </a:p>
        </p:txBody>
      </p:sp>
      <p:sp>
        <p:nvSpPr>
          <p:cNvPr id="3" name="Metin Yer Tutucusu 2"/>
          <p:cNvSpPr>
            <a:spLocks noGrp="1"/>
          </p:cNvSpPr>
          <p:nvPr>
            <p:ph type="body" sz="quarter" idx="14"/>
          </p:nvPr>
        </p:nvSpPr>
        <p:spPr/>
        <p:txBody>
          <a:bodyPr/>
          <a:lstStyle/>
          <a:p>
            <a:pPr>
              <a:lnSpc>
                <a:spcPct val="90000"/>
              </a:lnSpc>
            </a:pPr>
            <a:r>
              <a:rPr lang="tr-TR" sz="2400" dirty="0">
                <a:solidFill>
                  <a:schemeClr val="tx1"/>
                </a:solidFill>
                <a:latin typeface="Times New Roman" pitchFamily="18" charset="0"/>
              </a:rPr>
              <a:t>Harcama sürecindeki aşamaların tamamlanmasına ve tutarın hak sahibine ödenmesi gereken aşamaya gelmesine rağmen,</a:t>
            </a:r>
          </a:p>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rPr>
              <a:t>Hak sahibinin olmaması,</a:t>
            </a:r>
          </a:p>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rPr>
              <a:t>Yeterli nakit bulunamaması</a:t>
            </a:r>
            <a:r>
              <a:rPr lang="tr-TR" sz="2400" dirty="0">
                <a:latin typeface="Times New Roman" pitchFamily="18" charset="0"/>
              </a:rPr>
              <a:t>,</a:t>
            </a:r>
          </a:p>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rPr>
              <a:t>Yıl sonu olması nedeniyle belgeleri inceleyecek zamanın bulunmaması gibi nedenlerden dolayı ödenemeyen tutarlar  bütçeye gider yazılarak emanet hesaplarına alınır ve daha sonra buradan ödenir.  </a:t>
            </a:r>
          </a:p>
          <a:p>
            <a:pPr>
              <a:lnSpc>
                <a:spcPct val="90000"/>
              </a:lnSpc>
            </a:pPr>
            <a:r>
              <a:rPr lang="tr-TR" sz="2400" dirty="0">
                <a:solidFill>
                  <a:schemeClr val="tx1"/>
                </a:solidFill>
                <a:latin typeface="Times New Roman" pitchFamily="18" charset="0"/>
              </a:rPr>
              <a:t>- Emanet hesabına alınan bu tutarlar, malın alındığı veya hizmetin yapıldığı mali yılı izleyen beşinci yılın sonuna kadar talep edilmemesi halinde bütçeye gelir kaydedilir.</a:t>
            </a:r>
          </a:p>
          <a:p>
            <a:pPr>
              <a:lnSpc>
                <a:spcPct val="90000"/>
              </a:lnSpc>
            </a:pPr>
            <a:r>
              <a:rPr lang="tr-TR" sz="2400" dirty="0">
                <a:solidFill>
                  <a:schemeClr val="tx1"/>
                </a:solidFill>
                <a:latin typeface="Times New Roman" pitchFamily="18" charset="0"/>
              </a:rPr>
              <a:t>- Mahkeme kararı üzerine geri ödenir.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Ödenemeyen Giderler: Bütçe Emaneti</a:t>
            </a:r>
            <a:endParaRPr lang="tr-TR" dirty="0"/>
          </a:p>
        </p:txBody>
      </p:sp>
    </p:spTree>
    <p:extLst>
      <p:ext uri="{BB962C8B-B14F-4D97-AF65-F5344CB8AC3E}">
        <p14:creationId xmlns:p14="http://schemas.microsoft.com/office/powerpoint/2010/main" val="1415778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56</a:t>
            </a:fld>
            <a:endParaRPr lang="tr-TR"/>
          </a:p>
        </p:txBody>
      </p:sp>
      <p:sp>
        <p:nvSpPr>
          <p:cNvPr id="3" name="Metin Yer Tutucusu 2"/>
          <p:cNvSpPr>
            <a:spLocks noGrp="1"/>
          </p:cNvSpPr>
          <p:nvPr>
            <p:ph type="body" sz="quarter" idx="14"/>
          </p:nvPr>
        </p:nvSpPr>
        <p:spPr/>
        <p:txBody>
          <a:bodyPr/>
          <a:lstStyle/>
          <a:p>
            <a:pPr marL="342900" indent="-342900">
              <a:buClr>
                <a:schemeClr val="tx2"/>
              </a:buClr>
              <a:buFont typeface="Arial" panose="020B0604020202020204" pitchFamily="34" charset="0"/>
              <a:buChar char="•"/>
            </a:pPr>
            <a:r>
              <a:rPr lang="tr-TR" sz="2400" dirty="0">
                <a:latin typeface="Times New Roman" pitchFamily="18" charset="0"/>
                <a:cs typeface="Times New Roman" pitchFamily="18" charset="0"/>
              </a:rPr>
              <a:t>Alacaklıları tarafından beş yıl içinde talep edilmeyen veya belgeleri verilmediğinden ödenemeyen borçlarda zamanaşımı 5 yıldır.</a:t>
            </a:r>
          </a:p>
          <a:p>
            <a:pPr marL="342900" indent="-342900">
              <a:buClr>
                <a:schemeClr val="tx2"/>
              </a:buClr>
              <a:buFont typeface="Arial" panose="020B0604020202020204" pitchFamily="34" charset="0"/>
              <a:buChar char="•"/>
            </a:pPr>
            <a:r>
              <a:rPr lang="tr-TR" sz="2400" dirty="0">
                <a:latin typeface="Times New Roman" pitchFamily="18" charset="0"/>
                <a:cs typeface="Times New Roman" pitchFamily="18" charset="0"/>
              </a:rPr>
              <a:t>Bu zamanaşımı ilgili olduğu yılın sonundan başlar ve bu süre sonunda borç kamu idaresi lehine düşer.</a:t>
            </a:r>
          </a:p>
          <a:p>
            <a:endParaRPr lang="tr-TR" dirty="0"/>
          </a:p>
        </p:txBody>
      </p:sp>
      <p:sp>
        <p:nvSpPr>
          <p:cNvPr id="4" name="Metin Yer Tutucusu 3"/>
          <p:cNvSpPr>
            <a:spLocks noGrp="1"/>
          </p:cNvSpPr>
          <p:nvPr>
            <p:ph type="body" sz="quarter" idx="15"/>
          </p:nvPr>
        </p:nvSpPr>
        <p:spPr>
          <a:xfrm>
            <a:off x="179999" y="618335"/>
            <a:ext cx="7675200" cy="461665"/>
          </a:xfrm>
        </p:spPr>
        <p:txBody>
          <a:bodyPr/>
          <a:lstStyle/>
          <a:p>
            <a:pPr algn="ctr"/>
            <a:r>
              <a:rPr lang="tr-TR" sz="2400" b="1" dirty="0">
                <a:latin typeface="Times New Roman" pitchFamily="18" charset="0"/>
              </a:rPr>
              <a:t>Ödenemeyen Giderler: (Hesaba  Alınamamış Tutarlar)</a:t>
            </a:r>
            <a:endParaRPr lang="tr-TR" sz="2400" dirty="0"/>
          </a:p>
        </p:txBody>
      </p:sp>
    </p:spTree>
    <p:extLst>
      <p:ext uri="{BB962C8B-B14F-4D97-AF65-F5344CB8AC3E}">
        <p14:creationId xmlns:p14="http://schemas.microsoft.com/office/powerpoint/2010/main" val="14548325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57</a:t>
            </a:fld>
            <a:endParaRPr lang="tr-TR"/>
          </a:p>
        </p:txBody>
      </p:sp>
      <p:sp>
        <p:nvSpPr>
          <p:cNvPr id="3" name="Metin Yer Tutucusu 2"/>
          <p:cNvSpPr>
            <a:spLocks noGrp="1"/>
          </p:cNvSpPr>
          <p:nvPr>
            <p:ph type="body" sz="quarter" idx="14"/>
          </p:nvPr>
        </p:nvSpPr>
        <p:spPr/>
        <p:txBody>
          <a:bodyPr/>
          <a:lstStyle/>
          <a:p>
            <a:pPr>
              <a:lnSpc>
                <a:spcPct val="90000"/>
              </a:lnSpc>
            </a:pPr>
            <a:r>
              <a:rPr lang="tr-TR" sz="2400" dirty="0">
                <a:latin typeface="Times New Roman" pitchFamily="18" charset="0"/>
              </a:rPr>
              <a:t>-Nakit mevcudunun tüm ödemeleri karşılayamaması halinde giderler; muhasebe kayıtlarına alınma sırasına göre ödenir.</a:t>
            </a:r>
          </a:p>
          <a:p>
            <a:pPr>
              <a:lnSpc>
                <a:spcPct val="90000"/>
              </a:lnSpc>
            </a:pPr>
            <a:r>
              <a:rPr lang="tr-TR" sz="2400" u="sng" dirty="0">
                <a:latin typeface="Times New Roman" pitchFamily="18" charset="0"/>
              </a:rPr>
              <a:t>Ancak;</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Kanunları gereğince diğer kamu idarelerine ödenmesi gereken </a:t>
            </a:r>
            <a:r>
              <a:rPr lang="tr-TR" sz="2400" dirty="0">
                <a:solidFill>
                  <a:srgbClr val="FFCC00"/>
                </a:solidFill>
                <a:latin typeface="Times New Roman" pitchFamily="18" charset="0"/>
              </a:rPr>
              <a:t>vergi, resim, harç, prim, fon kesintisi, pay vb. tutarlara,</a:t>
            </a:r>
          </a:p>
          <a:p>
            <a:pPr marL="342900" indent="-342900">
              <a:lnSpc>
                <a:spcPct val="90000"/>
              </a:lnSpc>
              <a:buClr>
                <a:schemeClr val="tx2"/>
              </a:buClr>
              <a:buFont typeface="Arial" panose="020B0604020202020204" pitchFamily="34" charset="0"/>
              <a:buChar char="•"/>
            </a:pPr>
            <a:r>
              <a:rPr lang="tr-TR" sz="2400" dirty="0">
                <a:solidFill>
                  <a:srgbClr val="FFCC00"/>
                </a:solidFill>
                <a:latin typeface="Times New Roman" pitchFamily="18" charset="0"/>
              </a:rPr>
              <a:t>Tarifeye bağlı </a:t>
            </a:r>
            <a:r>
              <a:rPr lang="tr-TR" sz="2400" dirty="0">
                <a:latin typeface="Times New Roman" pitchFamily="18" charset="0"/>
              </a:rPr>
              <a:t>ödemelere,</a:t>
            </a:r>
          </a:p>
          <a:p>
            <a:pPr marL="342900" indent="-342900">
              <a:lnSpc>
                <a:spcPct val="90000"/>
              </a:lnSpc>
              <a:buClr>
                <a:schemeClr val="tx2"/>
              </a:buClr>
              <a:buFont typeface="Arial" panose="020B0604020202020204" pitchFamily="34" charset="0"/>
              <a:buChar char="•"/>
            </a:pPr>
            <a:r>
              <a:rPr lang="tr-TR" sz="2400" dirty="0">
                <a:solidFill>
                  <a:srgbClr val="FFCC00"/>
                </a:solidFill>
                <a:latin typeface="Times New Roman" pitchFamily="18" charset="0"/>
              </a:rPr>
              <a:t>İlama bağlı </a:t>
            </a:r>
            <a:r>
              <a:rPr lang="tr-TR" sz="2400" dirty="0">
                <a:latin typeface="Times New Roman" pitchFamily="18" charset="0"/>
              </a:rPr>
              <a:t>borçlara,</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Ödenmemesi halinde </a:t>
            </a:r>
            <a:r>
              <a:rPr lang="tr-TR" sz="2400" dirty="0">
                <a:solidFill>
                  <a:srgbClr val="FFCC00"/>
                </a:solidFill>
                <a:latin typeface="Times New Roman" pitchFamily="18" charset="0"/>
              </a:rPr>
              <a:t>gecikme cezası, faiz gibi ek yük getirecek </a:t>
            </a:r>
            <a:r>
              <a:rPr lang="tr-TR" sz="2400" dirty="0">
                <a:latin typeface="Times New Roman" pitchFamily="18" charset="0"/>
              </a:rPr>
              <a:t>borçlara,</a:t>
            </a:r>
          </a:p>
          <a:p>
            <a:pPr marL="342900" indent="-342900">
              <a:lnSpc>
                <a:spcPct val="90000"/>
              </a:lnSpc>
              <a:buClr>
                <a:schemeClr val="tx2"/>
              </a:buClr>
              <a:buFont typeface="Arial" panose="020B0604020202020204" pitchFamily="34" charset="0"/>
              <a:buChar char="•"/>
            </a:pPr>
            <a:r>
              <a:rPr lang="tr-TR" sz="2400" dirty="0">
                <a:latin typeface="Times New Roman" pitchFamily="18" charset="0"/>
              </a:rPr>
              <a:t>Emanet hesaplarındaki tutarlara öncelik verilir.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Giderlerin  Ödenme  Sırası</a:t>
            </a:r>
            <a:endParaRPr lang="tr-TR" dirty="0"/>
          </a:p>
        </p:txBody>
      </p:sp>
    </p:spTree>
    <p:extLst>
      <p:ext uri="{BB962C8B-B14F-4D97-AF65-F5344CB8AC3E}">
        <p14:creationId xmlns:p14="http://schemas.microsoft.com/office/powerpoint/2010/main" val="29671176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58</a:t>
            </a:fld>
            <a:endParaRPr lang="tr-TR"/>
          </a:p>
        </p:txBody>
      </p:sp>
      <p:sp>
        <p:nvSpPr>
          <p:cNvPr id="3" name="Metin Yer Tutucusu 2"/>
          <p:cNvSpPr>
            <a:spLocks noGrp="1"/>
          </p:cNvSpPr>
          <p:nvPr>
            <p:ph type="body" sz="quarter" idx="14"/>
          </p:nvPr>
        </p:nvSpPr>
        <p:spPr/>
        <p:txBody>
          <a:bodyPr/>
          <a:lstStyle/>
          <a:p>
            <a:pPr algn="just">
              <a:buClr>
                <a:schemeClr val="tx1"/>
              </a:buClr>
              <a:buSzPct val="84000"/>
            </a:pPr>
            <a:r>
              <a:rPr lang="tr-TR" sz="2400" b="1" u="sng" dirty="0">
                <a:solidFill>
                  <a:schemeClr val="tx1"/>
                </a:solidFill>
                <a:latin typeface="Times New Roman" pitchFamily="18" charset="0"/>
              </a:rPr>
              <a:t>Ön ödeme</a:t>
            </a:r>
            <a:r>
              <a:rPr lang="tr-TR" sz="2400" b="1" dirty="0">
                <a:solidFill>
                  <a:schemeClr val="tx1"/>
                </a:solidFill>
                <a:latin typeface="Times New Roman" pitchFamily="18" charset="0"/>
              </a:rPr>
              <a:t>,</a:t>
            </a:r>
          </a:p>
          <a:p>
            <a:pPr marL="342900" indent="-342900" algn="just">
              <a:buClr>
                <a:schemeClr val="tx1"/>
              </a:buClr>
              <a:buSzPct val="100000"/>
              <a:buFont typeface="Arial" panose="020B0604020202020204" pitchFamily="34" charset="0"/>
              <a:buChar char="•"/>
            </a:pPr>
            <a:r>
              <a:rPr lang="tr-TR" sz="2400" dirty="0">
                <a:solidFill>
                  <a:schemeClr val="tx1"/>
                </a:solidFill>
                <a:latin typeface="Times New Roman" pitchFamily="18" charset="0"/>
              </a:rPr>
              <a:t>H</a:t>
            </a:r>
            <a:r>
              <a:rPr lang="tr-TR" sz="2400" dirty="0">
                <a:solidFill>
                  <a:schemeClr val="tx1"/>
                </a:solidFill>
                <a:latin typeface="Times New Roman" pitchFamily="18" charset="0"/>
                <a:cs typeface="Times New Roman" pitchFamily="18" charset="0"/>
              </a:rPr>
              <a:t>arcama yetkilisinin uygun görmesi </a:t>
            </a:r>
            <a:endParaRPr lang="tr-TR" sz="2400" dirty="0">
              <a:solidFill>
                <a:schemeClr val="tx1"/>
              </a:solidFill>
              <a:latin typeface="Times New Roman" pitchFamily="18" charset="0"/>
            </a:endParaRPr>
          </a:p>
          <a:p>
            <a:pPr marL="342900" indent="-342900" algn="just">
              <a:buClr>
                <a:schemeClr val="tx1"/>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Karşılığı ödeneğin saklı tutulması kaydıyla;</a:t>
            </a:r>
            <a:endParaRPr lang="tr-TR" sz="2400" dirty="0">
              <a:solidFill>
                <a:schemeClr val="tx1"/>
              </a:solidFill>
              <a:latin typeface="Times New Roman" pitchFamily="18" charset="0"/>
            </a:endParaRPr>
          </a:p>
          <a:p>
            <a:pPr algn="just">
              <a:buClr>
                <a:schemeClr val="tx1"/>
              </a:buClr>
              <a:buSzPct val="84000"/>
            </a:pPr>
            <a:r>
              <a:rPr lang="tr-TR" sz="2400" dirty="0" smtClean="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İlgili kanunlarda öngörülen haller ile </a:t>
            </a:r>
            <a:endParaRPr lang="tr-TR" sz="2400" dirty="0">
              <a:solidFill>
                <a:schemeClr val="tx1"/>
              </a:solidFill>
              <a:latin typeface="Times New Roman" pitchFamily="18" charset="0"/>
            </a:endParaRPr>
          </a:p>
          <a:p>
            <a:pPr algn="just">
              <a:buClr>
                <a:schemeClr val="tx1"/>
              </a:buClr>
              <a:buSzPct val="84000"/>
            </a:pPr>
            <a:r>
              <a:rPr lang="tr-TR" sz="2400" dirty="0" smtClean="0">
                <a:solidFill>
                  <a:schemeClr val="tx1"/>
                </a:solidFill>
                <a:latin typeface="Times New Roman" pitchFamily="18" charset="0"/>
              </a:rPr>
              <a:t>-</a:t>
            </a:r>
            <a:r>
              <a:rPr lang="tr-TR" sz="2400" dirty="0">
                <a:solidFill>
                  <a:schemeClr val="tx1"/>
                </a:solidFill>
                <a:latin typeface="Times New Roman" pitchFamily="18" charset="0"/>
                <a:cs typeface="Times New Roman" pitchFamily="18" charset="0"/>
              </a:rPr>
              <a:t>Gerçekleştirme işlemlerinin tamamlanması beklenilemeyecek ivedi giderler ve </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her yıl merkezî yönetim bütçe kanununda belirlenecek tutarların altında kalan giderler için avans vermek veya kredi açmak suretiyle ön ödeme yapılabilir.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Ön Ödeme </a:t>
            </a:r>
            <a:endParaRPr lang="tr-TR" dirty="0"/>
          </a:p>
        </p:txBody>
      </p:sp>
    </p:spTree>
    <p:extLst>
      <p:ext uri="{BB962C8B-B14F-4D97-AF65-F5344CB8AC3E}">
        <p14:creationId xmlns:p14="http://schemas.microsoft.com/office/powerpoint/2010/main" val="13256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649445"/>
            <a:ext cx="8805998" cy="4607325"/>
          </a:xfrm>
        </p:spPr>
        <p:txBody>
          <a:bodyPr>
            <a:normAutofit lnSpcReduction="10000"/>
          </a:bodyPr>
          <a:lstStyle/>
          <a:p>
            <a:pPr lvl="1">
              <a:buClr>
                <a:schemeClr val="tx2"/>
              </a:buClr>
              <a:buSzPct val="100000"/>
            </a:pPr>
            <a:r>
              <a:rPr lang="tr-TR" dirty="0">
                <a:latin typeface="Times New Roman" pitchFamily="18" charset="0"/>
              </a:rPr>
              <a:t>İç Denetim</a:t>
            </a:r>
          </a:p>
          <a:p>
            <a:pPr lvl="1">
              <a:buClr>
                <a:schemeClr val="tx2"/>
              </a:buClr>
              <a:buSzPct val="100000"/>
            </a:pPr>
            <a:r>
              <a:rPr lang="tr-TR" dirty="0">
                <a:latin typeface="Times New Roman" pitchFamily="18" charset="0"/>
              </a:rPr>
              <a:t>Dış Denetim</a:t>
            </a:r>
          </a:p>
          <a:p>
            <a:pPr lvl="1">
              <a:buClr>
                <a:schemeClr val="tx2"/>
              </a:buClr>
              <a:buSzPct val="100000"/>
            </a:pPr>
            <a:r>
              <a:rPr lang="tr-TR" dirty="0">
                <a:latin typeface="Times New Roman" pitchFamily="18" charset="0"/>
              </a:rPr>
              <a:t>Merkezi Yönetim</a:t>
            </a:r>
          </a:p>
          <a:p>
            <a:pPr lvl="1">
              <a:buClr>
                <a:schemeClr val="tx2"/>
              </a:buClr>
              <a:buSzPct val="100000"/>
            </a:pPr>
            <a:r>
              <a:rPr lang="tr-TR" dirty="0">
                <a:latin typeface="Times New Roman" pitchFamily="18" charset="0"/>
              </a:rPr>
              <a:t>Hesap Verilebilirlik</a:t>
            </a:r>
          </a:p>
          <a:p>
            <a:pPr lvl="1">
              <a:buClr>
                <a:schemeClr val="tx2"/>
              </a:buClr>
              <a:buSzPct val="100000"/>
            </a:pPr>
            <a:r>
              <a:rPr lang="tr-TR" dirty="0">
                <a:latin typeface="Times New Roman" pitchFamily="18" charset="0"/>
              </a:rPr>
              <a:t>Gerçekleştirme Görevlisi</a:t>
            </a:r>
          </a:p>
          <a:p>
            <a:pPr lvl="1">
              <a:buClr>
                <a:schemeClr val="tx2"/>
              </a:buClr>
              <a:buSzPct val="100000"/>
            </a:pPr>
            <a:r>
              <a:rPr lang="tr-TR" dirty="0">
                <a:latin typeface="Times New Roman" pitchFamily="18" charset="0"/>
              </a:rPr>
              <a:t>Üst Yönetici</a:t>
            </a:r>
          </a:p>
          <a:p>
            <a:pPr lvl="1">
              <a:buClr>
                <a:schemeClr val="tx2"/>
              </a:buClr>
              <a:buSzPct val="100000"/>
            </a:pPr>
            <a:r>
              <a:rPr lang="tr-TR" dirty="0">
                <a:latin typeface="Times New Roman" pitchFamily="18" charset="0"/>
              </a:rPr>
              <a:t>Yönetim </a:t>
            </a:r>
            <a:r>
              <a:rPr lang="en-US" dirty="0">
                <a:latin typeface="Times New Roman" pitchFamily="18" charset="0"/>
              </a:rPr>
              <a:t> </a:t>
            </a:r>
            <a:r>
              <a:rPr lang="tr-TR" dirty="0">
                <a:latin typeface="Times New Roman" pitchFamily="18" charset="0"/>
              </a:rPr>
              <a:t>Sorumluluğu</a:t>
            </a:r>
          </a:p>
          <a:p>
            <a:pPr lvl="1">
              <a:buClr>
                <a:schemeClr val="tx2"/>
              </a:buClr>
              <a:buSzPct val="100000"/>
            </a:pPr>
            <a:r>
              <a:rPr lang="tr-TR" dirty="0">
                <a:latin typeface="Times New Roman" pitchFamily="18" charset="0"/>
              </a:rPr>
              <a:t>Analitik Bütçe Kod Yapısı</a:t>
            </a:r>
          </a:p>
          <a:p>
            <a:pPr lvl="1">
              <a:buClr>
                <a:schemeClr val="tx2"/>
              </a:buClr>
              <a:buSzPct val="100000"/>
            </a:pPr>
            <a:r>
              <a:rPr lang="tr-TR" dirty="0">
                <a:latin typeface="Times New Roman" pitchFamily="18" charset="0"/>
              </a:rPr>
              <a:t>Çok Yıllı Bütçeleme</a:t>
            </a:r>
          </a:p>
          <a:p>
            <a:pPr lvl="1">
              <a:buClr>
                <a:schemeClr val="tx2"/>
              </a:buClr>
              <a:buSzPct val="100000"/>
            </a:pPr>
            <a:r>
              <a:rPr lang="tr-TR" dirty="0">
                <a:latin typeface="Times New Roman" pitchFamily="18" charset="0"/>
              </a:rPr>
              <a:t>Mali İstatistik</a:t>
            </a:r>
          </a:p>
          <a:p>
            <a:pPr lvl="1">
              <a:buClr>
                <a:schemeClr val="tx2"/>
              </a:buClr>
              <a:buSzPct val="100000"/>
            </a:pPr>
            <a:r>
              <a:rPr lang="tr-TR" dirty="0">
                <a:latin typeface="Times New Roman" pitchFamily="18" charset="0"/>
              </a:rPr>
              <a:t>Faaliyet Raporu</a:t>
            </a:r>
          </a:p>
          <a:p>
            <a:pPr lvl="1">
              <a:buClr>
                <a:schemeClr val="tx2"/>
              </a:buClr>
              <a:buSzPct val="100000"/>
            </a:pPr>
            <a:r>
              <a:rPr lang="tr-TR" dirty="0">
                <a:latin typeface="Times New Roman" pitchFamily="18" charset="0"/>
              </a:rPr>
              <a:t>İkincil Mevzuat</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5</a:t>
            </a:fld>
            <a:endParaRPr lang="tr-TR"/>
          </a:p>
        </p:txBody>
      </p:sp>
    </p:spTree>
    <p:extLst>
      <p:ext uri="{BB962C8B-B14F-4D97-AF65-F5344CB8AC3E}">
        <p14:creationId xmlns:p14="http://schemas.microsoft.com/office/powerpoint/2010/main" val="9660840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59</a:t>
            </a:fld>
            <a:endParaRPr lang="tr-TR"/>
          </a:p>
        </p:txBody>
      </p:sp>
      <p:sp>
        <p:nvSpPr>
          <p:cNvPr id="3" name="Metin Yer Tutucusu 2"/>
          <p:cNvSpPr>
            <a:spLocks noGrp="1"/>
          </p:cNvSpPr>
          <p:nvPr>
            <p:ph type="body" sz="quarter" idx="14"/>
          </p:nvPr>
        </p:nvSpPr>
        <p:spPr/>
        <p:txBody>
          <a:bodyPr>
            <a:normAutofit lnSpcReduction="10000"/>
          </a:bodyPr>
          <a:lstStyle/>
          <a:p>
            <a:pPr marL="342900" indent="-342900">
              <a:buFont typeface="Wingdings" charset="2"/>
              <a:buChar char="q"/>
            </a:pPr>
            <a:r>
              <a:rPr lang="tr-TR" sz="2400" dirty="0">
                <a:solidFill>
                  <a:schemeClr val="tx1"/>
                </a:solidFill>
                <a:latin typeface="Times New Roman" charset="-94"/>
                <a:ea typeface="Times New Roman" charset="-94"/>
                <a:cs typeface="Times New Roman" charset="-94"/>
              </a:rPr>
              <a:t>Ödeme emri belgesine bağlandığı halde ödenemeyen tutarlar, bütçeye gider yazılarak emanet hesaplarına alınır ve buradan ödenir. Ancak, malın alındığı veya hizmetin yapıldığı malî yılı izleyen beşinci yılın sonuna kadar talep edilmeyen emanet hesaplarındaki tutarlar bütçeye gelir kaydedilir. Gelir kaydedilen tutarlar, mahkeme kararı üzerine </a:t>
            </a:r>
            <a:r>
              <a:rPr lang="tr-TR" sz="2400" dirty="0" smtClean="0">
                <a:solidFill>
                  <a:schemeClr val="tx1"/>
                </a:solidFill>
                <a:latin typeface="Times New Roman" charset="-94"/>
                <a:ea typeface="Times New Roman" charset="-94"/>
                <a:cs typeface="Times New Roman" charset="-94"/>
              </a:rPr>
              <a:t>ödenir.</a:t>
            </a:r>
            <a:endParaRPr lang="tr-TR" sz="2400" dirty="0">
              <a:solidFill>
                <a:schemeClr val="tx1"/>
              </a:solidFill>
              <a:latin typeface="Times New Roman" charset="-94"/>
              <a:ea typeface="Times New Roman" charset="-94"/>
              <a:cs typeface="Times New Roman" charset="-94"/>
            </a:endParaRPr>
          </a:p>
          <a:p>
            <a:pPr marL="342900" indent="-342900">
              <a:buFont typeface="Wingdings" charset="2"/>
              <a:buChar char="q"/>
            </a:pPr>
            <a:r>
              <a:rPr lang="tr-TR" sz="2400" dirty="0" smtClean="0">
                <a:solidFill>
                  <a:schemeClr val="tx1"/>
                </a:solidFill>
                <a:latin typeface="Times New Roman" charset="-94"/>
                <a:ea typeface="Times New Roman" charset="-94"/>
                <a:cs typeface="Times New Roman" charset="-94"/>
              </a:rPr>
              <a:t>Kamu </a:t>
            </a:r>
            <a:r>
              <a:rPr lang="tr-TR" sz="2400" dirty="0">
                <a:solidFill>
                  <a:schemeClr val="tx1"/>
                </a:solidFill>
                <a:latin typeface="Times New Roman" charset="-94"/>
                <a:ea typeface="Times New Roman" charset="-94"/>
                <a:cs typeface="Times New Roman" charset="-94"/>
              </a:rPr>
              <a:t>idarelerinin nakit mevcudunun tüm ödemeleri karşılayamaması </a:t>
            </a:r>
            <a:r>
              <a:rPr lang="tr-TR" sz="2400" dirty="0" smtClean="0">
                <a:solidFill>
                  <a:schemeClr val="tx1"/>
                </a:solidFill>
                <a:latin typeface="Times New Roman" charset="-94"/>
                <a:ea typeface="Times New Roman" charset="-94"/>
                <a:cs typeface="Times New Roman" charset="-94"/>
              </a:rPr>
              <a:t>halinde </a:t>
            </a:r>
            <a:r>
              <a:rPr lang="tr-TR" sz="2400" dirty="0">
                <a:solidFill>
                  <a:schemeClr val="tx1"/>
                </a:solidFill>
                <a:latin typeface="Times New Roman" charset="-94"/>
                <a:ea typeface="Times New Roman" charset="-94"/>
                <a:cs typeface="Times New Roman" charset="-94"/>
              </a:rPr>
              <a:t>giderler, muhasebe kayıtlarına alınma sırasına göre </a:t>
            </a:r>
            <a:r>
              <a:rPr lang="tr-TR" sz="2400" dirty="0" smtClean="0">
                <a:solidFill>
                  <a:schemeClr val="tx1"/>
                </a:solidFill>
                <a:latin typeface="Times New Roman" charset="-94"/>
                <a:ea typeface="Times New Roman" charset="-94"/>
                <a:cs typeface="Times New Roman" charset="-94"/>
              </a:rPr>
              <a:t>ödenir.</a:t>
            </a:r>
          </a:p>
          <a:p>
            <a:pPr marL="342900" indent="-342900">
              <a:buFont typeface="Wingdings" charset="2"/>
              <a:buChar char="q"/>
            </a:pPr>
            <a:r>
              <a:rPr lang="tr-TR" sz="2400" dirty="0" smtClean="0">
                <a:solidFill>
                  <a:schemeClr val="tx1"/>
                </a:solidFill>
                <a:latin typeface="Times New Roman" charset="-94"/>
                <a:ea typeface="Times New Roman" charset="-94"/>
                <a:cs typeface="Times New Roman" charset="-94"/>
              </a:rPr>
              <a:t>İlgili </a:t>
            </a:r>
            <a:r>
              <a:rPr lang="tr-TR" sz="2400" dirty="0">
                <a:solidFill>
                  <a:schemeClr val="tx1"/>
                </a:solidFill>
                <a:latin typeface="Times New Roman" charset="-94"/>
                <a:ea typeface="Times New Roman" charset="-94"/>
                <a:cs typeface="Times New Roman" charset="-94"/>
              </a:rPr>
              <a:t>olduğu malî yılın sonundan başlayarak beş yıl içinde alacaklıları tarafından geçerli bir mazerete dayanmaksızın, yazılı talep edilmediğinden veya belgeleri verilmediğinden dolayı ödenemeyen borçlar zamanaşımına uğrayarak kamu idareleri lehine düşer.</a:t>
            </a:r>
          </a:p>
        </p:txBody>
      </p:sp>
      <p:sp>
        <p:nvSpPr>
          <p:cNvPr id="4" name="Metin Yer Tutucusu 3"/>
          <p:cNvSpPr>
            <a:spLocks noGrp="1"/>
          </p:cNvSpPr>
          <p:nvPr>
            <p:ph type="body" sz="quarter" idx="15"/>
          </p:nvPr>
        </p:nvSpPr>
        <p:spPr>
          <a:xfrm>
            <a:off x="179999" y="587557"/>
            <a:ext cx="7675200" cy="492443"/>
          </a:xfrm>
        </p:spPr>
        <p:txBody>
          <a:bodyPr/>
          <a:lstStyle/>
          <a:p>
            <a:pPr algn="just"/>
            <a:r>
              <a:rPr lang="tr-TR" sz="2600" b="1" dirty="0" smtClean="0">
                <a:latin typeface="Times New Roman" charset="-94"/>
                <a:ea typeface="Times New Roman" charset="-94"/>
                <a:cs typeface="Times New Roman" charset="-94"/>
              </a:rPr>
              <a:t>Ödenemeyen Giderler Ve </a:t>
            </a:r>
            <a:r>
              <a:rPr lang="tr-TR" sz="2600" b="1" dirty="0" err="1" smtClean="0">
                <a:latin typeface="Times New Roman" charset="-94"/>
                <a:ea typeface="Times New Roman" charset="-94"/>
                <a:cs typeface="Times New Roman" charset="-94"/>
              </a:rPr>
              <a:t>Bütçeleştirilmiş</a:t>
            </a:r>
            <a:r>
              <a:rPr lang="tr-TR" sz="2600" b="1" dirty="0" smtClean="0">
                <a:latin typeface="Times New Roman" charset="-94"/>
                <a:ea typeface="Times New Roman" charset="-94"/>
                <a:cs typeface="Times New Roman" charset="-94"/>
              </a:rPr>
              <a:t> Borçlar</a:t>
            </a:r>
            <a:endParaRPr lang="tr-TR" sz="2600" b="1"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8519968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60</a:t>
            </a:fld>
            <a:endParaRPr lang="tr-TR"/>
          </a:p>
        </p:txBody>
      </p:sp>
      <p:sp>
        <p:nvSpPr>
          <p:cNvPr id="3" name="Metin Yer Tutucusu 2"/>
          <p:cNvSpPr>
            <a:spLocks noGrp="1"/>
          </p:cNvSpPr>
          <p:nvPr>
            <p:ph type="body" sz="quarter" idx="14"/>
          </p:nvPr>
        </p:nvSpPr>
        <p:spPr/>
        <p:txBody>
          <a:bodyPr/>
          <a:lstStyle/>
          <a:p>
            <a:pPr marL="457200" indent="-457200" algn="just">
              <a:buClr>
                <a:schemeClr val="tx2"/>
              </a:buClr>
              <a:buFont typeface="Arial" pitchFamily="34" charset="0"/>
              <a:buChar char="•"/>
            </a:pPr>
            <a:r>
              <a:rPr lang="tr-TR" sz="2400" dirty="0">
                <a:latin typeface="Times New Roman" pitchFamily="18" charset="0"/>
                <a:cs typeface="Times New Roman" pitchFamily="18" charset="0"/>
              </a:rPr>
              <a:t>Her mutemet ön ödemelerden harcadığı tutara ilişkin kanıtlayıcı belgeleri, ilgili kanunlarında belirtilmemiş olması halinde </a:t>
            </a:r>
            <a:endParaRPr lang="tr-TR" sz="2400" dirty="0">
              <a:latin typeface="Times New Roman" pitchFamily="18" charset="0"/>
            </a:endParaRPr>
          </a:p>
          <a:p>
            <a:pPr algn="just"/>
            <a:r>
              <a:rPr lang="tr-TR" sz="2400" dirty="0">
                <a:latin typeface="Times New Roman" pitchFamily="18" charset="0"/>
              </a:rPr>
              <a:t>    -</a:t>
            </a:r>
            <a:r>
              <a:rPr lang="tr-TR" sz="2400" dirty="0">
                <a:latin typeface="Times New Roman" pitchFamily="18" charset="0"/>
                <a:cs typeface="Times New Roman" pitchFamily="18" charset="0"/>
              </a:rPr>
              <a:t>avanslarda </a:t>
            </a:r>
            <a:r>
              <a:rPr lang="tr-TR" sz="2400" u="sng" dirty="0">
                <a:solidFill>
                  <a:schemeClr val="tx2"/>
                </a:solidFill>
                <a:latin typeface="Times New Roman" pitchFamily="18" charset="0"/>
                <a:cs typeface="Times New Roman" pitchFamily="18" charset="0"/>
              </a:rPr>
              <a:t>bir ay</a:t>
            </a:r>
            <a:r>
              <a:rPr lang="tr-TR" sz="2400" dirty="0">
                <a:solidFill>
                  <a:schemeClr val="tx2"/>
                </a:solidFill>
                <a:latin typeface="Times New Roman" pitchFamily="18" charset="0"/>
                <a:cs typeface="Times New Roman" pitchFamily="18" charset="0"/>
              </a:rPr>
              <a:t>, </a:t>
            </a:r>
            <a:endParaRPr lang="tr-TR" sz="2400" dirty="0">
              <a:solidFill>
                <a:schemeClr val="tx2"/>
              </a:solidFill>
              <a:latin typeface="Times New Roman" pitchFamily="18" charset="0"/>
            </a:endParaRPr>
          </a:p>
          <a:p>
            <a:pPr algn="just"/>
            <a:r>
              <a:rPr lang="tr-TR" sz="2400" dirty="0">
                <a:latin typeface="Times New Roman" pitchFamily="18" charset="0"/>
              </a:rPr>
              <a:t>    -</a:t>
            </a:r>
            <a:r>
              <a:rPr lang="tr-TR" sz="2400" dirty="0">
                <a:latin typeface="Times New Roman" pitchFamily="18" charset="0"/>
                <a:cs typeface="Times New Roman" pitchFamily="18" charset="0"/>
              </a:rPr>
              <a:t>kredilerde </a:t>
            </a:r>
            <a:r>
              <a:rPr lang="tr-TR" sz="2400" u="sng" dirty="0">
                <a:solidFill>
                  <a:schemeClr val="tx2"/>
                </a:solidFill>
                <a:latin typeface="Times New Roman" pitchFamily="18" charset="0"/>
                <a:cs typeface="Times New Roman" pitchFamily="18" charset="0"/>
              </a:rPr>
              <a:t>üç ay</a:t>
            </a:r>
            <a:r>
              <a:rPr lang="tr-TR" sz="2400" dirty="0">
                <a:solidFill>
                  <a:schemeClr val="tx2"/>
                </a:solidFill>
                <a:latin typeface="Times New Roman" pitchFamily="18" charset="0"/>
                <a:cs typeface="Times New Roman" pitchFamily="18" charset="0"/>
              </a:rPr>
              <a:t> </a:t>
            </a:r>
            <a:r>
              <a:rPr lang="tr-TR" sz="2400" dirty="0">
                <a:latin typeface="Times New Roman" pitchFamily="18" charset="0"/>
                <a:cs typeface="Times New Roman" pitchFamily="18" charset="0"/>
              </a:rPr>
              <a:t>içinde </a:t>
            </a:r>
            <a:endParaRPr lang="tr-TR" sz="2400" dirty="0">
              <a:latin typeface="Times New Roman" pitchFamily="18" charset="0"/>
            </a:endParaRPr>
          </a:p>
          <a:p>
            <a:pPr algn="just"/>
            <a:r>
              <a:rPr lang="tr-TR" sz="2400" dirty="0">
                <a:latin typeface="Times New Roman" pitchFamily="18" charset="0"/>
                <a:cs typeface="Times New Roman" pitchFamily="18" charset="0"/>
              </a:rPr>
              <a:t>muhasebe yetkilisine vermek ve artan tutarı iade etmekle yükümlüdür. </a:t>
            </a:r>
            <a:endParaRPr lang="tr-TR" sz="2400" dirty="0">
              <a:latin typeface="Times New Roman" pitchFamily="18" charset="0"/>
            </a:endParaRPr>
          </a:p>
          <a:p>
            <a:pPr marL="457200" indent="-457200" algn="just">
              <a:buClr>
                <a:schemeClr val="tx2"/>
              </a:buClr>
              <a:buFont typeface="Arial" pitchFamily="34" charset="0"/>
              <a:buChar char="•"/>
            </a:pPr>
            <a:r>
              <a:rPr lang="tr-TR" sz="2400" dirty="0">
                <a:latin typeface="Times New Roman" pitchFamily="18" charset="0"/>
                <a:cs typeface="Times New Roman" pitchFamily="18" charset="0"/>
              </a:rPr>
              <a:t>Süresi içerisinde mahsup edilmeyen avanslar hakkında 6183 sayılı Kanun hükümleri uygulanır</a:t>
            </a:r>
            <a:r>
              <a:rPr lang="tr-TR" sz="2400" dirty="0">
                <a:latin typeface="Arial" charset="0"/>
                <a:cs typeface="Times New Roman" pitchFamily="18" charset="0"/>
              </a:rPr>
              <a:t>.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Avans ve Kredi İşlemleri (1</a:t>
            </a:r>
            <a:r>
              <a:rPr lang="tr-TR" b="1" dirty="0" smtClean="0">
                <a:latin typeface="Times New Roman" pitchFamily="18" charset="0"/>
              </a:rPr>
              <a:t>)---</a:t>
            </a:r>
            <a:endParaRPr lang="tr-TR" dirty="0"/>
          </a:p>
        </p:txBody>
      </p:sp>
    </p:spTree>
    <p:extLst>
      <p:ext uri="{BB962C8B-B14F-4D97-AF65-F5344CB8AC3E}">
        <p14:creationId xmlns:p14="http://schemas.microsoft.com/office/powerpoint/2010/main" val="38914814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61</a:t>
            </a:fld>
            <a:endParaRPr lang="tr-TR"/>
          </a:p>
        </p:txBody>
      </p:sp>
      <p:sp>
        <p:nvSpPr>
          <p:cNvPr id="3" name="Metin Yer Tutucusu 2"/>
          <p:cNvSpPr>
            <a:spLocks noGrp="1"/>
          </p:cNvSpPr>
          <p:nvPr>
            <p:ph type="body" sz="quarter" idx="14"/>
          </p:nvPr>
        </p:nvSpPr>
        <p:spPr/>
        <p:txBody>
          <a:bodyPr/>
          <a:lstStyle/>
          <a:p>
            <a:pPr marL="457200" indent="-457200">
              <a:buClr>
                <a:schemeClr val="tx2"/>
              </a:buClr>
              <a:buFont typeface="Arial" pitchFamily="34" charset="0"/>
              <a:buChar char="•"/>
            </a:pPr>
            <a:r>
              <a:rPr lang="tr-TR" sz="2400" dirty="0">
                <a:latin typeface="Times New Roman" pitchFamily="18" charset="0"/>
                <a:cs typeface="Times New Roman" pitchFamily="18" charset="0"/>
              </a:rPr>
              <a:t>Avans, işi yapacak, mal veya hizmeti sağlayacak olan kişi veya kuruluşa ödenmek üzere, doğrudan mutemede verilir. </a:t>
            </a:r>
          </a:p>
          <a:p>
            <a:pPr marL="457200" indent="-457200">
              <a:buClr>
                <a:schemeClr val="tx2"/>
              </a:buClr>
              <a:buFont typeface="Arial" pitchFamily="34" charset="0"/>
              <a:buChar char="•"/>
            </a:pPr>
            <a:r>
              <a:rPr lang="tr-TR" sz="2400" dirty="0">
                <a:latin typeface="Times New Roman" pitchFamily="18" charset="0"/>
                <a:cs typeface="Times New Roman" pitchFamily="18" charset="0"/>
              </a:rPr>
              <a:t>Bir mutemede verilecek avans, toplamı Yönetmeliğin 6 </a:t>
            </a:r>
            <a:r>
              <a:rPr lang="tr-TR" sz="2400" dirty="0" err="1">
                <a:latin typeface="Times New Roman" pitchFamily="18" charset="0"/>
                <a:cs typeface="Times New Roman" pitchFamily="18" charset="0"/>
              </a:rPr>
              <a:t>ncı</a:t>
            </a:r>
            <a:r>
              <a:rPr lang="tr-TR" sz="2400" dirty="0">
                <a:latin typeface="Times New Roman" pitchFamily="18" charset="0"/>
                <a:cs typeface="Times New Roman" pitchFamily="18" charset="0"/>
              </a:rPr>
              <a:t> maddesine göre belirlenen tutarı aşmamak koşuluyla bütçenin çeşitli tertiplerinden olabilir.</a:t>
            </a:r>
          </a:p>
          <a:p>
            <a:pPr marL="457200" indent="-457200">
              <a:buClr>
                <a:schemeClr val="tx2"/>
              </a:buClr>
              <a:buFont typeface="Arial" pitchFamily="34" charset="0"/>
              <a:buChar char="•"/>
            </a:pPr>
            <a:r>
              <a:rPr lang="tr-TR" sz="2400" dirty="0">
                <a:latin typeface="Times New Roman" pitchFamily="18" charset="0"/>
                <a:cs typeface="Times New Roman" pitchFamily="18" charset="0"/>
              </a:rPr>
              <a:t>İlgili kanunlarına göre, görevlilere yolluk ve diğer giderleri karşılığı ödenecek avanslar  kendilerine veya şahsi mutemetlerine verilebilir.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Avans Ve Kredi İşlemleri (2</a:t>
            </a:r>
            <a:r>
              <a:rPr lang="tr-TR" b="1" dirty="0" smtClean="0">
                <a:latin typeface="Times New Roman" pitchFamily="18" charset="0"/>
              </a:rPr>
              <a:t>)--</a:t>
            </a:r>
            <a:endParaRPr lang="tr-TR" dirty="0"/>
          </a:p>
        </p:txBody>
      </p:sp>
    </p:spTree>
    <p:extLst>
      <p:ext uri="{BB962C8B-B14F-4D97-AF65-F5344CB8AC3E}">
        <p14:creationId xmlns:p14="http://schemas.microsoft.com/office/powerpoint/2010/main" val="25150998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62</a:t>
            </a:fld>
            <a:endParaRPr lang="tr-TR"/>
          </a:p>
        </p:txBody>
      </p:sp>
      <p:sp>
        <p:nvSpPr>
          <p:cNvPr id="3" name="Metin Yer Tutucusu 2"/>
          <p:cNvSpPr>
            <a:spLocks noGrp="1"/>
          </p:cNvSpPr>
          <p:nvPr>
            <p:ph type="body" sz="quarter" idx="14"/>
          </p:nvPr>
        </p:nvSpPr>
        <p:spPr/>
        <p:txBody>
          <a:bodyPr/>
          <a:lstStyle/>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Sözleşmesinde belirtilmek ve yüklenme tutarının yüzde otuzunu geçmemek üzere, yüklenicilere teminat karşılığında bütçe dışı avans verilebilir</a:t>
            </a:r>
            <a:r>
              <a:rPr lang="tr-TR" sz="2400" dirty="0">
                <a:latin typeface="Times New Roman" pitchFamily="18" charset="0"/>
              </a:rPr>
              <a:t>.</a:t>
            </a: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Kredi, mutemetler adına banka veya aynı idareye hizmet veren muhasebe birimi nezdinde açtırılabilir. Mutemetlerin imza örneği, nezdinde kredi açılan banka veya muhasebe birimine gönderilir.</a:t>
            </a:r>
            <a:endParaRPr lang="tr-TR" sz="2400" dirty="0">
              <a:latin typeface="Times New Roman" pitchFamily="18" charset="0"/>
            </a:endParaRP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Ön ödemeler hangi iş için verilmiş ise yalnızca o işte kullanılır.</a:t>
            </a: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Mutemetler avans almadan harcama yapamaz ve kamu idaresi adına harcama yapmak üzere muhasebe biriminin veznesi veya banka hesabından başka hiçbir yerden, hiçbir nam ile para alamazlar</a:t>
            </a:r>
            <a:r>
              <a:rPr lang="tr-TR" sz="2400" dirty="0">
                <a:latin typeface="Times New Roman" pitchFamily="18" charset="0"/>
              </a:rPr>
              <a:t>.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Avans Ve Kredi İşlemleri (3</a:t>
            </a:r>
            <a:r>
              <a:rPr lang="tr-TR" b="1" dirty="0" smtClean="0">
                <a:latin typeface="Times New Roman" pitchFamily="18" charset="0"/>
              </a:rPr>
              <a:t>)--</a:t>
            </a:r>
            <a:endParaRPr lang="tr-TR" dirty="0"/>
          </a:p>
        </p:txBody>
      </p:sp>
    </p:spTree>
    <p:extLst>
      <p:ext uri="{BB962C8B-B14F-4D97-AF65-F5344CB8AC3E}">
        <p14:creationId xmlns:p14="http://schemas.microsoft.com/office/powerpoint/2010/main" val="25885625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63</a:t>
            </a:fld>
            <a:endParaRPr lang="tr-TR"/>
          </a:p>
        </p:txBody>
      </p:sp>
      <p:sp>
        <p:nvSpPr>
          <p:cNvPr id="3" name="Metin Yer Tutucusu 2"/>
          <p:cNvSpPr>
            <a:spLocks noGrp="1"/>
          </p:cNvSpPr>
          <p:nvPr>
            <p:ph type="body" sz="quarter" idx="14"/>
          </p:nvPr>
        </p:nvSpPr>
        <p:spPr/>
        <p:txBody>
          <a:bodyPr/>
          <a:lstStyle/>
          <a:p>
            <a:pPr marL="342900" indent="-342900">
              <a:buFont typeface="Arial" panose="020B0604020202020204" pitchFamily="34" charset="0"/>
              <a:buChar char="•"/>
            </a:pPr>
            <a:r>
              <a:rPr lang="tr-TR" sz="2400" dirty="0">
                <a:latin typeface="Times New Roman" pitchFamily="18" charset="0"/>
                <a:cs typeface="Times New Roman" pitchFamily="18" charset="0"/>
              </a:rPr>
              <a:t>Açılmış akreditiflere ilişkin kredi artıkları ertesi yıla devreder, ödenekleri iptal olunur; ancak müteakip yıl bütçesinin ilgili tertibine bu tutar kadar ödenek </a:t>
            </a:r>
            <a:r>
              <a:rPr lang="tr-TR" sz="2400" dirty="0" err="1">
                <a:latin typeface="Times New Roman" pitchFamily="18" charset="0"/>
                <a:cs typeface="Times New Roman" pitchFamily="18" charset="0"/>
              </a:rPr>
              <a:t>kaydolunur</a:t>
            </a:r>
            <a:r>
              <a:rPr lang="tr-TR" sz="2400" dirty="0">
                <a:latin typeface="Times New Roman" pitchFamily="18" charset="0"/>
                <a:cs typeface="Times New Roman" pitchFamily="18" charset="0"/>
              </a:rPr>
              <a:t>. (üst yönetici onayı ile)</a:t>
            </a: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Taahhüt Artıkları Ve </a:t>
            </a:r>
            <a:r>
              <a:rPr lang="tr-TR" b="1" dirty="0" smtClean="0">
                <a:latin typeface="Times New Roman" pitchFamily="18" charset="0"/>
              </a:rPr>
              <a:t>Akreditifler--</a:t>
            </a:r>
            <a:endParaRPr lang="tr-TR" dirty="0"/>
          </a:p>
        </p:txBody>
      </p:sp>
    </p:spTree>
    <p:extLst>
      <p:ext uri="{BB962C8B-B14F-4D97-AF65-F5344CB8AC3E}">
        <p14:creationId xmlns:p14="http://schemas.microsoft.com/office/powerpoint/2010/main" val="1769512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64</a:t>
            </a:fld>
            <a:endParaRPr lang="tr-TR"/>
          </a:p>
        </p:txBody>
      </p:sp>
      <p:sp>
        <p:nvSpPr>
          <p:cNvPr id="3" name="Metin Yer Tutucusu 2"/>
          <p:cNvSpPr>
            <a:spLocks noGrp="1"/>
          </p:cNvSpPr>
          <p:nvPr>
            <p:ph type="body" sz="quarter" idx="14"/>
          </p:nvPr>
        </p:nvSpPr>
        <p:spPr/>
        <p:txBody>
          <a:bodyPr>
            <a:normAutofit fontScale="55000" lnSpcReduction="20000"/>
          </a:bodyPr>
          <a:lstStyle/>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Gelirlerin toplanmasında uyulması gereken ilkeler;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Gelir politikaları ve uygulamaları konusunda Maliye Bakanlığı, ilkelerini, politikalarını, taahhütlerini her yıl başında kamuoyuna duyurur.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Mükellef ve sorumlulara yükümlülüklerini kolayca yerine getirmeleri için gerekli hizmetler sağlanır.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Mükellef ve sorumluların vergiye uyumu teşvik edilir.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Mükelleflerin bilgilendirilmesi konusunda gerekli tedbirler alınır.</a:t>
            </a:r>
          </a:p>
          <a:p>
            <a:pPr marL="342900" indent="-342900" algn="just" defTabSz="185738">
              <a:buClr>
                <a:schemeClr val="accent6"/>
              </a:buClr>
              <a:buFont typeface="Arial" panose="020B0604020202020204" pitchFamily="34" charset="0"/>
              <a:buChar char="•"/>
            </a:pPr>
            <a:r>
              <a:rPr lang="tr-TR" sz="2900" u="sng" dirty="0">
                <a:solidFill>
                  <a:schemeClr val="tx1"/>
                </a:solidFill>
                <a:latin typeface="Times New Roman" charset="-94"/>
                <a:ea typeface="Times New Roman" charset="-94"/>
                <a:cs typeface="Times New Roman" charset="-94"/>
              </a:rPr>
              <a:t>Vergi, resim, harç vb. mali yükümlülükler kanunla konulur, değiştirilir ve kaldırılır.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Genel yönetim kapsamındaki kamu idarelerinin gelirlerinin kanuni dayanakları bütçelerinde gösterilir.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Genel bütçe gelirlerinin tarh, tahakkuk ve tahsili Maliye Bakanlığı veya tarh ve tahakkuka ilgili mevzuatına göre yetkili idareler tarafından yapılır.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Toplanan vergi </a:t>
            </a:r>
            <a:r>
              <a:rPr lang="tr-TR" sz="2900" dirty="0" err="1">
                <a:solidFill>
                  <a:schemeClr val="tx1"/>
                </a:solidFill>
                <a:latin typeface="Times New Roman" charset="-94"/>
                <a:ea typeface="Times New Roman" charset="-94"/>
                <a:cs typeface="Times New Roman" charset="-94"/>
              </a:rPr>
              <a:t>vb</a:t>
            </a:r>
            <a:r>
              <a:rPr lang="tr-TR" sz="2900" dirty="0">
                <a:solidFill>
                  <a:schemeClr val="tx1"/>
                </a:solidFill>
                <a:latin typeface="Times New Roman" charset="-94"/>
                <a:ea typeface="Times New Roman" charset="-94"/>
                <a:cs typeface="Times New Roman" charset="-94"/>
              </a:rPr>
              <a:t> gelirlerden diğer idarelere verilecek paylar, geliri toplayan idare bütçesine bu amaçla konulacak ödeneklerden karşılanır.</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Tarh, tahakkuk ve tahsile yetkili/görevli olanlar bu işlemleri zamanında ve eksiksiz yapılmasından sorumludurlar</a:t>
            </a:r>
            <a:r>
              <a:rPr lang="tr-TR" sz="2900" dirty="0" smtClean="0">
                <a:solidFill>
                  <a:schemeClr val="tx1"/>
                </a:solidFill>
                <a:latin typeface="Times New Roman" charset="-94"/>
                <a:ea typeface="Times New Roman" charset="-94"/>
                <a:cs typeface="Times New Roman" charset="-94"/>
              </a:rPr>
              <a:t>.</a:t>
            </a:r>
          </a:p>
          <a:p>
            <a:pPr marL="342900" indent="-342900" algn="just" defTabSz="185738">
              <a:buClr>
                <a:schemeClr val="accent6"/>
              </a:buClr>
              <a:buFont typeface="Arial" panose="020B0604020202020204" pitchFamily="34" charset="0"/>
              <a:buChar char="•"/>
            </a:pPr>
            <a:r>
              <a:rPr lang="tr-TR" sz="2900" dirty="0">
                <a:solidFill>
                  <a:schemeClr val="tx1"/>
                </a:solidFill>
                <a:latin typeface="Times New Roman" charset="-94"/>
                <a:ea typeface="Times New Roman" charset="-94"/>
                <a:cs typeface="Times New Roman" charset="-94"/>
              </a:rPr>
              <a:t>Özel gelirler karşılığında idarelere tahsis edilen özel ödenek miktarları, ilgili idarelerin bütçelerinde gösterilir. Malî yıl içinde kullanılabilecek özel ödenek miktarı, tahsil edilen özel gelir tutarını geçemez. Tahsil edilen özel gelirlerin ödenek tutarını aşması halinde, ödenek eklenemez. </a:t>
            </a:r>
            <a:endParaRPr lang="tr-TR" sz="2900" dirty="0">
              <a:solidFill>
                <a:schemeClr val="tx1"/>
              </a:solidFill>
              <a:latin typeface="Times New Roman" charset="-94"/>
              <a:ea typeface="Times New Roman" charset="-94"/>
              <a:cs typeface="Times New Roman" charset="-94"/>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smtClean="0">
                <a:latin typeface="Times New Roman" pitchFamily="18" charset="0"/>
              </a:rPr>
              <a:t>Gelirlerin Toplanması</a:t>
            </a:r>
            <a:endParaRPr lang="tr-TR" dirty="0"/>
          </a:p>
        </p:txBody>
      </p:sp>
      <p:sp>
        <p:nvSpPr>
          <p:cNvPr id="5" name="Metin kutusu 4"/>
          <p:cNvSpPr txBox="1"/>
          <p:nvPr/>
        </p:nvSpPr>
        <p:spPr>
          <a:xfrm>
            <a:off x="250371" y="-979714"/>
            <a:ext cx="914400" cy="914400"/>
          </a:xfrm>
          <a:prstGeom prst="rect">
            <a:avLst/>
          </a:prstGeom>
        </p:spPr>
        <p:txBody>
          <a:bodyPr vert="horz" wrap="none" lIns="91440" tIns="45720" rIns="91440" bIns="45720" rtlCol="0" anchor="t" anchorCtr="0">
            <a:normAutofit/>
          </a:bodyPr>
          <a:lstStyle/>
          <a:p>
            <a:endParaRPr lang="tr-TR" dirty="0">
              <a:latin typeface="+mj-lt"/>
            </a:endParaRPr>
          </a:p>
        </p:txBody>
      </p:sp>
    </p:spTree>
    <p:extLst>
      <p:ext uri="{BB962C8B-B14F-4D97-AF65-F5344CB8AC3E}">
        <p14:creationId xmlns:p14="http://schemas.microsoft.com/office/powerpoint/2010/main" val="5414911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65</a:t>
            </a:fld>
            <a:endParaRPr lang="tr-TR"/>
          </a:p>
        </p:txBody>
      </p:sp>
      <p:sp>
        <p:nvSpPr>
          <p:cNvPr id="3" name="Metin Yer Tutucusu 2"/>
          <p:cNvSpPr>
            <a:spLocks noGrp="1"/>
          </p:cNvSpPr>
          <p:nvPr>
            <p:ph type="body" sz="quarter" idx="14"/>
          </p:nvPr>
        </p:nvSpPr>
        <p:spPr/>
        <p:txBody>
          <a:bodyPr/>
          <a:lstStyle/>
          <a:p>
            <a:pPr marL="342900" indent="-342900" algn="just" defTabSz="185738">
              <a:lnSpc>
                <a:spcPct val="90000"/>
              </a:lnSpc>
              <a:buClr>
                <a:srgbClr val="C00000"/>
              </a:buClr>
              <a:buSzPct val="100000"/>
              <a:buFont typeface="Wingdings" charset="2"/>
              <a:buChar char="v"/>
            </a:pPr>
            <a:r>
              <a:rPr lang="tr-TR" sz="2400" dirty="0">
                <a:solidFill>
                  <a:schemeClr val="tx1"/>
                </a:solidFill>
                <a:latin typeface="Times New Roman" pitchFamily="18" charset="0"/>
              </a:rPr>
              <a:t>K</a:t>
            </a:r>
            <a:r>
              <a:rPr lang="tr-TR" sz="2400" dirty="0">
                <a:solidFill>
                  <a:schemeClr val="tx1"/>
                </a:solidFill>
                <a:latin typeface="Times New Roman" pitchFamily="18" charset="0"/>
                <a:cs typeface="Times New Roman" pitchFamily="18" charset="0"/>
              </a:rPr>
              <a:t>amu hizmetinin karşılığı olarak veya kamu hizmetleriyle ilişkilendirilerek </a:t>
            </a:r>
            <a:r>
              <a:rPr lang="tr-TR" sz="2400" b="1" u="sng" dirty="0">
                <a:solidFill>
                  <a:schemeClr val="tx1"/>
                </a:solidFill>
                <a:latin typeface="Times New Roman" pitchFamily="18" charset="0"/>
                <a:cs typeface="Times New Roman" pitchFamily="18" charset="0"/>
              </a:rPr>
              <a:t>bağış veya yardım toplanamaz</a:t>
            </a:r>
            <a:r>
              <a:rPr lang="tr-TR" sz="2400" dirty="0">
                <a:solidFill>
                  <a:schemeClr val="tx1"/>
                </a:solidFill>
                <a:latin typeface="Times New Roman" pitchFamily="18" charset="0"/>
                <a:cs typeface="Times New Roman" pitchFamily="18" charset="0"/>
              </a:rPr>
              <a:t>, tahsilat yapılamaz.</a:t>
            </a:r>
          </a:p>
          <a:p>
            <a:pPr marL="342900" indent="-342900" algn="just" defTabSz="185738">
              <a:lnSpc>
                <a:spcPct val="90000"/>
              </a:lnSpc>
              <a:buClr>
                <a:srgbClr val="C00000"/>
              </a:buClr>
              <a:buSzPct val="100000"/>
              <a:buFont typeface="Wingdings" charset="2"/>
              <a:buChar char="v"/>
            </a:pPr>
            <a:r>
              <a:rPr lang="tr-TR" sz="2400" dirty="0">
                <a:solidFill>
                  <a:schemeClr val="tx1"/>
                </a:solidFill>
                <a:latin typeface="Times New Roman" pitchFamily="18" charset="0"/>
                <a:cs typeface="Times New Roman" pitchFamily="18" charset="0"/>
              </a:rPr>
              <a:t>Kamu idarelerine yapılan her türlü bağış ve yardımlar  gelir kaydedilir.</a:t>
            </a:r>
          </a:p>
          <a:p>
            <a:pPr marL="342900" indent="-342900" algn="just" defTabSz="185738">
              <a:lnSpc>
                <a:spcPct val="90000"/>
              </a:lnSpc>
              <a:buClr>
                <a:srgbClr val="C00000"/>
              </a:buClr>
              <a:buSzPct val="100000"/>
              <a:buFont typeface="Wingdings" charset="2"/>
              <a:buChar char="v"/>
            </a:pPr>
            <a:r>
              <a:rPr lang="tr-TR" sz="2400" dirty="0">
                <a:solidFill>
                  <a:schemeClr val="tx1"/>
                </a:solidFill>
                <a:latin typeface="Times New Roman" pitchFamily="18" charset="0"/>
                <a:cs typeface="Times New Roman" pitchFamily="18" charset="0"/>
              </a:rPr>
              <a:t>Nakdi olmayan bağış ve yardımlar, değerlemeye tâbi tutularak kayıtlara alınır.</a:t>
            </a:r>
          </a:p>
          <a:p>
            <a:pPr marL="342900" indent="-342900" algn="just" defTabSz="185738">
              <a:lnSpc>
                <a:spcPct val="90000"/>
              </a:lnSpc>
              <a:buClr>
                <a:srgbClr val="C00000"/>
              </a:buClr>
              <a:buSzPct val="100000"/>
              <a:buFont typeface="Wingdings" charset="2"/>
              <a:buChar char="v"/>
            </a:pPr>
            <a:r>
              <a:rPr lang="tr-TR" sz="2400" dirty="0">
                <a:solidFill>
                  <a:schemeClr val="tx1"/>
                </a:solidFill>
                <a:latin typeface="Times New Roman" pitchFamily="18" charset="0"/>
                <a:cs typeface="Times New Roman" pitchFamily="18" charset="0"/>
              </a:rPr>
              <a:t>Kamu yararına kullanılmak üzere</a:t>
            </a:r>
            <a:r>
              <a:rPr lang="tr-TR" sz="2400" dirty="0">
                <a:solidFill>
                  <a:schemeClr val="tx1"/>
                </a:solidFill>
                <a:latin typeface="Times New Roman" pitchFamily="18" charset="0"/>
              </a:rPr>
              <a:t>,</a:t>
            </a:r>
            <a:r>
              <a:rPr lang="tr-TR" sz="2400" dirty="0">
                <a:solidFill>
                  <a:schemeClr val="tx1"/>
                </a:solidFill>
                <a:latin typeface="Times New Roman" pitchFamily="18" charset="0"/>
                <a:cs typeface="Times New Roman" pitchFamily="18" charset="0"/>
              </a:rPr>
              <a:t> kamu idarelerine yapılan şartlı bağış ve yardımlar, hizmeti yapacak idarenin üst yöneticisi tarafından uygun görülmesi halinde, bütçede açılacak bir tertibe gelir ve şart kılındığı amaca harcanmak üzere açılacak bir tertibe ödenek kaydedilir. </a:t>
            </a:r>
            <a:endParaRPr lang="tr-TR" sz="2400" dirty="0">
              <a:solidFill>
                <a:schemeClr val="tx1"/>
              </a:solidFill>
              <a:latin typeface="Times New Roman" pitchFamily="18" charset="0"/>
            </a:endParaRPr>
          </a:p>
          <a:p>
            <a:pPr marL="342900" indent="-342900">
              <a:buClr>
                <a:srgbClr val="C00000"/>
              </a:buClr>
              <a:buFont typeface="Wingdings" charset="2"/>
              <a:buChar char="v"/>
            </a:pP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Bağış Ve Yardımlar (1)</a:t>
            </a:r>
            <a:endParaRPr lang="tr-TR" dirty="0"/>
          </a:p>
        </p:txBody>
      </p:sp>
    </p:spTree>
    <p:extLst>
      <p:ext uri="{BB962C8B-B14F-4D97-AF65-F5344CB8AC3E}">
        <p14:creationId xmlns:p14="http://schemas.microsoft.com/office/powerpoint/2010/main" val="26839961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66</a:t>
            </a:fld>
            <a:endParaRPr lang="tr-TR"/>
          </a:p>
        </p:txBody>
      </p:sp>
      <p:sp>
        <p:nvSpPr>
          <p:cNvPr id="3" name="Metin Yer Tutucusu 2"/>
          <p:cNvSpPr>
            <a:spLocks noGrp="1"/>
          </p:cNvSpPr>
          <p:nvPr>
            <p:ph type="body" sz="quarter" idx="14"/>
          </p:nvPr>
        </p:nvSpPr>
        <p:spPr>
          <a:xfrm>
            <a:off x="179999" y="1277983"/>
            <a:ext cx="8805998" cy="5172257"/>
          </a:xfrm>
        </p:spPr>
        <p:txBody>
          <a:bodyPr>
            <a:noAutofit/>
          </a:bodyPr>
          <a:lstStyle/>
          <a:p>
            <a:pPr marL="342900" indent="-342900" algn="just" defTabSz="185738">
              <a:lnSpc>
                <a:spcPct val="90000"/>
              </a:lnSpc>
              <a:buClr>
                <a:srgbClr val="7030A0"/>
              </a:buClr>
              <a:buSzPct val="100000"/>
              <a:buFont typeface="Arial" panose="020B0604020202020204" pitchFamily="34" charset="0"/>
              <a:buChar char="•"/>
            </a:pPr>
            <a:r>
              <a:rPr lang="tr-TR" sz="2000" dirty="0">
                <a:solidFill>
                  <a:schemeClr val="tx1"/>
                </a:solidFill>
                <a:latin typeface="Times New Roman" charset="-94"/>
                <a:ea typeface="Times New Roman" charset="-94"/>
                <a:cs typeface="Times New Roman" charset="-94"/>
              </a:rPr>
              <a:t>Bu ödenekten amaç dışında başka bir tertibe aktarma yapılamaz.</a:t>
            </a:r>
          </a:p>
          <a:p>
            <a:pPr marL="342900" indent="-342900" algn="just" defTabSz="185738">
              <a:lnSpc>
                <a:spcPct val="90000"/>
              </a:lnSpc>
              <a:buClr>
                <a:srgbClr val="7030A0"/>
              </a:buClr>
              <a:buSzPct val="100000"/>
              <a:buFont typeface="Arial" panose="020B0604020202020204" pitchFamily="34" charset="0"/>
              <a:buChar char="•"/>
            </a:pPr>
            <a:r>
              <a:rPr lang="tr-TR" sz="2000" dirty="0">
                <a:solidFill>
                  <a:schemeClr val="tx1"/>
                </a:solidFill>
                <a:latin typeface="Times New Roman" charset="-94"/>
                <a:ea typeface="Times New Roman" charset="-94"/>
                <a:cs typeface="Times New Roman" charset="-94"/>
              </a:rPr>
              <a:t>Malî yıl sonuna kadar harcanmamış olan tutarlar, ertesi yıl bütçesine devir olunarak ödenek kaydedilir.</a:t>
            </a:r>
          </a:p>
          <a:p>
            <a:pPr marL="342900" indent="-342900" algn="just" defTabSz="185738">
              <a:lnSpc>
                <a:spcPct val="90000"/>
              </a:lnSpc>
              <a:buClr>
                <a:srgbClr val="7030A0"/>
              </a:buClr>
              <a:buSzPct val="100000"/>
              <a:buFont typeface="Arial" panose="020B0604020202020204" pitchFamily="34" charset="0"/>
              <a:buChar char="•"/>
            </a:pPr>
            <a:r>
              <a:rPr lang="tr-TR" sz="2000" dirty="0">
                <a:solidFill>
                  <a:schemeClr val="tx1"/>
                </a:solidFill>
                <a:latin typeface="Times New Roman" charset="-94"/>
                <a:ea typeface="Times New Roman" charset="-94"/>
                <a:cs typeface="Times New Roman" charset="-94"/>
              </a:rPr>
              <a:t>Tahsis amacı gerçekleşenler, tahsis amacını gerçekleştirmeye yetmeyecek tutarda olanlar ve belli süre geçtiği halde harcanmayan ödenekleri iptal etmeye üst yönetici yetkilidir.</a:t>
            </a:r>
          </a:p>
          <a:p>
            <a:pPr marL="342900" indent="-342900">
              <a:buClr>
                <a:srgbClr val="7030A0"/>
              </a:buClr>
              <a:buFont typeface="Arial" charset="-94"/>
              <a:buChar char="•"/>
            </a:pPr>
            <a:r>
              <a:rPr lang="tr-TR" sz="2000" dirty="0">
                <a:solidFill>
                  <a:schemeClr val="tx1"/>
                </a:solidFill>
                <a:latin typeface="Times New Roman" charset="-94"/>
                <a:ea typeface="Times New Roman" charset="-94"/>
                <a:cs typeface="Times New Roman" charset="-94"/>
              </a:rPr>
              <a:t>Bağış ve yardımlar, kullanılmadığı veya amaç dışı kullanıldığı için geri istenildiği takdirde, bütçeye gider kaydıyla ilgilisine geri verilir. Şartlı bağış ve yardımın zamanında kullanılmaması nedeniyle doğacak zararlar ile amaç dışı kullanım nedeniyle yapılan harcamalar sorumluluğu tespit edilenlere ödettirilir.</a:t>
            </a:r>
            <a:endParaRPr lang="tr-TR" sz="20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Bağış Ve Yardımlar (2)</a:t>
            </a:r>
            <a:endParaRPr lang="tr-TR" dirty="0"/>
          </a:p>
        </p:txBody>
      </p:sp>
    </p:spTree>
    <p:extLst>
      <p:ext uri="{BB962C8B-B14F-4D97-AF65-F5344CB8AC3E}">
        <p14:creationId xmlns:p14="http://schemas.microsoft.com/office/powerpoint/2010/main" val="16168534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67</a:t>
            </a:fld>
            <a:endParaRPr lang="tr-TR"/>
          </a:p>
        </p:txBody>
      </p:sp>
      <p:sp>
        <p:nvSpPr>
          <p:cNvPr id="3" name="Metin Yer Tutucusu 2"/>
          <p:cNvSpPr>
            <a:spLocks noGrp="1"/>
          </p:cNvSpPr>
          <p:nvPr>
            <p:ph type="body" sz="quarter" idx="14"/>
          </p:nvPr>
        </p:nvSpPr>
        <p:spPr/>
        <p:txBody>
          <a:bodyPr>
            <a:normAutofit fontScale="92500"/>
          </a:bodyPr>
          <a:lstStyle/>
          <a:p>
            <a:pPr marL="342900" indent="-342900" algn="just" defTabSz="185738">
              <a:lnSpc>
                <a:spcPct val="90000"/>
              </a:lnSpc>
              <a:buClr>
                <a:srgbClr val="00B050"/>
              </a:buClr>
              <a:buFont typeface="Wingdings" charset="2"/>
              <a:buChar char="Ø"/>
            </a:pPr>
            <a:r>
              <a:rPr lang="tr-TR" sz="2400" dirty="0">
                <a:solidFill>
                  <a:schemeClr val="tx1"/>
                </a:solidFill>
                <a:latin typeface="Times New Roman" charset="-94"/>
                <a:ea typeface="Times New Roman" charset="-94"/>
                <a:cs typeface="Times New Roman" charset="-94"/>
              </a:rPr>
              <a:t>Üst yöneticiler ve bütçeyle ödenek tahsis edilen </a:t>
            </a:r>
            <a:r>
              <a:rPr lang="tr-TR" sz="2400" b="1" dirty="0">
                <a:solidFill>
                  <a:schemeClr val="tx1"/>
                </a:solidFill>
                <a:latin typeface="Times New Roman" charset="-94"/>
                <a:ea typeface="Times New Roman" charset="-94"/>
                <a:cs typeface="Times New Roman" charset="-94"/>
              </a:rPr>
              <a:t>harcama yetkilileri </a:t>
            </a:r>
            <a:r>
              <a:rPr lang="tr-TR" sz="2400" dirty="0">
                <a:solidFill>
                  <a:schemeClr val="tx1"/>
                </a:solidFill>
                <a:latin typeface="Times New Roman" charset="-94"/>
                <a:ea typeface="Times New Roman" charset="-94"/>
                <a:cs typeface="Times New Roman" charset="-94"/>
              </a:rPr>
              <a:t>tarafından </a:t>
            </a:r>
            <a:r>
              <a:rPr lang="tr-TR" sz="2400" u="sng" dirty="0">
                <a:solidFill>
                  <a:schemeClr val="tx1"/>
                </a:solidFill>
                <a:latin typeface="Times New Roman" charset="-94"/>
                <a:ea typeface="Times New Roman" charset="-94"/>
                <a:cs typeface="Times New Roman" charset="-94"/>
              </a:rPr>
              <a:t>idari sorumlulukları</a:t>
            </a:r>
            <a:r>
              <a:rPr lang="tr-TR" sz="2400" dirty="0">
                <a:solidFill>
                  <a:schemeClr val="tx1"/>
                </a:solidFill>
                <a:latin typeface="Times New Roman" charset="-94"/>
                <a:ea typeface="Times New Roman" charset="-94"/>
                <a:cs typeface="Times New Roman" charset="-94"/>
              </a:rPr>
              <a:t> çerçevesinde her yıl faaliyet raporları düzenlenir. </a:t>
            </a:r>
          </a:p>
          <a:p>
            <a:pPr marL="342900" indent="-342900" algn="just" defTabSz="185738">
              <a:lnSpc>
                <a:spcPct val="90000"/>
              </a:lnSpc>
              <a:buClr>
                <a:srgbClr val="00B050"/>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Harcama yetkilisi, </a:t>
            </a:r>
            <a:r>
              <a:rPr lang="tr-TR" sz="2400" u="sng" dirty="0">
                <a:solidFill>
                  <a:schemeClr val="tx1"/>
                </a:solidFill>
                <a:latin typeface="Times New Roman" charset="-94"/>
                <a:ea typeface="Times New Roman" charset="-94"/>
                <a:cs typeface="Times New Roman" charset="-94"/>
              </a:rPr>
              <a:t>birim faaliyet raporunu</a:t>
            </a:r>
            <a:r>
              <a:rPr lang="tr-TR" sz="2400" dirty="0">
                <a:solidFill>
                  <a:schemeClr val="tx1"/>
                </a:solidFill>
                <a:latin typeface="Times New Roman" charset="-94"/>
                <a:ea typeface="Times New Roman" charset="-94"/>
                <a:cs typeface="Times New Roman" charset="-94"/>
              </a:rPr>
              <a:t> üst yöneticiye verir.</a:t>
            </a:r>
          </a:p>
          <a:p>
            <a:pPr marL="342900" indent="-342900" algn="just" defTabSz="185738">
              <a:lnSpc>
                <a:spcPct val="90000"/>
              </a:lnSpc>
              <a:buClr>
                <a:srgbClr val="00B050"/>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Üst yönetici, birim faaliyet raporlarını esas alarak, idaresinin faaliyet sonuçlarını gösteren </a:t>
            </a:r>
            <a:r>
              <a:rPr lang="tr-TR" sz="2400" u="sng" dirty="0">
                <a:solidFill>
                  <a:schemeClr val="tx1"/>
                </a:solidFill>
                <a:latin typeface="Times New Roman" charset="-94"/>
                <a:ea typeface="Times New Roman" charset="-94"/>
                <a:cs typeface="Times New Roman" charset="-94"/>
              </a:rPr>
              <a:t>idare faaliyet raporunu</a:t>
            </a:r>
            <a:r>
              <a:rPr lang="tr-TR" sz="2400" dirty="0">
                <a:solidFill>
                  <a:schemeClr val="tx1"/>
                </a:solidFill>
                <a:latin typeface="Times New Roman" charset="-94"/>
                <a:ea typeface="Times New Roman" charset="-94"/>
                <a:cs typeface="Times New Roman" charset="-94"/>
              </a:rPr>
              <a:t> hazırlar.</a:t>
            </a:r>
          </a:p>
          <a:p>
            <a:pPr marL="342900" indent="-342900" algn="just" defTabSz="185738">
              <a:lnSpc>
                <a:spcPct val="90000"/>
              </a:lnSpc>
              <a:buClr>
                <a:srgbClr val="00B050"/>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İdare faaliyet raporu, ilgili idare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içerecek şekilde düzenlenir</a:t>
            </a:r>
            <a:endParaRPr lang="tr-TR" sz="2400" dirty="0" smtClean="0">
              <a:solidFill>
                <a:schemeClr val="tx1"/>
              </a:solidFill>
              <a:latin typeface="Times New Roman" charset="-94"/>
              <a:ea typeface="Times New Roman" charset="-94"/>
              <a:cs typeface="Times New Roman" charset="-94"/>
            </a:endParaRPr>
          </a:p>
          <a:p>
            <a:pPr marL="342900" indent="-342900" algn="just" defTabSz="185738">
              <a:lnSpc>
                <a:spcPct val="90000"/>
              </a:lnSpc>
              <a:buClr>
                <a:srgbClr val="00B050"/>
              </a:buClr>
              <a:buFont typeface="Arial" panose="020B0604020202020204" pitchFamily="34" charset="0"/>
              <a:buChar char="•"/>
            </a:pPr>
            <a:r>
              <a:rPr lang="tr-TR" sz="2400" dirty="0" smtClean="0">
                <a:solidFill>
                  <a:schemeClr val="tx1"/>
                </a:solidFill>
                <a:latin typeface="Times New Roman" charset="-94"/>
                <a:ea typeface="Times New Roman" charset="-94"/>
                <a:cs typeface="Times New Roman" charset="-94"/>
              </a:rPr>
              <a:t>İdare </a:t>
            </a:r>
            <a:r>
              <a:rPr lang="tr-TR" sz="2400" dirty="0">
                <a:solidFill>
                  <a:schemeClr val="tx1"/>
                </a:solidFill>
                <a:latin typeface="Times New Roman" charset="-94"/>
                <a:ea typeface="Times New Roman" charset="-94"/>
                <a:cs typeface="Times New Roman" charset="-94"/>
              </a:rPr>
              <a:t>faaliyet </a:t>
            </a:r>
            <a:r>
              <a:rPr lang="tr-TR" sz="2400" dirty="0" smtClean="0">
                <a:solidFill>
                  <a:schemeClr val="tx1"/>
                </a:solidFill>
                <a:latin typeface="Times New Roman" charset="-94"/>
                <a:ea typeface="Times New Roman" charset="-94"/>
                <a:cs typeface="Times New Roman" charset="-94"/>
              </a:rPr>
              <a:t>raporunun </a:t>
            </a:r>
            <a:r>
              <a:rPr lang="tr-TR" sz="2400" dirty="0" smtClean="0">
                <a:solidFill>
                  <a:schemeClr val="tx1"/>
                </a:solidFill>
                <a:latin typeface="Times New Roman" charset="-94"/>
                <a:ea typeface="Times New Roman" charset="-94"/>
                <a:cs typeface="Times New Roman" charset="-94"/>
              </a:rPr>
              <a:t>birer </a:t>
            </a:r>
            <a:r>
              <a:rPr lang="tr-TR" sz="2400" dirty="0">
                <a:solidFill>
                  <a:schemeClr val="tx1"/>
                </a:solidFill>
                <a:latin typeface="Times New Roman" charset="-94"/>
                <a:ea typeface="Times New Roman" charset="-94"/>
                <a:cs typeface="Times New Roman" charset="-94"/>
              </a:rPr>
              <a:t>örneğini </a:t>
            </a:r>
            <a:r>
              <a:rPr lang="tr-TR" sz="2400" dirty="0" err="1">
                <a:solidFill>
                  <a:schemeClr val="tx1"/>
                </a:solidFill>
                <a:latin typeface="Times New Roman" charset="-94"/>
                <a:ea typeface="Times New Roman" charset="-94"/>
                <a:cs typeface="Times New Roman" charset="-94"/>
              </a:rPr>
              <a:t>Sayıştaya</a:t>
            </a:r>
            <a:r>
              <a:rPr lang="tr-TR" sz="2400" dirty="0">
                <a:solidFill>
                  <a:schemeClr val="tx1"/>
                </a:solidFill>
                <a:latin typeface="Times New Roman" charset="-94"/>
                <a:ea typeface="Times New Roman" charset="-94"/>
                <a:cs typeface="Times New Roman" charset="-94"/>
              </a:rPr>
              <a:t> ve Maliye Bakanlığına </a:t>
            </a:r>
            <a:r>
              <a:rPr lang="tr-TR" sz="2400" dirty="0" smtClean="0">
                <a:solidFill>
                  <a:schemeClr val="tx1"/>
                </a:solidFill>
                <a:latin typeface="Times New Roman" charset="-94"/>
                <a:ea typeface="Times New Roman" charset="-94"/>
                <a:cs typeface="Times New Roman" charset="-94"/>
              </a:rPr>
              <a:t>gönderir </a:t>
            </a:r>
            <a:r>
              <a:rPr lang="tr-TR" sz="2400" dirty="0" smtClean="0">
                <a:solidFill>
                  <a:schemeClr val="tx1"/>
                </a:solidFill>
                <a:latin typeface="Times New Roman" charset="-94"/>
                <a:ea typeface="Times New Roman" charset="-94"/>
                <a:cs typeface="Times New Roman" charset="-94"/>
              </a:rPr>
              <a:t>ve </a:t>
            </a:r>
            <a:r>
              <a:rPr lang="tr-TR" sz="2400" dirty="0">
                <a:solidFill>
                  <a:schemeClr val="tx1"/>
                </a:solidFill>
                <a:latin typeface="Times New Roman" charset="-94"/>
                <a:ea typeface="Times New Roman" charset="-94"/>
                <a:cs typeface="Times New Roman" charset="-94"/>
              </a:rPr>
              <a:t>üst yönetici tarafından kamuoyuna açıklanır.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Faaliyet Raporları </a:t>
            </a:r>
            <a:endParaRPr lang="tr-TR" dirty="0"/>
          </a:p>
        </p:txBody>
      </p:sp>
    </p:spTree>
    <p:extLst>
      <p:ext uri="{BB962C8B-B14F-4D97-AF65-F5344CB8AC3E}">
        <p14:creationId xmlns:p14="http://schemas.microsoft.com/office/powerpoint/2010/main" val="42851521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68</a:t>
            </a:fld>
            <a:endParaRPr lang="tr-TR"/>
          </a:p>
        </p:txBody>
      </p:sp>
      <p:sp>
        <p:nvSpPr>
          <p:cNvPr id="3" name="Metin Yer Tutucusu 2"/>
          <p:cNvSpPr>
            <a:spLocks noGrp="1"/>
          </p:cNvSpPr>
          <p:nvPr>
            <p:ph type="body" sz="quarter" idx="14"/>
          </p:nvPr>
        </p:nvSpPr>
        <p:spPr>
          <a:xfrm>
            <a:off x="179999" y="1080000"/>
            <a:ext cx="8805998" cy="5172257"/>
          </a:xfrm>
        </p:spPr>
        <p:txBody>
          <a:bodyPr>
            <a:normAutofit fontScale="85000" lnSpcReduction="10000"/>
          </a:bodyPr>
          <a:lstStyle/>
          <a:p>
            <a:pPr marL="342900" indent="-342900" algn="just" defTabSz="185738">
              <a:lnSpc>
                <a:spcPct val="110000"/>
              </a:lnSpc>
              <a:buClr>
                <a:srgbClr val="FF0000"/>
              </a:buClr>
              <a:buFont typeface="Courier New" charset="-94"/>
              <a:buChar char="o"/>
            </a:pPr>
            <a:r>
              <a:rPr lang="tr-TR" dirty="0">
                <a:solidFill>
                  <a:schemeClr val="tx1"/>
                </a:solidFill>
                <a:latin typeface="Times New Roman" pitchFamily="18" charset="0"/>
                <a:cs typeface="Times New Roman" pitchFamily="18" charset="0"/>
              </a:rPr>
              <a:t>Taşınır ve taşınmaz  edinilmesi, yönetilmesi, trampası, elden çıkarılması,</a:t>
            </a:r>
          </a:p>
          <a:p>
            <a:pPr marL="342900" indent="-342900" algn="just" defTabSz="185738">
              <a:lnSpc>
                <a:spcPct val="110000"/>
              </a:lnSpc>
              <a:buClr>
                <a:srgbClr val="FF0000"/>
              </a:buClr>
              <a:buFont typeface="Courier New" charset="-94"/>
              <a:buChar char="o"/>
            </a:pPr>
            <a:r>
              <a:rPr lang="tr-TR" dirty="0" err="1">
                <a:solidFill>
                  <a:schemeClr val="tx1"/>
                </a:solidFill>
                <a:latin typeface="Times New Roman" pitchFamily="18" charset="0"/>
                <a:cs typeface="Times New Roman" pitchFamily="18" charset="0"/>
              </a:rPr>
              <a:t>Ecrimisilin</a:t>
            </a:r>
            <a:r>
              <a:rPr lang="tr-TR" dirty="0">
                <a:solidFill>
                  <a:schemeClr val="tx1"/>
                </a:solidFill>
                <a:latin typeface="Times New Roman" pitchFamily="18" charset="0"/>
                <a:cs typeface="Times New Roman" pitchFamily="18" charset="0"/>
              </a:rPr>
              <a:t> tahsil ve takibinde izlenecek yöntem, </a:t>
            </a:r>
          </a:p>
          <a:p>
            <a:pPr marL="342900" indent="-342900" algn="just" defTabSz="185738">
              <a:lnSpc>
                <a:spcPct val="110000"/>
              </a:lnSpc>
              <a:buClr>
                <a:srgbClr val="FF0000"/>
              </a:buClr>
              <a:buFont typeface="Courier New" charset="-94"/>
              <a:buChar char="o"/>
            </a:pPr>
            <a:r>
              <a:rPr lang="tr-TR" dirty="0">
                <a:solidFill>
                  <a:schemeClr val="tx1"/>
                </a:solidFill>
                <a:latin typeface="Times New Roman" pitchFamily="18" charset="0"/>
                <a:cs typeface="Times New Roman" pitchFamily="18" charset="0"/>
              </a:rPr>
              <a:t>Devletin hüküm ve tasarrufu altındaki yerlerin yönetimi ve korunması, </a:t>
            </a:r>
          </a:p>
          <a:p>
            <a:pPr marL="342900" indent="-342900" algn="just" defTabSz="185738">
              <a:lnSpc>
                <a:spcPct val="110000"/>
              </a:lnSpc>
              <a:buClr>
                <a:srgbClr val="FF0000"/>
              </a:buClr>
              <a:buFont typeface="Courier New" charset="-94"/>
              <a:buChar char="o"/>
            </a:pPr>
            <a:r>
              <a:rPr lang="tr-TR" dirty="0" err="1">
                <a:solidFill>
                  <a:schemeClr val="tx1"/>
                </a:solidFill>
                <a:latin typeface="Times New Roman" pitchFamily="18" charset="0"/>
                <a:cs typeface="Times New Roman" pitchFamily="18" charset="0"/>
              </a:rPr>
              <a:t>İşgalli</a:t>
            </a:r>
            <a:r>
              <a:rPr lang="tr-TR" dirty="0">
                <a:solidFill>
                  <a:schemeClr val="tx1"/>
                </a:solidFill>
                <a:latin typeface="Times New Roman" pitchFamily="18" charset="0"/>
                <a:cs typeface="Times New Roman" pitchFamily="18" charset="0"/>
              </a:rPr>
              <a:t> malların tahliyesi, gibi hususlar ilgili kanunlarla düzenlenmiştir.</a:t>
            </a:r>
            <a:r>
              <a:rPr lang="tr-TR" dirty="0">
                <a:solidFill>
                  <a:schemeClr val="tx1"/>
                </a:solidFill>
                <a:latin typeface="Times New Roman" pitchFamily="18" charset="0"/>
              </a:rPr>
              <a:t> Kanunun 44 </a:t>
            </a:r>
            <a:r>
              <a:rPr lang="tr-TR" dirty="0" err="1">
                <a:solidFill>
                  <a:schemeClr val="tx1"/>
                </a:solidFill>
                <a:latin typeface="Times New Roman" pitchFamily="18" charset="0"/>
              </a:rPr>
              <a:t>ncü</a:t>
            </a:r>
            <a:r>
              <a:rPr lang="tr-TR" dirty="0">
                <a:solidFill>
                  <a:schemeClr val="tx1"/>
                </a:solidFill>
                <a:latin typeface="Times New Roman" pitchFamily="18" charset="0"/>
              </a:rPr>
              <a:t> maddesi gereği Taşınır Mal Yönetmeliği yürürlüğe konulmuştur. Düzenlemenin,</a:t>
            </a:r>
          </a:p>
          <a:p>
            <a:pPr algn="just" defTabSz="185738">
              <a:lnSpc>
                <a:spcPct val="110000"/>
              </a:lnSpc>
              <a:buClr>
                <a:srgbClr val="FF0000"/>
              </a:buClr>
            </a:pPr>
            <a:r>
              <a:rPr lang="tr-TR" b="1" u="sng" dirty="0">
                <a:solidFill>
                  <a:schemeClr val="tx1"/>
                </a:solidFill>
                <a:latin typeface="Times New Roman" pitchFamily="18" charset="0"/>
              </a:rPr>
              <a:t>Amacı;</a:t>
            </a:r>
          </a:p>
          <a:p>
            <a:pPr marL="342900" indent="-342900" algn="just" defTabSz="185738">
              <a:lnSpc>
                <a:spcPct val="110000"/>
              </a:lnSpc>
              <a:buClr>
                <a:srgbClr val="FF0000"/>
              </a:buClr>
              <a:buFont typeface="Courier New" charset="-94"/>
              <a:buChar char="o"/>
            </a:pPr>
            <a:r>
              <a:rPr lang="tr-TR" dirty="0" smtClean="0">
                <a:solidFill>
                  <a:schemeClr val="tx1"/>
                </a:solidFill>
                <a:latin typeface="Times New Roman" pitchFamily="18" charset="0"/>
              </a:rPr>
              <a:t>Taşınır </a:t>
            </a:r>
            <a:r>
              <a:rPr lang="tr-TR" dirty="0">
                <a:solidFill>
                  <a:schemeClr val="tx1"/>
                </a:solidFill>
                <a:latin typeface="Times New Roman" pitchFamily="18" charset="0"/>
              </a:rPr>
              <a:t>malların kaydı, muhafazası ve kullanımı ile yönetim hesabının verilmesine,</a:t>
            </a:r>
          </a:p>
          <a:p>
            <a:pPr marL="342900" indent="-342900" algn="just" defTabSz="185738">
              <a:lnSpc>
                <a:spcPct val="110000"/>
              </a:lnSpc>
              <a:buClr>
                <a:srgbClr val="FF0000"/>
              </a:buClr>
              <a:buFont typeface="Courier New" charset="-94"/>
              <a:buChar char="o"/>
            </a:pPr>
            <a:r>
              <a:rPr lang="tr-TR" dirty="0" smtClean="0">
                <a:solidFill>
                  <a:schemeClr val="tx1"/>
                </a:solidFill>
                <a:latin typeface="Times New Roman" pitchFamily="18" charset="0"/>
              </a:rPr>
              <a:t>Taşınır </a:t>
            </a:r>
            <a:r>
              <a:rPr lang="tr-TR" dirty="0">
                <a:solidFill>
                  <a:schemeClr val="tx1"/>
                </a:solidFill>
                <a:latin typeface="Times New Roman" pitchFamily="18" charset="0"/>
              </a:rPr>
              <a:t>mal yönetim sorumluları ile bunlar adına görev yapacak olanların belirlenmesine,</a:t>
            </a:r>
          </a:p>
          <a:p>
            <a:pPr marL="342900" indent="-342900" algn="just" defTabSz="185738">
              <a:lnSpc>
                <a:spcPct val="110000"/>
              </a:lnSpc>
              <a:buClr>
                <a:srgbClr val="FF0000"/>
              </a:buClr>
              <a:buFont typeface="Courier New" charset="-94"/>
              <a:buChar char="o"/>
            </a:pPr>
            <a:r>
              <a:rPr lang="tr-TR" dirty="0" smtClean="0">
                <a:solidFill>
                  <a:schemeClr val="tx1"/>
                </a:solidFill>
                <a:latin typeface="Times New Roman" pitchFamily="18" charset="0"/>
              </a:rPr>
              <a:t>Taşınırların </a:t>
            </a:r>
            <a:r>
              <a:rPr lang="tr-TR" dirty="0">
                <a:solidFill>
                  <a:schemeClr val="tx1"/>
                </a:solidFill>
                <a:latin typeface="Times New Roman" pitchFamily="18" charset="0"/>
              </a:rPr>
              <a:t>idareler arasında bedelsiz devrine,</a:t>
            </a:r>
          </a:p>
          <a:p>
            <a:pPr algn="just" defTabSz="185738">
              <a:lnSpc>
                <a:spcPct val="110000"/>
              </a:lnSpc>
              <a:buClr>
                <a:srgbClr val="FF0000"/>
              </a:buClr>
            </a:pPr>
            <a:r>
              <a:rPr lang="tr-TR" dirty="0">
                <a:solidFill>
                  <a:schemeClr val="tx1"/>
                </a:solidFill>
                <a:latin typeface="Times New Roman" pitchFamily="18" charset="0"/>
              </a:rPr>
              <a:t> </a:t>
            </a:r>
            <a:r>
              <a:rPr lang="tr-TR" dirty="0" smtClean="0">
                <a:solidFill>
                  <a:schemeClr val="tx1"/>
                </a:solidFill>
                <a:latin typeface="Times New Roman" pitchFamily="18" charset="0"/>
              </a:rPr>
              <a:t>     </a:t>
            </a:r>
            <a:r>
              <a:rPr lang="tr-TR" dirty="0" smtClean="0">
                <a:solidFill>
                  <a:schemeClr val="tx1"/>
                </a:solidFill>
                <a:latin typeface="Times New Roman" pitchFamily="18" charset="0"/>
              </a:rPr>
              <a:t>ilişkin </a:t>
            </a:r>
            <a:r>
              <a:rPr lang="tr-TR" dirty="0">
                <a:solidFill>
                  <a:schemeClr val="tx1"/>
                </a:solidFill>
                <a:latin typeface="Times New Roman" pitchFamily="18" charset="0"/>
              </a:rPr>
              <a:t>esas ve usulleri </a:t>
            </a:r>
            <a:r>
              <a:rPr lang="tr-TR" dirty="0" smtClean="0">
                <a:solidFill>
                  <a:schemeClr val="tx1"/>
                </a:solidFill>
                <a:latin typeface="Times New Roman" pitchFamily="18" charset="0"/>
              </a:rPr>
              <a:t>belirlemektir.</a:t>
            </a:r>
            <a:endParaRPr lang="tr-TR" dirty="0">
              <a:solidFill>
                <a:schemeClr val="tx1"/>
              </a:solidFill>
              <a:latin typeface="Times New Roman" pitchFamily="18" charset="0"/>
            </a:endParaRPr>
          </a:p>
          <a:p>
            <a:pPr algn="just" defTabSz="185738">
              <a:lnSpc>
                <a:spcPct val="110000"/>
              </a:lnSpc>
              <a:buClr>
                <a:srgbClr val="FF0000"/>
              </a:buClr>
            </a:pPr>
            <a:r>
              <a:rPr lang="tr-TR" b="1" u="sng" dirty="0" smtClean="0">
                <a:solidFill>
                  <a:schemeClr val="tx1"/>
                </a:solidFill>
                <a:latin typeface="Times New Roman" pitchFamily="18" charset="0"/>
              </a:rPr>
              <a:t>Kapsam</a:t>
            </a:r>
            <a:r>
              <a:rPr lang="tr-TR" b="1" u="sng" dirty="0">
                <a:solidFill>
                  <a:schemeClr val="tx1"/>
                </a:solidFill>
                <a:latin typeface="Times New Roman" pitchFamily="18" charset="0"/>
              </a:rPr>
              <a:t>;</a:t>
            </a:r>
            <a:r>
              <a:rPr lang="tr-TR" dirty="0">
                <a:solidFill>
                  <a:schemeClr val="tx1"/>
                </a:solidFill>
                <a:latin typeface="Times New Roman" pitchFamily="18" charset="0"/>
              </a:rPr>
              <a:t> Genel yönetim kapsamındaki kamu idareleri ve bunlara ait </a:t>
            </a:r>
            <a:r>
              <a:rPr lang="tr-TR" dirty="0" smtClean="0">
                <a:solidFill>
                  <a:schemeClr val="tx1"/>
                </a:solidFill>
                <a:latin typeface="Times New Roman" pitchFamily="18" charset="0"/>
              </a:rPr>
              <a:t>taşınır mallardır. </a:t>
            </a:r>
            <a:endParaRPr lang="tr-TR" dirty="0">
              <a:solidFill>
                <a:schemeClr val="tx1"/>
              </a:solidFill>
              <a:latin typeface="Times New Roman" pitchFamily="18" charset="0"/>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Taşınır Ve Taşınmaz Mal İşlemleri (1)</a:t>
            </a:r>
            <a:endParaRPr lang="tr-TR" dirty="0"/>
          </a:p>
        </p:txBody>
      </p:sp>
    </p:spTree>
    <p:extLst>
      <p:ext uri="{BB962C8B-B14F-4D97-AF65-F5344CB8AC3E}">
        <p14:creationId xmlns:p14="http://schemas.microsoft.com/office/powerpoint/2010/main" val="2688202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649445"/>
            <a:ext cx="8805998" cy="4607325"/>
          </a:xfrm>
        </p:spPr>
        <p:txBody>
          <a:bodyPr>
            <a:normAutofit/>
          </a:bodyPr>
          <a:lstStyle/>
          <a:p>
            <a:pPr marL="533400" lvl="0" indent="-533400" algn="just">
              <a:lnSpc>
                <a:spcPct val="90000"/>
              </a:lnSpc>
              <a:spcBef>
                <a:spcPct val="20000"/>
              </a:spcBef>
              <a:defRPr/>
            </a:pPr>
            <a:r>
              <a:rPr lang="tr-TR" sz="2400" b="1" dirty="0">
                <a:latin typeface="Times New Roman" pitchFamily="18" charset="0"/>
              </a:rPr>
              <a:t>Kanunun </a:t>
            </a:r>
            <a:r>
              <a:rPr lang="tr-TR" sz="2400" b="1" dirty="0" smtClean="0">
                <a:latin typeface="Times New Roman" pitchFamily="18" charset="0"/>
              </a:rPr>
              <a:t>amacı;</a:t>
            </a:r>
          </a:p>
          <a:p>
            <a:pPr marL="533400" indent="-533400" algn="just">
              <a:spcBef>
                <a:spcPct val="20000"/>
              </a:spcBef>
              <a:buFont typeface="Wingdings" charset="2"/>
              <a:buChar char="Ø"/>
              <a:defRPr/>
            </a:pPr>
            <a:r>
              <a:rPr lang="tr-TR" sz="2000" dirty="0" smtClean="0">
                <a:latin typeface="Times New Roman" charset="-94"/>
                <a:ea typeface="Times New Roman" charset="-94"/>
                <a:cs typeface="Times New Roman" charset="-94"/>
              </a:rPr>
              <a:t>Kalkınma </a:t>
            </a:r>
            <a:r>
              <a:rPr lang="tr-TR" sz="2000" dirty="0">
                <a:latin typeface="Times New Roman" charset="-94"/>
                <a:ea typeface="Times New Roman" charset="-94"/>
                <a:cs typeface="Times New Roman" charset="-94"/>
              </a:rPr>
              <a:t>planları ve programlarda yer alan politika ve </a:t>
            </a:r>
            <a:r>
              <a:rPr lang="tr-TR" sz="2000" dirty="0" smtClean="0">
                <a:latin typeface="Times New Roman" charset="-94"/>
                <a:ea typeface="Times New Roman" charset="-94"/>
                <a:cs typeface="Times New Roman" charset="-94"/>
              </a:rPr>
              <a:t>hedefler doğrultusunda; </a:t>
            </a:r>
            <a:r>
              <a:rPr lang="tr-TR" sz="2000" dirty="0">
                <a:latin typeface="Times New Roman" charset="-94"/>
                <a:ea typeface="Times New Roman" charset="-94"/>
                <a:cs typeface="Times New Roman" charset="-94"/>
              </a:rPr>
              <a:t>kamu kaynaklarının etkili, ekonomik ve verimli bir şekilde elde edilmesi ve kullanılmasını, hesap verebilirliği ve malî saydamlığı sağlamak </a:t>
            </a:r>
            <a:r>
              <a:rPr lang="tr-TR" sz="2000" dirty="0" smtClean="0">
                <a:latin typeface="Times New Roman" charset="-94"/>
                <a:ea typeface="Times New Roman" charset="-94"/>
                <a:cs typeface="Times New Roman" charset="-94"/>
              </a:rPr>
              <a:t>üzere; </a:t>
            </a:r>
            <a:endParaRPr lang="tr-TR" sz="2000" dirty="0">
              <a:latin typeface="Times New Roman" charset="-94"/>
              <a:ea typeface="Times New Roman" charset="-94"/>
              <a:cs typeface="Times New Roman" charset="-94"/>
            </a:endParaRPr>
          </a:p>
          <a:p>
            <a:pPr marL="533400" lvl="0" indent="-533400" algn="just">
              <a:lnSpc>
                <a:spcPct val="90000"/>
              </a:lnSpc>
              <a:spcBef>
                <a:spcPct val="20000"/>
              </a:spcBef>
              <a:defRPr/>
            </a:pPr>
            <a:endParaRPr lang="tr-TR" sz="1800" b="1" dirty="0">
              <a:latin typeface="Times New Roman" charset="-94"/>
              <a:ea typeface="Times New Roman" charset="-94"/>
              <a:cs typeface="Times New Roman" charset="-94"/>
            </a:endParaRPr>
          </a:p>
          <a:p>
            <a:pPr lvl="0" algn="just">
              <a:lnSpc>
                <a:spcPct val="90000"/>
              </a:lnSpc>
              <a:spcBef>
                <a:spcPct val="20000"/>
              </a:spcBef>
              <a:buClr>
                <a:schemeClr val="tx2"/>
              </a:buClr>
              <a:defRPr/>
            </a:pPr>
            <a:r>
              <a:rPr lang="tr-TR" sz="2400" b="1" dirty="0" smtClean="0">
                <a:latin typeface="Times New Roman" pitchFamily="18" charset="0"/>
              </a:rPr>
              <a:t>	1. </a:t>
            </a:r>
            <a:r>
              <a:rPr lang="tr-TR" sz="2400" dirty="0" smtClean="0">
                <a:latin typeface="Times New Roman" pitchFamily="18" charset="0"/>
              </a:rPr>
              <a:t>Kamu </a:t>
            </a:r>
            <a:r>
              <a:rPr lang="tr-TR" sz="2400" dirty="0">
                <a:latin typeface="Times New Roman" pitchFamily="18" charset="0"/>
              </a:rPr>
              <a:t>mali yönetiminin yapısını ve </a:t>
            </a:r>
            <a:r>
              <a:rPr lang="tr-TR" sz="2400" dirty="0" smtClean="0">
                <a:latin typeface="Times New Roman" pitchFamily="18" charset="0"/>
              </a:rPr>
              <a:t>işleyişini,</a:t>
            </a:r>
          </a:p>
          <a:p>
            <a:pPr lvl="0" algn="just">
              <a:lnSpc>
                <a:spcPct val="90000"/>
              </a:lnSpc>
              <a:spcBef>
                <a:spcPct val="20000"/>
              </a:spcBef>
              <a:buClr>
                <a:schemeClr val="tx2"/>
              </a:buClr>
              <a:defRPr/>
            </a:pPr>
            <a:r>
              <a:rPr lang="tr-TR" sz="2400" b="1" dirty="0" smtClean="0">
                <a:latin typeface="Times New Roman" pitchFamily="18" charset="0"/>
              </a:rPr>
              <a:t>	2. </a:t>
            </a:r>
            <a:r>
              <a:rPr lang="tr-TR" sz="2400" dirty="0" smtClean="0">
                <a:latin typeface="Times New Roman" pitchFamily="18" charset="0"/>
              </a:rPr>
              <a:t>Kamu </a:t>
            </a:r>
            <a:r>
              <a:rPr lang="tr-TR" sz="2400" dirty="0">
                <a:latin typeface="Times New Roman" pitchFamily="18" charset="0"/>
              </a:rPr>
              <a:t>bütçelerinin hazırlanmasını, </a:t>
            </a:r>
            <a:r>
              <a:rPr lang="tr-TR" sz="2400" dirty="0" smtClean="0">
                <a:latin typeface="Times New Roman" pitchFamily="18" charset="0"/>
              </a:rPr>
              <a:t>uygulanmasını,</a:t>
            </a:r>
          </a:p>
          <a:p>
            <a:pPr lvl="0" algn="just">
              <a:lnSpc>
                <a:spcPct val="90000"/>
              </a:lnSpc>
              <a:spcBef>
                <a:spcPct val="20000"/>
              </a:spcBef>
              <a:buClr>
                <a:schemeClr val="tx2"/>
              </a:buClr>
              <a:defRPr/>
            </a:pPr>
            <a:r>
              <a:rPr lang="tr-TR" sz="2400" b="1" dirty="0" smtClean="0">
                <a:latin typeface="Times New Roman" pitchFamily="18" charset="0"/>
              </a:rPr>
              <a:t>	3. </a:t>
            </a:r>
            <a:r>
              <a:rPr lang="tr-TR" sz="2400" dirty="0" smtClean="0">
                <a:latin typeface="Times New Roman" pitchFamily="18" charset="0"/>
              </a:rPr>
              <a:t>Tüm </a:t>
            </a:r>
            <a:r>
              <a:rPr lang="tr-TR" sz="2400" dirty="0">
                <a:latin typeface="Times New Roman" pitchFamily="18" charset="0"/>
              </a:rPr>
              <a:t>mali işlemlerin muhasebeleştirilmesi ile </a:t>
            </a:r>
            <a:r>
              <a:rPr lang="tr-TR" sz="2400" dirty="0" smtClean="0">
                <a:latin typeface="Times New Roman" pitchFamily="18" charset="0"/>
              </a:rPr>
              <a:t>	</a:t>
            </a:r>
            <a:r>
              <a:rPr lang="tr-TR" sz="2400" dirty="0">
                <a:latin typeface="Times New Roman" pitchFamily="18" charset="0"/>
              </a:rPr>
              <a:t> </a:t>
            </a:r>
            <a:r>
              <a:rPr lang="tr-TR" sz="2400" dirty="0" smtClean="0">
                <a:latin typeface="Times New Roman" pitchFamily="18" charset="0"/>
              </a:rPr>
              <a:t>         	  	     </a:t>
            </a:r>
            <a:r>
              <a:rPr lang="tr-TR" sz="2400" dirty="0" smtClean="0">
                <a:latin typeface="Times New Roman" pitchFamily="18" charset="0"/>
              </a:rPr>
              <a:t>raporlanmasını </a:t>
            </a:r>
            <a:r>
              <a:rPr lang="tr-TR" sz="2400" dirty="0">
                <a:latin typeface="Times New Roman" pitchFamily="18" charset="0"/>
              </a:rPr>
              <a:t>ve </a:t>
            </a:r>
            <a:r>
              <a:rPr lang="tr-TR" sz="2400" dirty="0" smtClean="0">
                <a:latin typeface="Times New Roman" pitchFamily="18" charset="0"/>
              </a:rPr>
              <a:t>mali </a:t>
            </a:r>
            <a:r>
              <a:rPr lang="tr-TR" sz="2400" dirty="0">
                <a:latin typeface="Times New Roman" pitchFamily="18" charset="0"/>
              </a:rPr>
              <a:t>kontrolü; </a:t>
            </a:r>
          </a:p>
          <a:p>
            <a:pPr marL="533400" lvl="0" indent="-533400" algn="just">
              <a:lnSpc>
                <a:spcPct val="90000"/>
              </a:lnSpc>
              <a:spcBef>
                <a:spcPct val="20000"/>
              </a:spcBef>
              <a:defRPr/>
            </a:pPr>
            <a:r>
              <a:rPr lang="tr-TR" sz="2400" dirty="0" smtClean="0">
                <a:latin typeface="Times New Roman" pitchFamily="18" charset="0"/>
              </a:rPr>
              <a:t>       	    düzenlemektir</a:t>
            </a:r>
            <a:r>
              <a:rPr lang="tr-TR" sz="2400" dirty="0">
                <a:latin typeface="Times New Roman" pitchFamily="18" charset="0"/>
              </a:rPr>
              <a:t>.</a:t>
            </a: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6</a:t>
            </a:fld>
            <a:endParaRPr lang="tr-TR"/>
          </a:p>
        </p:txBody>
      </p:sp>
      <p:sp>
        <p:nvSpPr>
          <p:cNvPr id="3" name="Text Placeholder 2"/>
          <p:cNvSpPr>
            <a:spLocks noGrp="1"/>
          </p:cNvSpPr>
          <p:nvPr>
            <p:ph type="body" sz="quarter" idx="15"/>
          </p:nvPr>
        </p:nvSpPr>
        <p:spPr>
          <a:xfrm>
            <a:off x="180000" y="498331"/>
            <a:ext cx="7674664" cy="584775"/>
          </a:xfrm>
        </p:spPr>
        <p:txBody>
          <a:bodyPr/>
          <a:lstStyle/>
          <a:p>
            <a:r>
              <a:rPr lang="tr-TR" b="1" dirty="0" smtClean="0">
                <a:solidFill>
                  <a:schemeClr val="tx2"/>
                </a:solidFill>
                <a:latin typeface="Times New Roman" pitchFamily="18" charset="0"/>
              </a:rPr>
              <a:t>AMAÇ</a:t>
            </a:r>
            <a:endParaRPr lang="tr-TR" b="1" dirty="0">
              <a:solidFill>
                <a:schemeClr val="tx2"/>
              </a:solidFill>
              <a:latin typeface="Times New Roman" pitchFamily="18" charset="0"/>
            </a:endParaRPr>
          </a:p>
        </p:txBody>
      </p:sp>
    </p:spTree>
    <p:extLst>
      <p:ext uri="{BB962C8B-B14F-4D97-AF65-F5344CB8AC3E}">
        <p14:creationId xmlns:p14="http://schemas.microsoft.com/office/powerpoint/2010/main" val="30581747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69</a:t>
            </a:fld>
            <a:endParaRPr lang="tr-TR"/>
          </a:p>
        </p:txBody>
      </p:sp>
      <p:sp>
        <p:nvSpPr>
          <p:cNvPr id="3" name="Metin Yer Tutucusu 2"/>
          <p:cNvSpPr>
            <a:spLocks noGrp="1"/>
          </p:cNvSpPr>
          <p:nvPr>
            <p:ph type="body" sz="quarter" idx="14"/>
          </p:nvPr>
        </p:nvSpPr>
        <p:spPr/>
        <p:txBody>
          <a:bodyPr/>
          <a:lstStyle/>
          <a:p>
            <a:pPr defTabSz="185738">
              <a:buClr>
                <a:schemeClr val="accent2"/>
              </a:buClr>
            </a:pPr>
            <a:r>
              <a:rPr lang="tr-TR" sz="2800" u="sng" dirty="0">
                <a:solidFill>
                  <a:schemeClr val="tx1"/>
                </a:solidFill>
                <a:latin typeface="Times New Roman" pitchFamily="18" charset="0"/>
              </a:rPr>
              <a:t>Taşınır mal İşlemlerinde</a:t>
            </a:r>
            <a:r>
              <a:rPr lang="tr-TR" sz="2800" dirty="0">
                <a:solidFill>
                  <a:schemeClr val="tx1"/>
                </a:solidFill>
                <a:latin typeface="Times New Roman" pitchFamily="18" charset="0"/>
              </a:rPr>
              <a:t>;</a:t>
            </a:r>
          </a:p>
          <a:p>
            <a:pPr marL="457200" indent="-457200" defTabSz="185738">
              <a:buClr>
                <a:schemeClr val="tx2"/>
              </a:buClr>
              <a:buFont typeface="Arial" panose="020B0604020202020204" pitchFamily="34" charset="0"/>
              <a:buChar char="•"/>
            </a:pPr>
            <a:r>
              <a:rPr lang="tr-TR" sz="2800" dirty="0">
                <a:solidFill>
                  <a:schemeClr val="tx1"/>
                </a:solidFill>
                <a:latin typeface="Times New Roman" pitchFamily="18" charset="0"/>
              </a:rPr>
              <a:t>Harcama yetkilileri,</a:t>
            </a:r>
          </a:p>
          <a:p>
            <a:pPr marL="457200" indent="-457200" defTabSz="185738">
              <a:buClr>
                <a:schemeClr val="tx2"/>
              </a:buClr>
              <a:buFont typeface="Arial" panose="020B0604020202020204" pitchFamily="34" charset="0"/>
              <a:buChar char="•"/>
            </a:pPr>
            <a:r>
              <a:rPr lang="tr-TR" sz="2800" dirty="0">
                <a:solidFill>
                  <a:schemeClr val="tx1"/>
                </a:solidFill>
                <a:latin typeface="Times New Roman" pitchFamily="18" charset="0"/>
              </a:rPr>
              <a:t>Taşınır kayıt ve kontrol yetkilileri,</a:t>
            </a:r>
          </a:p>
          <a:p>
            <a:pPr marL="457200" indent="-457200" defTabSz="185738">
              <a:buClr>
                <a:schemeClr val="tx2"/>
              </a:buClr>
              <a:buFont typeface="Arial" panose="020B0604020202020204" pitchFamily="34" charset="0"/>
              <a:buChar char="•"/>
            </a:pPr>
            <a:r>
              <a:rPr lang="tr-TR" sz="2800" dirty="0">
                <a:solidFill>
                  <a:schemeClr val="tx1"/>
                </a:solidFill>
                <a:latin typeface="Times New Roman" pitchFamily="18" charset="0"/>
              </a:rPr>
              <a:t>Kullanılmak üzere taşınır teslim edilen kamu görevlileri,</a:t>
            </a:r>
          </a:p>
          <a:p>
            <a:pPr marL="457200" indent="-457200" defTabSz="185738">
              <a:buClr>
                <a:schemeClr val="tx2"/>
              </a:buClr>
              <a:buFont typeface="Arial" panose="020B0604020202020204" pitchFamily="34" charset="0"/>
              <a:buChar char="•"/>
            </a:pPr>
            <a:r>
              <a:rPr lang="tr-TR" sz="2800" dirty="0">
                <a:solidFill>
                  <a:schemeClr val="tx1"/>
                </a:solidFill>
                <a:latin typeface="Times New Roman" pitchFamily="18" charset="0"/>
              </a:rPr>
              <a:t>Muhasebe </a:t>
            </a:r>
            <a:r>
              <a:rPr lang="tr-TR" sz="2800" dirty="0" smtClean="0">
                <a:solidFill>
                  <a:schemeClr val="tx1"/>
                </a:solidFill>
                <a:latin typeface="Times New Roman" pitchFamily="18" charset="0"/>
              </a:rPr>
              <a:t>yetkilileri sorumlu </a:t>
            </a:r>
            <a:r>
              <a:rPr lang="tr-TR" sz="2800" dirty="0">
                <a:solidFill>
                  <a:schemeClr val="tx1"/>
                </a:solidFill>
                <a:latin typeface="Times New Roman" pitchFamily="18" charset="0"/>
              </a:rPr>
              <a:t>olacaklardır.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Taşınır Ve Taşınmaz Mal İşlemleri (2)</a:t>
            </a:r>
            <a:endParaRPr lang="tr-TR" dirty="0"/>
          </a:p>
        </p:txBody>
      </p:sp>
    </p:spTree>
    <p:extLst>
      <p:ext uri="{BB962C8B-B14F-4D97-AF65-F5344CB8AC3E}">
        <p14:creationId xmlns:p14="http://schemas.microsoft.com/office/powerpoint/2010/main" val="11754079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70</a:t>
            </a:fld>
            <a:endParaRPr lang="tr-TR"/>
          </a:p>
        </p:txBody>
      </p:sp>
      <p:sp>
        <p:nvSpPr>
          <p:cNvPr id="3" name="Metin Yer Tutucusu 2"/>
          <p:cNvSpPr>
            <a:spLocks noGrp="1"/>
          </p:cNvSpPr>
          <p:nvPr>
            <p:ph type="body" sz="quarter" idx="14"/>
          </p:nvPr>
        </p:nvSpPr>
        <p:spPr/>
        <p:txBody>
          <a:bodyPr>
            <a:normAutofit/>
          </a:bodyPr>
          <a:lstStyle/>
          <a:p>
            <a:pPr marL="342900" indent="-342900" algn="just">
              <a:buFont typeface="Wingdings" charset="2"/>
              <a:buChar char="§"/>
            </a:pPr>
            <a:r>
              <a:rPr lang="tr-TR" sz="2000" dirty="0">
                <a:solidFill>
                  <a:schemeClr val="tx1"/>
                </a:solidFill>
                <a:latin typeface="Times New Roman" charset="-94"/>
                <a:ea typeface="Times New Roman" charset="-94"/>
                <a:cs typeface="Times New Roman" charset="-94"/>
              </a:rPr>
              <a:t>Genel yönetim kapsamındaki kamu idareleri, kamu hizmetlerinin zorunlu kıldığı durumlarda gereken nicelikte ve nitelikte taşınır ve taşınmazları, yurt içinde veya yurt dışında, bedellerini peşin veya taksitle ödeyerek veya finansal kiralama suretiyle edinebilirler</a:t>
            </a:r>
            <a:r>
              <a:rPr lang="tr-TR" sz="2000" dirty="0" smtClean="0">
                <a:solidFill>
                  <a:schemeClr val="tx1"/>
                </a:solidFill>
                <a:latin typeface="Times New Roman" charset="-94"/>
                <a:ea typeface="Times New Roman" charset="-94"/>
                <a:cs typeface="Times New Roman" charset="-94"/>
              </a:rPr>
              <a:t>.</a:t>
            </a:r>
          </a:p>
          <a:p>
            <a:pPr marL="342900" indent="-342900" algn="just">
              <a:buFont typeface="Wingdings" charset="2"/>
              <a:buChar char="§"/>
            </a:pPr>
            <a:r>
              <a:rPr lang="tr-TR" sz="2000" dirty="0" smtClean="0">
                <a:solidFill>
                  <a:schemeClr val="tx1"/>
                </a:solidFill>
                <a:latin typeface="Times New Roman" charset="-94"/>
                <a:ea typeface="Times New Roman" charset="-94"/>
                <a:cs typeface="Times New Roman" charset="-94"/>
              </a:rPr>
              <a:t> </a:t>
            </a:r>
            <a:r>
              <a:rPr lang="tr-TR" sz="2000" dirty="0">
                <a:solidFill>
                  <a:schemeClr val="tx1"/>
                </a:solidFill>
                <a:latin typeface="Times New Roman" charset="-94"/>
                <a:ea typeface="Times New Roman" charset="-94"/>
                <a:cs typeface="Times New Roman" charset="-94"/>
              </a:rPr>
              <a:t>Kamu idareleri, taşınmaz satın alma veya kamulaştırma işlemlerini </a:t>
            </a:r>
            <a:r>
              <a:rPr lang="tr-TR" sz="2000" b="1" dirty="0">
                <a:solidFill>
                  <a:schemeClr val="tx1"/>
                </a:solidFill>
                <a:latin typeface="Times New Roman" charset="-94"/>
                <a:ea typeface="Times New Roman" charset="-94"/>
                <a:cs typeface="Times New Roman" charset="-94"/>
              </a:rPr>
              <a:t>yetki devri </a:t>
            </a:r>
            <a:r>
              <a:rPr lang="tr-TR" sz="2000" dirty="0">
                <a:solidFill>
                  <a:schemeClr val="tx1"/>
                </a:solidFill>
                <a:latin typeface="Times New Roman" charset="-94"/>
                <a:ea typeface="Times New Roman" charset="-94"/>
                <a:cs typeface="Times New Roman" charset="-94"/>
              </a:rPr>
              <a:t>yoluyla bir başka kamu idaresi eliyle yürütebilir. Genel bütçe kapsamındaki kamu idarelerinin edindiği taşınmazlar Hazine adına, diğer kamu idarelerine ait taşınmazlar ise tüzel kişilikleri adına tapu sicilinde tescil olunur. Hazine adına tescil edilen taşınmazlar Maliye Bakanlığı tarafından yönetilir. </a:t>
            </a:r>
            <a:endParaRPr lang="tr-TR" sz="2000" dirty="0" smtClean="0">
              <a:solidFill>
                <a:schemeClr val="tx1"/>
              </a:solidFill>
              <a:latin typeface="Times New Roman" charset="-94"/>
              <a:ea typeface="Times New Roman" charset="-94"/>
              <a:cs typeface="Times New Roman" charset="-94"/>
            </a:endParaRPr>
          </a:p>
          <a:p>
            <a:pPr marL="342900" indent="-342900" algn="just">
              <a:buFont typeface="Wingdings" charset="2"/>
              <a:buChar char="§"/>
            </a:pPr>
            <a:r>
              <a:rPr lang="tr-TR" sz="2000" dirty="0" smtClean="0">
                <a:solidFill>
                  <a:schemeClr val="tx1"/>
                </a:solidFill>
                <a:latin typeface="Times New Roman" charset="-94"/>
                <a:ea typeface="Times New Roman" charset="-94"/>
                <a:cs typeface="Times New Roman" charset="-94"/>
              </a:rPr>
              <a:t>Kamu </a:t>
            </a:r>
            <a:r>
              <a:rPr lang="tr-TR" sz="2000" dirty="0">
                <a:solidFill>
                  <a:schemeClr val="tx1"/>
                </a:solidFill>
                <a:latin typeface="Times New Roman" charset="-94"/>
                <a:ea typeface="Times New Roman" charset="-94"/>
                <a:cs typeface="Times New Roman" charset="-94"/>
              </a:rPr>
              <a:t>idareleri, ihtiyaç fazlası taşınırları ile görmekle yükümlü olduğu kamu hizmetlerinde kullanılacağına ve amacına uygun kullanılmaması halinde geri alınacağına dair tapu kütüğüne şerh konulması kaydıyla taşınmazlarını diğer kamu idarelerine </a:t>
            </a:r>
            <a:r>
              <a:rPr lang="tr-TR" sz="2000" b="1" dirty="0">
                <a:solidFill>
                  <a:schemeClr val="tx1"/>
                </a:solidFill>
                <a:latin typeface="Times New Roman" charset="-94"/>
                <a:ea typeface="Times New Roman" charset="-94"/>
                <a:cs typeface="Times New Roman" charset="-94"/>
              </a:rPr>
              <a:t>bedelsiz olarak devredebilir</a:t>
            </a:r>
            <a:r>
              <a:rPr lang="tr-TR" sz="2000" dirty="0">
                <a:solidFill>
                  <a:schemeClr val="tx1"/>
                </a:solidFill>
                <a:latin typeface="Times New Roman" charset="-94"/>
                <a:ea typeface="Times New Roman" charset="-94"/>
                <a:cs typeface="Times New Roman" charset="-94"/>
              </a:rPr>
              <a:t>. Devredilmeyecek taşınır ve taşınmazlar ile devir ve kayıt işlemlerine ilişkin usul ve esaslar Maliye Bakanlığınca belirlenir</a:t>
            </a:r>
          </a:p>
        </p:txBody>
      </p:sp>
      <p:sp>
        <p:nvSpPr>
          <p:cNvPr id="4" name="Metin Yer Tutucusu 3"/>
          <p:cNvSpPr>
            <a:spLocks noGrp="1"/>
          </p:cNvSpPr>
          <p:nvPr>
            <p:ph type="body" sz="quarter" idx="15"/>
          </p:nvPr>
        </p:nvSpPr>
        <p:spPr>
          <a:xfrm>
            <a:off x="180000" y="295523"/>
            <a:ext cx="7675200" cy="523220"/>
          </a:xfrm>
        </p:spPr>
        <p:txBody>
          <a:bodyPr/>
          <a:lstStyle/>
          <a:p>
            <a:r>
              <a:rPr lang="tr-TR" sz="2800" b="1" dirty="0" smtClean="0">
                <a:latin typeface="Times New Roman" charset="-94"/>
                <a:ea typeface="Times New Roman" charset="-94"/>
                <a:cs typeface="Times New Roman" charset="-94"/>
              </a:rPr>
              <a:t>Taşınır Ve Taşınmaz Edinme </a:t>
            </a:r>
            <a:endParaRPr lang="tr-TR" sz="2800" b="1"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2565894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71</a:t>
            </a:fld>
            <a:endParaRPr lang="tr-TR"/>
          </a:p>
        </p:txBody>
      </p:sp>
      <p:sp>
        <p:nvSpPr>
          <p:cNvPr id="3" name="Metin Yer Tutucusu 2"/>
          <p:cNvSpPr>
            <a:spLocks noGrp="1"/>
          </p:cNvSpPr>
          <p:nvPr>
            <p:ph type="body" sz="quarter" idx="14"/>
          </p:nvPr>
        </p:nvSpPr>
        <p:spPr/>
        <p:txBody>
          <a:bodyPr/>
          <a:lstStyle/>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Muhasebe sistemi; karar, kontrol ve hesap verme süreçlerinin etkili çalışmasını sağlayacak ve malî raporların düzenlenmesi ile kesin hesabın çıkarılmasına temel olacak şekilde kurulur ve yürütülür.</a:t>
            </a:r>
          </a:p>
          <a:p>
            <a:pPr marL="342900" indent="-342900" algn="just">
              <a:lnSpc>
                <a:spcPct val="90000"/>
              </a:lnSpc>
              <a:buClr>
                <a:schemeClr val="tx2"/>
              </a:buClr>
              <a:buSzPct val="100000"/>
              <a:buFont typeface="Arial" panose="020B0604020202020204" pitchFamily="34" charset="0"/>
              <a:buChar char="•"/>
            </a:pPr>
            <a:endParaRPr lang="tr-TR" sz="2400" dirty="0">
              <a:latin typeface="Times New Roman" pitchFamily="18" charset="0"/>
              <a:cs typeface="Times New Roman" pitchFamily="18" charset="0"/>
            </a:endParaRP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Genel yönetim kapsamındaki kamu idarelerince uygulanacak çerçeve hesap planı ile düzenlenecek raporların şekil, süre ve türlerine ilişkin hususlar, Maliye Bakanlığınca belirlenir ve Bakanlar Kurulu kararıyla yürürlüğe konulacak yönetmelikle düzenlenir.</a:t>
            </a:r>
            <a:endParaRPr lang="tr-TR" dirty="0"/>
          </a:p>
        </p:txBody>
      </p:sp>
      <p:sp>
        <p:nvSpPr>
          <p:cNvPr id="4" name="Metin Yer Tutucusu 3"/>
          <p:cNvSpPr>
            <a:spLocks noGrp="1"/>
          </p:cNvSpPr>
          <p:nvPr>
            <p:ph type="body" sz="quarter" idx="15"/>
          </p:nvPr>
        </p:nvSpPr>
        <p:spPr/>
        <p:txBody>
          <a:bodyPr/>
          <a:lstStyle/>
          <a:p>
            <a:pPr algn="ctr"/>
            <a:r>
              <a:rPr lang="tr-TR" b="1" dirty="0">
                <a:latin typeface="Times New Roman" pitchFamily="18" charset="0"/>
              </a:rPr>
              <a:t>Muhasebe Sistemi (1)</a:t>
            </a:r>
            <a:endParaRPr lang="tr-TR" dirty="0"/>
          </a:p>
        </p:txBody>
      </p:sp>
    </p:spTree>
    <p:extLst>
      <p:ext uri="{BB962C8B-B14F-4D97-AF65-F5344CB8AC3E}">
        <p14:creationId xmlns:p14="http://schemas.microsoft.com/office/powerpoint/2010/main" val="39369749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72</a:t>
            </a:fld>
            <a:endParaRPr lang="tr-TR"/>
          </a:p>
        </p:txBody>
      </p:sp>
      <p:sp>
        <p:nvSpPr>
          <p:cNvPr id="3" name="Metin Yer Tutucusu 2"/>
          <p:cNvSpPr>
            <a:spLocks noGrp="1"/>
          </p:cNvSpPr>
          <p:nvPr>
            <p:ph type="body" sz="quarter" idx="14"/>
          </p:nvPr>
        </p:nvSpPr>
        <p:spPr>
          <a:xfrm>
            <a:off x="180000" y="1184094"/>
            <a:ext cx="8805998" cy="5172257"/>
          </a:xfrm>
        </p:spPr>
        <p:txBody>
          <a:bodyPr>
            <a:normAutofit fontScale="92500"/>
          </a:bodyPr>
          <a:lstStyle/>
          <a:p>
            <a:pPr marL="342900" indent="-342900" algn="just">
              <a:buFont typeface="Wingdings" charset="2"/>
              <a:buChar char="v"/>
            </a:pPr>
            <a:r>
              <a:rPr lang="tr-TR" sz="2400" dirty="0" smtClean="0">
                <a:solidFill>
                  <a:schemeClr val="tx1"/>
                </a:solidFill>
                <a:latin typeface="Times New Roman" charset="-94"/>
                <a:ea typeface="Times New Roman" charset="-94"/>
                <a:cs typeface="Times New Roman" charset="-94"/>
              </a:rPr>
              <a:t>Genel </a:t>
            </a:r>
            <a:r>
              <a:rPr lang="tr-TR" sz="2400" dirty="0">
                <a:solidFill>
                  <a:schemeClr val="tx1"/>
                </a:solidFill>
                <a:latin typeface="Times New Roman" charset="-94"/>
                <a:ea typeface="Times New Roman" charset="-94"/>
                <a:cs typeface="Times New Roman" charset="-94"/>
              </a:rPr>
              <a:t>bütçe kapsamındaki kamu idarelerinin her türlü taşınır ve taşınmazlarının satışına Maliye Bakanlığı yetkilidir. Satış bedelleri genel bütçeye gelir kaydedilir. Diğer kamu idarelerine ait taşınır ve taşınmazların elden çıkarılması özel kanunlarında belirtilen yetkili organlarının kararıyla mümkündür. </a:t>
            </a:r>
            <a:endParaRPr lang="tr-TR" sz="2400" dirty="0" smtClean="0">
              <a:solidFill>
                <a:schemeClr val="tx1"/>
              </a:solidFill>
              <a:latin typeface="Times New Roman" charset="-94"/>
              <a:ea typeface="Times New Roman" charset="-94"/>
              <a:cs typeface="Times New Roman" charset="-94"/>
            </a:endParaRPr>
          </a:p>
          <a:p>
            <a:pPr marL="342900" indent="-342900" algn="just">
              <a:buFont typeface="Wingdings" charset="2"/>
              <a:buChar char="v"/>
            </a:pPr>
            <a:r>
              <a:rPr lang="tr-TR" sz="2400" dirty="0">
                <a:solidFill>
                  <a:schemeClr val="tx1"/>
                </a:solidFill>
                <a:latin typeface="Times New Roman" charset="-94"/>
                <a:ea typeface="Times New Roman" charset="-94"/>
                <a:cs typeface="Times New Roman" charset="-94"/>
              </a:rPr>
              <a:t>Kamu idareleri, kanunlarında belirtilen kamu hizmetlerini yerine getirebilmek için mülkiyetlerindeki taşınmazlarla Devletin hüküm ve tasarrufu altındaki yerleri, birbirlerine ve köy tüzel kişiliklerine bedelsiz olarak tahsis edebilirler. Tahsis edilen taşınmaz, amaç dışı kullanılamaz</a:t>
            </a:r>
            <a:r>
              <a:rPr lang="tr-TR" sz="2400" dirty="0" smtClean="0">
                <a:solidFill>
                  <a:schemeClr val="tx1"/>
                </a:solidFill>
                <a:latin typeface="Times New Roman" charset="-94"/>
                <a:ea typeface="Times New Roman" charset="-94"/>
                <a:cs typeface="Times New Roman" charset="-94"/>
              </a:rPr>
              <a:t>.</a:t>
            </a:r>
          </a:p>
          <a:p>
            <a:pPr marL="342900" indent="-342900" algn="just">
              <a:buFont typeface="Wingdings" charset="2"/>
              <a:buChar char="v"/>
            </a:pPr>
            <a:r>
              <a:rPr lang="tr-TR" sz="2400" dirty="0">
                <a:solidFill>
                  <a:schemeClr val="tx1"/>
                </a:solidFill>
                <a:latin typeface="Times New Roman" charset="-94"/>
                <a:ea typeface="Times New Roman" charset="-94"/>
                <a:cs typeface="Times New Roman" charset="-94"/>
              </a:rPr>
              <a:t>Hazinenin özel mülkiyetindeki taşınmazlarla Devletin hüküm ve tasarrufu altındaki yerleri tahsis etmeye, kamu ihtiyaçları için gerekli olmayanların tahsisini kaldırmaya Maliye Bakanlığı; diğer taşınmazları tahsis etmeye ve tahsisini kaldırmaya ise maliki kamu idaresi yetkilidir</a:t>
            </a:r>
            <a:r>
              <a:rPr lang="tr-TR" sz="2400" dirty="0">
                <a:latin typeface="Times New Roman" charset="-94"/>
                <a:ea typeface="Times New Roman" charset="-94"/>
                <a:cs typeface="Times New Roman" charset="-94"/>
              </a:rPr>
              <a:t>.</a:t>
            </a:r>
            <a:endParaRPr lang="tr-TR" sz="24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80000" y="337186"/>
            <a:ext cx="7675200" cy="492443"/>
          </a:xfrm>
        </p:spPr>
        <p:txBody>
          <a:bodyPr/>
          <a:lstStyle/>
          <a:p>
            <a:r>
              <a:rPr lang="tr-TR" sz="2600" b="1" dirty="0" smtClean="0"/>
              <a:t>Taşınır Ve Taşınmaz Satışı / </a:t>
            </a:r>
            <a:r>
              <a:rPr lang="tr-TR" sz="2600" b="1" dirty="0" err="1" smtClean="0"/>
              <a:t>Taişınmaz</a:t>
            </a:r>
            <a:r>
              <a:rPr lang="tr-TR" sz="2600" b="1" dirty="0" smtClean="0"/>
              <a:t> Tahsisi</a:t>
            </a:r>
            <a:endParaRPr lang="tr-TR" sz="2600" b="1" dirty="0"/>
          </a:p>
        </p:txBody>
      </p:sp>
    </p:spTree>
    <p:extLst>
      <p:ext uri="{BB962C8B-B14F-4D97-AF65-F5344CB8AC3E}">
        <p14:creationId xmlns:p14="http://schemas.microsoft.com/office/powerpoint/2010/main" val="10079927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73</a:t>
            </a:fld>
            <a:endParaRPr lang="tr-TR"/>
          </a:p>
        </p:txBody>
      </p:sp>
      <p:sp>
        <p:nvSpPr>
          <p:cNvPr id="3" name="Metin Yer Tutucusu 2"/>
          <p:cNvSpPr>
            <a:spLocks noGrp="1"/>
          </p:cNvSpPr>
          <p:nvPr>
            <p:ph type="body" sz="quarter" idx="14"/>
          </p:nvPr>
        </p:nvSpPr>
        <p:spPr/>
        <p:txBody>
          <a:bodyPr>
            <a:normAutofit lnSpcReduction="10000"/>
          </a:bodyPr>
          <a:lstStyle/>
          <a:p>
            <a:pPr marL="342900" indent="-342900" algn="just">
              <a:buFont typeface="Wingdings" charset="2"/>
              <a:buChar char="ü"/>
            </a:pPr>
            <a:r>
              <a:rPr lang="tr-TR" dirty="0" smtClean="0">
                <a:solidFill>
                  <a:schemeClr val="tx1"/>
                </a:solidFill>
              </a:rPr>
              <a:t>Kamu </a:t>
            </a:r>
            <a:r>
              <a:rPr lang="tr-TR" dirty="0">
                <a:solidFill>
                  <a:schemeClr val="tx1"/>
                </a:solidFill>
              </a:rPr>
              <a:t>idareleri, taşınırların yönetimi, kaydı, muhafazası ve kullanımından sorumludurlar. </a:t>
            </a:r>
          </a:p>
          <a:p>
            <a:pPr marL="342900" indent="-342900" algn="just">
              <a:buFont typeface="Wingdings" charset="2"/>
              <a:buChar char="ü"/>
            </a:pPr>
            <a:r>
              <a:rPr lang="tr-TR" dirty="0" smtClean="0">
                <a:solidFill>
                  <a:schemeClr val="tx1"/>
                </a:solidFill>
              </a:rPr>
              <a:t>Taşınırların </a:t>
            </a:r>
            <a:r>
              <a:rPr lang="tr-TR" dirty="0">
                <a:solidFill>
                  <a:schemeClr val="tx1"/>
                </a:solidFill>
              </a:rPr>
              <a:t>özelliğinden veya olağan kullanımından kaynaklanan yıpranma ile usulüne uygun olarak belirlenen firelerden dolayı sorumluluk aranmaz. </a:t>
            </a:r>
            <a:endParaRPr lang="tr-TR" dirty="0" smtClean="0">
              <a:solidFill>
                <a:schemeClr val="tx1"/>
              </a:solidFill>
            </a:endParaRPr>
          </a:p>
          <a:p>
            <a:pPr marL="342900" indent="-342900" algn="just">
              <a:buFont typeface="Wingdings" charset="2"/>
              <a:buChar char="ü"/>
            </a:pPr>
            <a:r>
              <a:rPr lang="tr-TR" dirty="0" smtClean="0">
                <a:solidFill>
                  <a:schemeClr val="tx1"/>
                </a:solidFill>
              </a:rPr>
              <a:t>Kullanılmak </a:t>
            </a:r>
            <a:r>
              <a:rPr lang="tr-TR" dirty="0">
                <a:solidFill>
                  <a:schemeClr val="tx1"/>
                </a:solidFill>
              </a:rPr>
              <a:t>üzere taşınır teslim edilen görevliler, taşınırın korunmasından ve taşınıra verilen zararlardan sorumludur. Kamu idareleri, verilen zararların sorumlularına ödettirilmesini sağlamakla yükümlüdür. </a:t>
            </a:r>
            <a:endParaRPr lang="tr-TR" dirty="0" smtClean="0">
              <a:solidFill>
                <a:schemeClr val="tx1"/>
              </a:solidFill>
            </a:endParaRPr>
          </a:p>
          <a:p>
            <a:pPr marL="342900" indent="-342900" algn="just">
              <a:buFont typeface="Wingdings" charset="2"/>
              <a:buChar char="ü"/>
            </a:pPr>
            <a:r>
              <a:rPr lang="tr-TR" dirty="0" smtClean="0">
                <a:solidFill>
                  <a:schemeClr val="tx1"/>
                </a:solidFill>
              </a:rPr>
              <a:t>Kamu </a:t>
            </a:r>
            <a:r>
              <a:rPr lang="tr-TR" dirty="0">
                <a:solidFill>
                  <a:schemeClr val="tx1"/>
                </a:solidFill>
              </a:rPr>
              <a:t>idarelerine ait malları edinme, kiralama, tahsis, yönetim, kullanma ve elden çıkarma işlemleri, mevzuatında öngörülen kurallar dahilinde hizmetin amacına uygun olarak verimlilik ve tutumluluk ilkesine göre yapılır. Bu ilkeye aykırı eylem ve işlemlerden doğacak zararlardan, malların yönetimi veya kullanılması hususunda yetki verilenler sorumludur. </a:t>
            </a:r>
          </a:p>
        </p:txBody>
      </p:sp>
      <p:sp>
        <p:nvSpPr>
          <p:cNvPr id="4" name="Metin Yer Tutucusu 3"/>
          <p:cNvSpPr>
            <a:spLocks noGrp="1"/>
          </p:cNvSpPr>
          <p:nvPr>
            <p:ph type="body" sz="quarter" idx="15"/>
          </p:nvPr>
        </p:nvSpPr>
        <p:spPr>
          <a:xfrm>
            <a:off x="180000" y="284637"/>
            <a:ext cx="7675200" cy="523220"/>
          </a:xfrm>
        </p:spPr>
        <p:txBody>
          <a:bodyPr/>
          <a:lstStyle/>
          <a:p>
            <a:r>
              <a:rPr lang="tr-TR" sz="2800" b="1" dirty="0" smtClean="0">
                <a:latin typeface="Times New Roman" charset="-94"/>
                <a:ea typeface="Times New Roman" charset="-94"/>
                <a:cs typeface="Times New Roman" charset="-94"/>
              </a:rPr>
              <a:t>Mal Yönetiminde Etkililik Ve Sorumluluk </a:t>
            </a:r>
            <a:endParaRPr lang="tr-TR" b="1"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6883304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74</a:t>
            </a:fld>
            <a:endParaRPr lang="tr-TR"/>
          </a:p>
        </p:txBody>
      </p:sp>
      <p:sp>
        <p:nvSpPr>
          <p:cNvPr id="3" name="Metin Yer Tutucusu 2"/>
          <p:cNvSpPr>
            <a:spLocks noGrp="1"/>
          </p:cNvSpPr>
          <p:nvPr>
            <p:ph type="body" sz="quarter" idx="14"/>
          </p:nvPr>
        </p:nvSpPr>
        <p:spPr>
          <a:xfrm>
            <a:off x="179999" y="1184094"/>
            <a:ext cx="8805998" cy="5172257"/>
          </a:xfrm>
        </p:spPr>
        <p:txBody>
          <a:bodyPr>
            <a:normAutofit lnSpcReduction="10000"/>
          </a:bodyPr>
          <a:lstStyle/>
          <a:p>
            <a:pPr marL="342900" indent="-342900" algn="just">
              <a:spcBef>
                <a:spcPct val="0"/>
              </a:spcBef>
              <a:buClr>
                <a:schemeClr val="tx2"/>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Muhasebe sistemi; karar, kontrol ve hesap verme süreçlerinin etkili çalışmasını sağlayacak ve malî raporların düzenlenmesi ile kesin hesabın çıkarılmasına temel olacak şekilde kurulur ve yürütülür. </a:t>
            </a:r>
            <a:endParaRPr lang="tr-TR" sz="2400" dirty="0" smtClean="0">
              <a:solidFill>
                <a:schemeClr val="tx1"/>
              </a:solidFill>
              <a:latin typeface="Times New Roman" charset="-94"/>
              <a:ea typeface="Times New Roman" charset="-94"/>
              <a:cs typeface="Times New Roman" charset="-94"/>
            </a:endParaRPr>
          </a:p>
          <a:p>
            <a:pPr marL="342900" indent="-342900" algn="just">
              <a:spcBef>
                <a:spcPct val="0"/>
              </a:spcBef>
              <a:buClr>
                <a:schemeClr val="tx2"/>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Bu Kurulda görevlendirilenlerin aslî görevleri devam eder. Başkan ve üyelere, ayda ikiden fazla olmamak üzere her toplantı günü için (3000) gösterge rakamının memur aylık katsayısıyla çarpımı sonucu bulunacak tutar üzerinden toplantı ücreti ödenir</a:t>
            </a:r>
            <a:r>
              <a:rPr lang="tr-TR" sz="2400" dirty="0" smtClean="0">
                <a:solidFill>
                  <a:schemeClr val="tx1"/>
                </a:solidFill>
                <a:latin typeface="Times New Roman" charset="-94"/>
                <a:ea typeface="Times New Roman" charset="-94"/>
                <a:cs typeface="Times New Roman" charset="-94"/>
              </a:rPr>
              <a:t>.</a:t>
            </a:r>
          </a:p>
          <a:p>
            <a:pPr marL="342900" indent="-342900" algn="just">
              <a:spcBef>
                <a:spcPct val="0"/>
              </a:spcBef>
              <a:buClr>
                <a:schemeClr val="tx2"/>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Bir ekonomik değer yaratıldığında, başka bir şekle dönüştürüldüğünde, mübadeleye konu edildiğinde, el değiştirdiğinde veya yok olduğunda muhasebeleştirilir. Bütün malî işlemlerin muhasebeleştirilmesi ve her muhasebe kaydının belgeye dayanması şarttır</a:t>
            </a:r>
            <a:r>
              <a:rPr lang="tr-TR" sz="2400" dirty="0" smtClean="0">
                <a:solidFill>
                  <a:schemeClr val="tx1"/>
                </a:solidFill>
                <a:latin typeface="Times New Roman" charset="-94"/>
                <a:ea typeface="Times New Roman" charset="-94"/>
                <a:cs typeface="Times New Roman" charset="-94"/>
              </a:rPr>
              <a:t>.</a:t>
            </a:r>
          </a:p>
          <a:p>
            <a:pPr marL="342900" indent="-342900" algn="just">
              <a:spcBef>
                <a:spcPct val="0"/>
              </a:spcBef>
              <a:buClr>
                <a:schemeClr val="tx2"/>
              </a:buClr>
              <a:buFont typeface="Arial" panose="020B0604020202020204" pitchFamily="34" charset="0"/>
              <a:buChar char="•"/>
            </a:pPr>
            <a:r>
              <a:rPr lang="tr-TR" sz="2400" dirty="0">
                <a:solidFill>
                  <a:schemeClr val="tx1"/>
                </a:solidFill>
                <a:latin typeface="Times New Roman" charset="-94"/>
                <a:ea typeface="Times New Roman" charset="-94"/>
                <a:cs typeface="Times New Roman" charset="-94"/>
              </a:rPr>
              <a:t>Bütçe gelirleri tahsil edildiği, bütçe giderleri ise ödendiği yılda muhasebeleştirilir.</a:t>
            </a:r>
            <a:endParaRPr lang="tr-TR" sz="2400"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289884"/>
            <a:ext cx="7675200" cy="430887"/>
          </a:xfrm>
        </p:spPr>
        <p:txBody>
          <a:bodyPr/>
          <a:lstStyle/>
          <a:p>
            <a:pPr algn="just"/>
            <a:r>
              <a:rPr lang="tr-TR" sz="2200" b="1" dirty="0" smtClean="0">
                <a:latin typeface="Times New Roman" pitchFamily="18" charset="0"/>
              </a:rPr>
              <a:t>Yapılan  Düzenlemeler Sonrası Muhasebe Sisteminin Durumu</a:t>
            </a:r>
            <a:endParaRPr lang="tr-TR" sz="2200" dirty="0"/>
          </a:p>
        </p:txBody>
      </p:sp>
    </p:spTree>
    <p:extLst>
      <p:ext uri="{BB962C8B-B14F-4D97-AF65-F5344CB8AC3E}">
        <p14:creationId xmlns:p14="http://schemas.microsoft.com/office/powerpoint/2010/main" val="21112956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75</a:t>
            </a:fld>
            <a:endParaRPr lang="tr-TR"/>
          </a:p>
        </p:txBody>
      </p:sp>
      <p:sp>
        <p:nvSpPr>
          <p:cNvPr id="3" name="Metin Yer Tutucusu 2"/>
          <p:cNvSpPr>
            <a:spLocks noGrp="1"/>
          </p:cNvSpPr>
          <p:nvPr>
            <p:ph type="body" sz="quarter" idx="14"/>
          </p:nvPr>
        </p:nvSpPr>
        <p:spPr/>
        <p:txBody>
          <a:bodyPr/>
          <a:lstStyle/>
          <a:p>
            <a:pPr algn="just"/>
            <a:r>
              <a:rPr lang="tr-TR" sz="2400" dirty="0">
                <a:latin typeface="Times New Roman" pitchFamily="18" charset="0"/>
              </a:rPr>
              <a:t>G</a:t>
            </a:r>
            <a:r>
              <a:rPr lang="tr-TR" sz="2400" dirty="0">
                <a:latin typeface="Times New Roman" pitchFamily="18" charset="0"/>
                <a:cs typeface="Times New Roman" pitchFamily="18" charset="0"/>
              </a:rPr>
              <a:t>enel yönetim kapsamındaki kamu idarelerinin mali işlemlerini kapsar</a:t>
            </a:r>
            <a:r>
              <a:rPr lang="tr-TR" sz="2400" dirty="0">
                <a:latin typeface="Times New Roman" pitchFamily="18" charset="0"/>
              </a:rPr>
              <a:t>.</a:t>
            </a:r>
          </a:p>
          <a:p>
            <a:pPr algn="just"/>
            <a:r>
              <a:rPr lang="tr-TR" sz="2400" dirty="0" smtClean="0">
                <a:latin typeface="Times New Roman" pitchFamily="18" charset="0"/>
              </a:rPr>
              <a:t>(</a:t>
            </a:r>
            <a:r>
              <a:rPr lang="tr-TR" sz="2400" dirty="0">
                <a:latin typeface="Times New Roman" pitchFamily="18" charset="0"/>
              </a:rPr>
              <a:t>2008 yılında yapılan değişiklikle Maliye Bakanlığına, genel yönetim kapsamı ile sınırlı kalmaksızın uluslar arası standartlara uygun olarak genel yönetim sektörü belirleme ve bu kapsamda  mali istatistikleri  derleme yetkisi </a:t>
            </a:r>
            <a:r>
              <a:rPr lang="tr-TR" sz="2400" dirty="0" smtClean="0">
                <a:latin typeface="Times New Roman" pitchFamily="18" charset="0"/>
              </a:rPr>
              <a:t>verilmiştir)</a:t>
            </a:r>
            <a:endParaRPr lang="tr-TR" sz="2400" dirty="0">
              <a:latin typeface="Times New Roman" pitchFamily="18" charset="0"/>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Mali  </a:t>
            </a:r>
            <a:r>
              <a:rPr lang="tr-TR" b="1" dirty="0" smtClean="0">
                <a:latin typeface="Times New Roman" pitchFamily="18" charset="0"/>
              </a:rPr>
              <a:t>İstatistikler</a:t>
            </a:r>
            <a:endParaRPr lang="tr-TR" dirty="0"/>
          </a:p>
        </p:txBody>
      </p:sp>
    </p:spTree>
    <p:extLst>
      <p:ext uri="{BB962C8B-B14F-4D97-AF65-F5344CB8AC3E}">
        <p14:creationId xmlns:p14="http://schemas.microsoft.com/office/powerpoint/2010/main" val="37304149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76</a:t>
            </a:fld>
            <a:endParaRPr lang="tr-TR"/>
          </a:p>
        </p:txBody>
      </p:sp>
      <p:sp>
        <p:nvSpPr>
          <p:cNvPr id="3" name="Metin Yer Tutucusu 2"/>
          <p:cNvSpPr>
            <a:spLocks noGrp="1"/>
          </p:cNvSpPr>
          <p:nvPr>
            <p:ph type="body" sz="quarter" idx="14"/>
          </p:nvPr>
        </p:nvSpPr>
        <p:spPr/>
        <p:txBody>
          <a:bodyPr>
            <a:normAutofit lnSpcReduction="10000"/>
          </a:bodyPr>
          <a:lstStyle/>
          <a:p>
            <a:pPr algn="just">
              <a:lnSpc>
                <a:spcPct val="90000"/>
              </a:lnSpc>
            </a:pPr>
            <a:r>
              <a:rPr lang="tr-TR" sz="2400" b="1" dirty="0">
                <a:solidFill>
                  <a:schemeClr val="tx1"/>
                </a:solidFill>
                <a:latin typeface="Times New Roman" pitchFamily="18" charset="0"/>
                <a:cs typeface="Times New Roman" pitchFamily="18" charset="0"/>
              </a:rPr>
              <a:t>İç kontrol; </a:t>
            </a:r>
            <a:endParaRPr lang="tr-TR" sz="2400" b="1" dirty="0">
              <a:solidFill>
                <a:schemeClr val="tx1"/>
              </a:solidFill>
              <a:latin typeface="Times New Roman" pitchFamily="18" charset="0"/>
            </a:endParaRPr>
          </a:p>
          <a:p>
            <a:pPr algn="just">
              <a:lnSpc>
                <a:spcPct val="90000"/>
              </a:lnSpc>
            </a:pPr>
            <a:r>
              <a:rPr lang="tr-TR" sz="2400" dirty="0">
                <a:solidFill>
                  <a:schemeClr val="tx1"/>
                </a:solidFill>
                <a:latin typeface="Times New Roman" charset="-94"/>
                <a:ea typeface="Times New Roman" charset="-94"/>
                <a:cs typeface="Times New Roman" charset="-94"/>
              </a:rPr>
              <a:t>İdarenin amaçlarına, belirlenmiş politikalara ve mevzuata uygun olarak; </a:t>
            </a:r>
          </a:p>
          <a:p>
            <a:pPr marL="342900" indent="-342900" algn="just">
              <a:lnSpc>
                <a:spcPct val="90000"/>
              </a:lnSpc>
              <a:buFont typeface="Wingdings" charset="2"/>
              <a:buChar char="ü"/>
            </a:pPr>
            <a:r>
              <a:rPr lang="tr-TR" sz="2400" dirty="0" smtClean="0">
                <a:solidFill>
                  <a:schemeClr val="tx1"/>
                </a:solidFill>
                <a:latin typeface="Times New Roman" charset="-94"/>
                <a:ea typeface="Times New Roman" charset="-94"/>
                <a:cs typeface="Times New Roman" charset="-94"/>
              </a:rPr>
              <a:t>Faaliyetlerin </a:t>
            </a:r>
            <a:r>
              <a:rPr lang="tr-TR" sz="2400" dirty="0">
                <a:solidFill>
                  <a:schemeClr val="tx1"/>
                </a:solidFill>
                <a:latin typeface="Times New Roman" charset="-94"/>
                <a:ea typeface="Times New Roman" charset="-94"/>
                <a:cs typeface="Times New Roman" charset="-94"/>
              </a:rPr>
              <a:t>etkili, ekonomik ve verimli bir </a:t>
            </a:r>
            <a:r>
              <a:rPr lang="tr-TR" sz="2400" dirty="0" smtClean="0">
                <a:solidFill>
                  <a:schemeClr val="tx1"/>
                </a:solidFill>
                <a:latin typeface="Times New Roman" charset="-94"/>
                <a:ea typeface="Times New Roman" charset="-94"/>
                <a:cs typeface="Times New Roman" charset="-94"/>
              </a:rPr>
              <a:t>şekilde yürütülmesini</a:t>
            </a:r>
            <a:r>
              <a:rPr lang="tr-TR" sz="2400" dirty="0">
                <a:solidFill>
                  <a:schemeClr val="tx1"/>
                </a:solidFill>
                <a:latin typeface="Times New Roman" charset="-94"/>
                <a:ea typeface="Times New Roman" charset="-94"/>
                <a:cs typeface="Times New Roman" charset="-94"/>
              </a:rPr>
              <a:t>, </a:t>
            </a:r>
          </a:p>
          <a:p>
            <a:pPr marL="342900" indent="-342900" algn="just">
              <a:lnSpc>
                <a:spcPct val="90000"/>
              </a:lnSpc>
              <a:buFont typeface="Wingdings" charset="2"/>
              <a:buChar char="ü"/>
            </a:pPr>
            <a:r>
              <a:rPr lang="tr-TR" sz="2400" dirty="0">
                <a:solidFill>
                  <a:schemeClr val="tx1"/>
                </a:solidFill>
                <a:latin typeface="Times New Roman" charset="-94"/>
                <a:ea typeface="Times New Roman" charset="-94"/>
                <a:cs typeface="Times New Roman" charset="-94"/>
              </a:rPr>
              <a:t>Varlık ve kaynakların korunmasını, </a:t>
            </a:r>
            <a:endParaRPr lang="tr-TR" sz="2400" dirty="0">
              <a:solidFill>
                <a:schemeClr val="tx1"/>
              </a:solidFill>
              <a:latin typeface="Times New Roman" charset="-94"/>
              <a:ea typeface="Times New Roman" charset="-94"/>
              <a:cs typeface="Times New Roman" charset="-94"/>
            </a:endParaRPr>
          </a:p>
          <a:p>
            <a:pPr marL="342900" indent="-342900" algn="just">
              <a:lnSpc>
                <a:spcPct val="90000"/>
              </a:lnSpc>
              <a:buFont typeface="Wingdings" charset="2"/>
              <a:buChar char="ü"/>
            </a:pPr>
            <a:r>
              <a:rPr lang="tr-TR" sz="2400" dirty="0" smtClean="0">
                <a:solidFill>
                  <a:schemeClr val="tx1"/>
                </a:solidFill>
                <a:latin typeface="Times New Roman" charset="-94"/>
                <a:ea typeface="Times New Roman" charset="-94"/>
                <a:cs typeface="Times New Roman" charset="-94"/>
              </a:rPr>
              <a:t>Muhasebe </a:t>
            </a:r>
            <a:r>
              <a:rPr lang="tr-TR" sz="2400" dirty="0">
                <a:solidFill>
                  <a:schemeClr val="tx1"/>
                </a:solidFill>
                <a:latin typeface="Times New Roman" charset="-94"/>
                <a:ea typeface="Times New Roman" charset="-94"/>
                <a:cs typeface="Times New Roman" charset="-94"/>
              </a:rPr>
              <a:t>kayıtlarının doğru ve tam olarak </a:t>
            </a:r>
            <a:r>
              <a:rPr lang="tr-TR" sz="2400" dirty="0" smtClean="0">
                <a:solidFill>
                  <a:schemeClr val="tx1"/>
                </a:solidFill>
                <a:latin typeface="Times New Roman" charset="-94"/>
                <a:ea typeface="Times New Roman" charset="-94"/>
                <a:cs typeface="Times New Roman" charset="-94"/>
              </a:rPr>
              <a:t>tutulmasını,</a:t>
            </a:r>
            <a:endParaRPr lang="tr-TR" sz="2400" dirty="0">
              <a:solidFill>
                <a:schemeClr val="tx1"/>
              </a:solidFill>
              <a:latin typeface="Times New Roman" charset="-94"/>
              <a:ea typeface="Times New Roman" charset="-94"/>
              <a:cs typeface="Times New Roman" charset="-94"/>
            </a:endParaRPr>
          </a:p>
          <a:p>
            <a:pPr marL="342900" indent="-342900" algn="just">
              <a:lnSpc>
                <a:spcPct val="90000"/>
              </a:lnSpc>
              <a:buFont typeface="Wingdings" charset="2"/>
              <a:buChar char="ü"/>
            </a:pPr>
            <a:r>
              <a:rPr lang="tr-TR" sz="2400" dirty="0" smtClean="0">
                <a:solidFill>
                  <a:schemeClr val="tx1"/>
                </a:solidFill>
                <a:latin typeface="Times New Roman" charset="-94"/>
                <a:ea typeface="Times New Roman" charset="-94"/>
                <a:cs typeface="Times New Roman" charset="-94"/>
              </a:rPr>
              <a:t>Mali </a:t>
            </a:r>
            <a:r>
              <a:rPr lang="tr-TR" sz="2400" dirty="0">
                <a:solidFill>
                  <a:schemeClr val="tx1"/>
                </a:solidFill>
                <a:latin typeface="Times New Roman" charset="-94"/>
                <a:ea typeface="Times New Roman" charset="-94"/>
                <a:cs typeface="Times New Roman" charset="-94"/>
              </a:rPr>
              <a:t>bilgi ve yönetim bilgisinin zamanında ve güvenilir </a:t>
            </a:r>
            <a:r>
              <a:rPr lang="tr-TR" sz="2400" dirty="0" smtClean="0">
                <a:solidFill>
                  <a:schemeClr val="tx1"/>
                </a:solidFill>
                <a:latin typeface="Times New Roman" charset="-94"/>
                <a:ea typeface="Times New Roman" charset="-94"/>
                <a:cs typeface="Times New Roman" charset="-94"/>
              </a:rPr>
              <a:t>olarak </a:t>
            </a:r>
            <a:r>
              <a:rPr lang="tr-TR" sz="2400" dirty="0">
                <a:solidFill>
                  <a:schemeClr val="tx1"/>
                </a:solidFill>
                <a:latin typeface="Times New Roman" charset="-94"/>
                <a:ea typeface="Times New Roman" charset="-94"/>
                <a:cs typeface="Times New Roman" charset="-94"/>
              </a:rPr>
              <a:t>üretilmesini, </a:t>
            </a:r>
          </a:p>
          <a:p>
            <a:pPr algn="just">
              <a:lnSpc>
                <a:spcPct val="90000"/>
              </a:lnSpc>
            </a:pPr>
            <a:r>
              <a:rPr lang="tr-TR" sz="2400" dirty="0">
                <a:solidFill>
                  <a:schemeClr val="tx1"/>
                </a:solidFill>
                <a:latin typeface="Times New Roman" charset="-94"/>
                <a:ea typeface="Times New Roman" charset="-94"/>
                <a:cs typeface="Times New Roman" charset="-94"/>
              </a:rPr>
              <a:t>sağlamak üzere idare tarafından oluşturulan </a:t>
            </a:r>
            <a:r>
              <a:rPr lang="tr-TR" sz="2400" b="1" dirty="0">
                <a:solidFill>
                  <a:schemeClr val="tx1"/>
                </a:solidFill>
                <a:latin typeface="Times New Roman" charset="-94"/>
                <a:ea typeface="Times New Roman" charset="-94"/>
                <a:cs typeface="Times New Roman" charset="-94"/>
              </a:rPr>
              <a:t>organizasyon, yöntem ve süreç ile iç denetimi kapsayan malî ve diğer kontroller </a:t>
            </a:r>
            <a:r>
              <a:rPr lang="tr-TR" sz="2400" dirty="0">
                <a:solidFill>
                  <a:schemeClr val="tx1"/>
                </a:solidFill>
                <a:latin typeface="Times New Roman" charset="-94"/>
                <a:ea typeface="Times New Roman" charset="-94"/>
                <a:cs typeface="Times New Roman" charset="-94"/>
              </a:rPr>
              <a:t>bütünüdür.</a:t>
            </a:r>
            <a:r>
              <a:rPr lang="tr-TR" sz="2400" b="1" dirty="0">
                <a:solidFill>
                  <a:schemeClr val="tx1"/>
                </a:solidFill>
                <a:latin typeface="Times New Roman" charset="-94"/>
                <a:ea typeface="Times New Roman" charset="-94"/>
                <a:cs typeface="Times New Roman" charset="-94"/>
              </a:rPr>
              <a:t> </a:t>
            </a:r>
            <a:endParaRPr lang="tr-TR" sz="2400" b="1" dirty="0" smtClean="0">
              <a:solidFill>
                <a:schemeClr val="tx1"/>
              </a:solidFill>
              <a:latin typeface="Times New Roman" charset="-94"/>
              <a:ea typeface="Times New Roman" charset="-94"/>
              <a:cs typeface="Times New Roman" charset="-94"/>
            </a:endParaRPr>
          </a:p>
          <a:p>
            <a:pPr marL="342900" indent="-342900" algn="just">
              <a:lnSpc>
                <a:spcPct val="90000"/>
              </a:lnSpc>
              <a:buFont typeface="Wingdings" charset="2"/>
              <a:buChar char="q"/>
            </a:pPr>
            <a:r>
              <a:rPr lang="tr-TR" sz="2400" dirty="0">
                <a:solidFill>
                  <a:schemeClr val="tx1"/>
                </a:solidFill>
                <a:latin typeface="Times New Roman" charset="-94"/>
                <a:ea typeface="Times New Roman" charset="-94"/>
                <a:cs typeface="Times New Roman" charset="-94"/>
              </a:rPr>
              <a:t>Kamu idarelerinin malî yönetim ve kontrol sistemleri; </a:t>
            </a:r>
            <a:r>
              <a:rPr lang="tr-TR" sz="2400" b="1" dirty="0">
                <a:solidFill>
                  <a:schemeClr val="tx1"/>
                </a:solidFill>
                <a:latin typeface="Times New Roman" charset="-94"/>
                <a:ea typeface="Times New Roman" charset="-94"/>
                <a:cs typeface="Times New Roman" charset="-94"/>
              </a:rPr>
              <a:t>harcama birimleri</a:t>
            </a:r>
            <a:r>
              <a:rPr lang="tr-TR" sz="2400" dirty="0">
                <a:solidFill>
                  <a:schemeClr val="tx1"/>
                </a:solidFill>
                <a:latin typeface="Times New Roman" charset="-94"/>
                <a:ea typeface="Times New Roman" charset="-94"/>
                <a:cs typeface="Times New Roman" charset="-94"/>
              </a:rPr>
              <a:t>, </a:t>
            </a:r>
            <a:r>
              <a:rPr lang="tr-TR" sz="2400" b="1" dirty="0">
                <a:solidFill>
                  <a:schemeClr val="tx1"/>
                </a:solidFill>
                <a:latin typeface="Times New Roman" charset="-94"/>
                <a:ea typeface="Times New Roman" charset="-94"/>
                <a:cs typeface="Times New Roman" charset="-94"/>
              </a:rPr>
              <a:t>muhasebe</a:t>
            </a:r>
            <a:r>
              <a:rPr lang="tr-TR" sz="2400" dirty="0">
                <a:solidFill>
                  <a:schemeClr val="tx1"/>
                </a:solidFill>
                <a:latin typeface="Times New Roman" charset="-94"/>
                <a:ea typeface="Times New Roman" charset="-94"/>
                <a:cs typeface="Times New Roman" charset="-94"/>
              </a:rPr>
              <a:t> ve </a:t>
            </a:r>
            <a:r>
              <a:rPr lang="tr-TR" sz="2400" b="1" dirty="0">
                <a:solidFill>
                  <a:schemeClr val="tx1"/>
                </a:solidFill>
                <a:latin typeface="Times New Roman" charset="-94"/>
                <a:ea typeface="Times New Roman" charset="-94"/>
                <a:cs typeface="Times New Roman" charset="-94"/>
              </a:rPr>
              <a:t>malî hizmetler </a:t>
            </a:r>
            <a:r>
              <a:rPr lang="tr-TR" sz="2400" dirty="0">
                <a:solidFill>
                  <a:schemeClr val="tx1"/>
                </a:solidFill>
                <a:latin typeface="Times New Roman" charset="-94"/>
                <a:ea typeface="Times New Roman" charset="-94"/>
                <a:cs typeface="Times New Roman" charset="-94"/>
              </a:rPr>
              <a:t>ile </a:t>
            </a:r>
            <a:r>
              <a:rPr lang="tr-TR" sz="2400" b="1" dirty="0">
                <a:solidFill>
                  <a:schemeClr val="tx1"/>
                </a:solidFill>
                <a:latin typeface="Times New Roman" charset="-94"/>
                <a:ea typeface="Times New Roman" charset="-94"/>
                <a:cs typeface="Times New Roman" charset="-94"/>
              </a:rPr>
              <a:t>ön malî kontrol </a:t>
            </a:r>
            <a:r>
              <a:rPr lang="tr-TR" sz="2400" dirty="0">
                <a:solidFill>
                  <a:schemeClr val="tx1"/>
                </a:solidFill>
                <a:latin typeface="Times New Roman" charset="-94"/>
                <a:ea typeface="Times New Roman" charset="-94"/>
                <a:cs typeface="Times New Roman" charset="-94"/>
              </a:rPr>
              <a:t>ve </a:t>
            </a:r>
            <a:r>
              <a:rPr lang="tr-TR" sz="2400" b="1" dirty="0">
                <a:solidFill>
                  <a:schemeClr val="tx1"/>
                </a:solidFill>
                <a:latin typeface="Times New Roman" charset="-94"/>
                <a:ea typeface="Times New Roman" charset="-94"/>
                <a:cs typeface="Times New Roman" charset="-94"/>
              </a:rPr>
              <a:t>iç denetimden </a:t>
            </a:r>
            <a:r>
              <a:rPr lang="tr-TR" sz="2400" dirty="0" smtClean="0">
                <a:solidFill>
                  <a:schemeClr val="tx1"/>
                </a:solidFill>
                <a:latin typeface="Times New Roman" charset="-94"/>
                <a:ea typeface="Times New Roman" charset="-94"/>
                <a:cs typeface="Times New Roman" charset="-94"/>
              </a:rPr>
              <a:t>oluşur.</a:t>
            </a:r>
            <a:endParaRPr lang="tr-TR" sz="2400" b="1" dirty="0">
              <a:solidFill>
                <a:schemeClr val="tx1"/>
              </a:solidFill>
              <a:latin typeface="Times New Roman" charset="-94"/>
              <a:ea typeface="Times New Roman" charset="-94"/>
              <a:cs typeface="Times New Roman" charset="-94"/>
            </a:endParaRPr>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İç Kontrol Sistemi</a:t>
            </a:r>
            <a:endParaRPr lang="tr-TR" dirty="0"/>
          </a:p>
        </p:txBody>
      </p:sp>
    </p:spTree>
    <p:extLst>
      <p:ext uri="{BB962C8B-B14F-4D97-AF65-F5344CB8AC3E}">
        <p14:creationId xmlns:p14="http://schemas.microsoft.com/office/powerpoint/2010/main" val="10419246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77</a:t>
            </a:fld>
            <a:endParaRPr lang="tr-TR"/>
          </a:p>
        </p:txBody>
      </p:sp>
      <p:sp>
        <p:nvSpPr>
          <p:cNvPr id="3" name="Metin Yer Tutucusu 2"/>
          <p:cNvSpPr>
            <a:spLocks noGrp="1"/>
          </p:cNvSpPr>
          <p:nvPr>
            <p:ph type="body" sz="quarter" idx="14"/>
          </p:nvPr>
        </p:nvSpPr>
        <p:spPr/>
        <p:txBody>
          <a:bodyPr/>
          <a:lstStyle/>
          <a:p>
            <a:pPr algn="just">
              <a:lnSpc>
                <a:spcPct val="90000"/>
              </a:lnSpc>
            </a:pPr>
            <a:r>
              <a:rPr lang="tr-TR" sz="2400" dirty="0">
                <a:solidFill>
                  <a:schemeClr val="tx1"/>
                </a:solidFill>
                <a:latin typeface="Times New Roman" pitchFamily="18" charset="0"/>
              </a:rPr>
              <a:t>Ön mali kontrol; </a:t>
            </a:r>
            <a:r>
              <a:rPr lang="tr-TR" sz="2400" dirty="0">
                <a:solidFill>
                  <a:schemeClr val="tx1"/>
                </a:solidFill>
                <a:latin typeface="Times New Roman" pitchFamily="18" charset="0"/>
                <a:cs typeface="Times New Roman" pitchFamily="18" charset="0"/>
              </a:rPr>
              <a:t>İdarelerin gelir, gider, varlık ve yükümlülüklerine ilişkin malî karar ve işlemlerinin;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İdarenin bütçesi,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Bütçe tertibi,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Kullanılabilir ödenek tutarı,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Harcama programı,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Finansman programı,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Diğer malî mevzuat hükümlerine uygunluğu ve </a:t>
            </a:r>
            <a:endParaRPr lang="tr-TR" sz="24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Kaynakların</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etkili, ekonomik</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ve</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verimli bir şekilde kullanılması</a:t>
            </a:r>
            <a:r>
              <a:rPr lang="tr-TR" sz="2400" dirty="0">
                <a:solidFill>
                  <a:schemeClr val="tx1"/>
                </a:solidFill>
                <a:latin typeface="Times New Roman" pitchFamily="18" charset="0"/>
              </a:rPr>
              <a:t>,</a:t>
            </a:r>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yönlerinden </a:t>
            </a:r>
            <a:r>
              <a:rPr lang="tr-TR" sz="2400" dirty="0">
                <a:solidFill>
                  <a:schemeClr val="tx1"/>
                </a:solidFill>
                <a:latin typeface="Times New Roman" pitchFamily="18" charset="0"/>
                <a:cs typeface="Times New Roman" pitchFamily="18" charset="0"/>
              </a:rPr>
              <a:t>yapılan kontrolünü</a:t>
            </a:r>
            <a:r>
              <a:rPr lang="tr-TR" sz="2400" dirty="0">
                <a:solidFill>
                  <a:schemeClr val="tx1"/>
                </a:solidFill>
                <a:latin typeface="Times New Roman" pitchFamily="18" charset="0"/>
              </a:rPr>
              <a:t> ifade eder.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Ön Mali Kontrol (1)</a:t>
            </a:r>
            <a:endParaRPr lang="tr-TR" dirty="0"/>
          </a:p>
        </p:txBody>
      </p:sp>
    </p:spTree>
    <p:extLst>
      <p:ext uri="{BB962C8B-B14F-4D97-AF65-F5344CB8AC3E}">
        <p14:creationId xmlns:p14="http://schemas.microsoft.com/office/powerpoint/2010/main" val="530165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78</a:t>
            </a:fld>
            <a:endParaRPr lang="tr-TR"/>
          </a:p>
        </p:txBody>
      </p:sp>
      <p:sp>
        <p:nvSpPr>
          <p:cNvPr id="3" name="Metin Yer Tutucusu 2"/>
          <p:cNvSpPr>
            <a:spLocks noGrp="1"/>
          </p:cNvSpPr>
          <p:nvPr>
            <p:ph type="body" sz="quarter" idx="14"/>
          </p:nvPr>
        </p:nvSpPr>
        <p:spPr/>
        <p:txBody>
          <a:bodyPr/>
          <a:lstStyle/>
          <a:p>
            <a:pPr algn="just">
              <a:lnSpc>
                <a:spcPct val="90000"/>
              </a:lnSpc>
            </a:pPr>
            <a:r>
              <a:rPr lang="tr-TR" sz="2400" b="1" dirty="0">
                <a:solidFill>
                  <a:srgbClr val="C00000"/>
                </a:solidFill>
                <a:latin typeface="Times New Roman" pitchFamily="18" charset="0"/>
                <a:cs typeface="Times New Roman" pitchFamily="18" charset="0"/>
              </a:rPr>
              <a:t>Ön mali kontrol, </a:t>
            </a:r>
            <a:endParaRPr lang="tr-TR" sz="2400" b="1" dirty="0">
              <a:solidFill>
                <a:srgbClr val="C00000"/>
              </a:solidFill>
              <a:latin typeface="Times New Roman" pitchFamily="18" charset="0"/>
            </a:endParaRPr>
          </a:p>
          <a:p>
            <a:pPr algn="just">
              <a:lnSpc>
                <a:spcPct val="90000"/>
              </a:lnSpc>
            </a:pPr>
            <a:r>
              <a:rPr lang="tr-TR" sz="2400" dirty="0" smtClean="0">
                <a:solidFill>
                  <a:schemeClr val="tx1"/>
                </a:solidFill>
                <a:latin typeface="Times New Roman" pitchFamily="18" charset="0"/>
              </a:rPr>
              <a:t>-</a:t>
            </a:r>
            <a:r>
              <a:rPr lang="tr-TR" sz="2400" dirty="0" smtClean="0">
                <a:solidFill>
                  <a:schemeClr val="tx1"/>
                </a:solidFill>
                <a:latin typeface="Times New Roman" pitchFamily="18" charset="0"/>
                <a:cs typeface="Times New Roman" pitchFamily="18" charset="0"/>
              </a:rPr>
              <a:t>Harcama </a:t>
            </a:r>
            <a:r>
              <a:rPr lang="tr-TR" sz="2400" dirty="0">
                <a:solidFill>
                  <a:schemeClr val="tx1"/>
                </a:solidFill>
                <a:latin typeface="Times New Roman" pitchFamily="18" charset="0"/>
                <a:cs typeface="Times New Roman" pitchFamily="18" charset="0"/>
              </a:rPr>
              <a:t>birimlerinde işlemlerin gerçekleştirilmesi aşamasında </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yapılan kontroller ile  başlar,</a:t>
            </a:r>
            <a:endParaRPr lang="tr-TR" sz="2400" dirty="0">
              <a:solidFill>
                <a:schemeClr val="tx1"/>
              </a:solidFill>
              <a:latin typeface="Times New Roman" pitchFamily="18" charset="0"/>
            </a:endParaRPr>
          </a:p>
          <a:p>
            <a:pPr algn="just">
              <a:lnSpc>
                <a:spcPct val="90000"/>
              </a:lnSpc>
            </a:pPr>
            <a:r>
              <a:rPr lang="tr-TR" sz="2400" dirty="0" smtClean="0">
                <a:solidFill>
                  <a:schemeClr val="tx1"/>
                </a:solidFill>
                <a:latin typeface="Times New Roman" pitchFamily="18" charset="0"/>
              </a:rPr>
              <a:t>- </a:t>
            </a:r>
            <a:r>
              <a:rPr lang="tr-TR" sz="2400" dirty="0" smtClean="0">
                <a:solidFill>
                  <a:schemeClr val="tx1"/>
                </a:solidFill>
                <a:latin typeface="Times New Roman" pitchFamily="18" charset="0"/>
                <a:cs typeface="Times New Roman" pitchFamily="18" charset="0"/>
              </a:rPr>
              <a:t>Mali </a:t>
            </a:r>
            <a:r>
              <a:rPr lang="tr-TR" sz="2400" dirty="0">
                <a:solidFill>
                  <a:schemeClr val="tx1"/>
                </a:solidFill>
                <a:latin typeface="Times New Roman" pitchFamily="18" charset="0"/>
                <a:cs typeface="Times New Roman" pitchFamily="18" charset="0"/>
              </a:rPr>
              <a:t>hizmetler birimi tarafından yapılan kontrolleri</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kapsar.</a:t>
            </a:r>
            <a:endParaRPr lang="tr-TR" sz="2400" dirty="0">
              <a:solidFill>
                <a:schemeClr val="tx1"/>
              </a:solidFill>
              <a:latin typeface="Times New Roman" pitchFamily="18" charset="0"/>
            </a:endParaRPr>
          </a:p>
          <a:p>
            <a:pPr algn="just">
              <a:lnSpc>
                <a:spcPct val="90000"/>
              </a:lnSpc>
            </a:pPr>
            <a:r>
              <a:rPr lang="tr-TR" sz="2400" b="1" dirty="0">
                <a:solidFill>
                  <a:srgbClr val="C00000"/>
                </a:solidFill>
                <a:latin typeface="Times New Roman" pitchFamily="18" charset="0"/>
                <a:cs typeface="Times New Roman" pitchFamily="18" charset="0"/>
              </a:rPr>
              <a:t>Ön mali kontrol süreci, </a:t>
            </a:r>
            <a:endParaRPr lang="tr-TR" sz="2400" b="1" dirty="0">
              <a:solidFill>
                <a:srgbClr val="C00000"/>
              </a:solidFill>
              <a:latin typeface="Times New Roman" pitchFamily="18" charset="0"/>
            </a:endParaRPr>
          </a:p>
          <a:p>
            <a:pPr algn="just">
              <a:lnSpc>
                <a:spcPct val="90000"/>
              </a:lnSpc>
            </a:pP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Mali karar ve işlemlerin hazırlanması, </a:t>
            </a:r>
            <a:endParaRPr lang="tr-TR" sz="2400" dirty="0">
              <a:solidFill>
                <a:schemeClr val="tx1"/>
              </a:solidFill>
              <a:latin typeface="Times New Roman" pitchFamily="18" charset="0"/>
            </a:endParaRPr>
          </a:p>
          <a:p>
            <a:pPr algn="just">
              <a:lnSpc>
                <a:spcPct val="90000"/>
              </a:lnSpc>
            </a:pP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Yüklenmeye girişilmesi, </a:t>
            </a:r>
            <a:endParaRPr lang="tr-TR" sz="2400" dirty="0">
              <a:solidFill>
                <a:schemeClr val="tx1"/>
              </a:solidFill>
              <a:latin typeface="Times New Roman" pitchFamily="18" charset="0"/>
            </a:endParaRPr>
          </a:p>
          <a:p>
            <a:pPr algn="just">
              <a:lnSpc>
                <a:spcPct val="90000"/>
              </a:lnSpc>
              <a:buFontTx/>
              <a:buChar char="-"/>
            </a:pPr>
            <a:r>
              <a:rPr lang="tr-TR" sz="2400" dirty="0" smtClean="0">
                <a:solidFill>
                  <a:schemeClr val="tx1"/>
                </a:solidFill>
                <a:latin typeface="Times New Roman" pitchFamily="18" charset="0"/>
                <a:cs typeface="Times New Roman" pitchFamily="18" charset="0"/>
              </a:rPr>
              <a:t> İş </a:t>
            </a:r>
            <a:r>
              <a:rPr lang="tr-TR" sz="2400" dirty="0">
                <a:solidFill>
                  <a:schemeClr val="tx1"/>
                </a:solidFill>
                <a:latin typeface="Times New Roman" pitchFamily="18" charset="0"/>
                <a:cs typeface="Times New Roman" pitchFamily="18" charset="0"/>
              </a:rPr>
              <a:t>ve işlemlerin gerçekleştirilmesi ve </a:t>
            </a:r>
            <a:endParaRPr lang="tr-TR" sz="2400" dirty="0">
              <a:solidFill>
                <a:schemeClr val="tx1"/>
              </a:solidFill>
              <a:latin typeface="Times New Roman" pitchFamily="18" charset="0"/>
            </a:endParaRPr>
          </a:p>
          <a:p>
            <a:pPr algn="just">
              <a:lnSpc>
                <a:spcPct val="90000"/>
              </a:lnSpc>
              <a:buFontTx/>
              <a:buChar char="-"/>
            </a:pPr>
            <a:r>
              <a:rPr lang="tr-TR" sz="2400" dirty="0" smtClean="0">
                <a:solidFill>
                  <a:schemeClr val="tx1"/>
                </a:solidFill>
                <a:latin typeface="Times New Roman" pitchFamily="18" charset="0"/>
                <a:cs typeface="Times New Roman" pitchFamily="18" charset="0"/>
              </a:rPr>
              <a:t> Belgelendirilmesinden</a:t>
            </a:r>
            <a:r>
              <a:rPr lang="tr-TR" sz="2400" dirty="0" smtClean="0">
                <a:solidFill>
                  <a:schemeClr val="tx1"/>
                </a:solidFill>
                <a:latin typeface="Times New Roman" pitchFamily="18" charset="0"/>
              </a:rPr>
              <a:t> </a:t>
            </a:r>
            <a:r>
              <a:rPr lang="tr-TR" sz="2400" dirty="0" smtClean="0">
                <a:solidFill>
                  <a:schemeClr val="tx1"/>
                </a:solidFill>
                <a:latin typeface="Times New Roman" pitchFamily="18" charset="0"/>
                <a:cs typeface="Times New Roman" pitchFamily="18" charset="0"/>
              </a:rPr>
              <a:t>oluşur.</a:t>
            </a:r>
            <a:endParaRPr lang="tr-TR" dirty="0">
              <a:solidFill>
                <a:schemeClr val="tx1"/>
              </a:solidFill>
            </a:endParaRPr>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Ön Mali Kontrol (2)</a:t>
            </a:r>
            <a:endParaRPr lang="tr-TR" dirty="0"/>
          </a:p>
        </p:txBody>
      </p:sp>
    </p:spTree>
    <p:extLst>
      <p:ext uri="{BB962C8B-B14F-4D97-AF65-F5344CB8AC3E}">
        <p14:creationId xmlns:p14="http://schemas.microsoft.com/office/powerpoint/2010/main" val="385369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85417"/>
            <a:ext cx="8805998" cy="5475248"/>
          </a:xfrm>
        </p:spPr>
        <p:txBody>
          <a:bodyPr>
            <a:normAutofit/>
          </a:bodyPr>
          <a:lstStyle/>
          <a:p>
            <a:pPr marL="342900" indent="-342900">
              <a:lnSpc>
                <a:spcPct val="80000"/>
              </a:lnSpc>
              <a:spcBef>
                <a:spcPct val="20000"/>
              </a:spcBef>
              <a:buFontTx/>
              <a:buAutoNum type="arabicPeriod"/>
            </a:pPr>
            <a:endParaRPr lang="tr-TR" sz="2400" b="1" u="sng" dirty="0" smtClean="0">
              <a:solidFill>
                <a:schemeClr val="tx1"/>
              </a:solidFill>
              <a:latin typeface="Times New Roman" pitchFamily="18" charset="0"/>
            </a:endParaRPr>
          </a:p>
          <a:p>
            <a:pPr marL="342900" indent="-342900">
              <a:lnSpc>
                <a:spcPct val="80000"/>
              </a:lnSpc>
              <a:spcBef>
                <a:spcPct val="20000"/>
              </a:spcBef>
              <a:buFontTx/>
              <a:buAutoNum type="arabicPeriod"/>
            </a:pPr>
            <a:r>
              <a:rPr lang="tr-TR" sz="2400" b="1" u="sng" dirty="0" smtClean="0">
                <a:solidFill>
                  <a:schemeClr val="tx1"/>
                </a:solidFill>
                <a:latin typeface="Times New Roman" pitchFamily="18" charset="0"/>
              </a:rPr>
              <a:t>Merkezi </a:t>
            </a:r>
            <a:r>
              <a:rPr lang="tr-TR" sz="2400" b="1" u="sng" dirty="0">
                <a:solidFill>
                  <a:schemeClr val="tx1"/>
                </a:solidFill>
                <a:latin typeface="Times New Roman" pitchFamily="18" charset="0"/>
              </a:rPr>
              <a:t>Yönetim </a:t>
            </a:r>
            <a:r>
              <a:rPr lang="en-US" sz="2400" b="1" u="sng" dirty="0" err="1">
                <a:solidFill>
                  <a:schemeClr val="tx1"/>
                </a:solidFill>
                <a:latin typeface="Times New Roman" pitchFamily="18" charset="0"/>
              </a:rPr>
              <a:t>Kapsamindaki</a:t>
            </a:r>
            <a:r>
              <a:rPr lang="en-US" sz="2400" b="1" u="sng" dirty="0">
                <a:solidFill>
                  <a:schemeClr val="tx1"/>
                </a:solidFill>
                <a:latin typeface="Times New Roman" pitchFamily="18" charset="0"/>
              </a:rPr>
              <a:t>  </a:t>
            </a:r>
            <a:r>
              <a:rPr lang="en-US" sz="2400" b="1" u="sng" dirty="0" err="1">
                <a:solidFill>
                  <a:schemeClr val="tx1"/>
                </a:solidFill>
                <a:latin typeface="Times New Roman" pitchFamily="18" charset="0"/>
              </a:rPr>
              <a:t>Kamu</a:t>
            </a:r>
            <a:r>
              <a:rPr lang="en-US" sz="2400" b="1" u="sng" dirty="0">
                <a:solidFill>
                  <a:schemeClr val="tx1"/>
                </a:solidFill>
                <a:latin typeface="Times New Roman" pitchFamily="18" charset="0"/>
              </a:rPr>
              <a:t> </a:t>
            </a:r>
            <a:r>
              <a:rPr lang="tr-TR" sz="2400" b="1" u="sng" dirty="0">
                <a:solidFill>
                  <a:schemeClr val="tx1"/>
                </a:solidFill>
                <a:latin typeface="Times New Roman" pitchFamily="18" charset="0"/>
              </a:rPr>
              <a:t>İ</a:t>
            </a:r>
            <a:r>
              <a:rPr lang="en-US" sz="2400" b="1" u="sng" dirty="0" err="1" smtClean="0">
                <a:solidFill>
                  <a:schemeClr val="tx1"/>
                </a:solidFill>
                <a:latin typeface="Times New Roman" pitchFamily="18" charset="0"/>
              </a:rPr>
              <a:t>dareleri</a:t>
            </a:r>
            <a:endParaRPr lang="tr-TR" sz="2400" b="1" u="sng" dirty="0">
              <a:solidFill>
                <a:schemeClr val="tx1"/>
              </a:solidFill>
              <a:latin typeface="Times New Roman" pitchFamily="18" charset="0"/>
            </a:endParaRPr>
          </a:p>
          <a:p>
            <a:pPr marL="1028700" lvl="1" indent="-342900">
              <a:lnSpc>
                <a:spcPct val="80000"/>
              </a:lnSpc>
              <a:spcBef>
                <a:spcPct val="20000"/>
              </a:spcBef>
              <a:buFont typeface="Arial" charset="-94"/>
              <a:buChar char="•"/>
            </a:pPr>
            <a:r>
              <a:rPr lang="tr-TR" dirty="0" smtClean="0">
                <a:latin typeface="Times New Roman" pitchFamily="18" charset="0"/>
              </a:rPr>
              <a:t>Genel </a:t>
            </a:r>
            <a:r>
              <a:rPr lang="tr-TR" dirty="0">
                <a:latin typeface="Times New Roman" pitchFamily="18" charset="0"/>
              </a:rPr>
              <a:t>Bütçe </a:t>
            </a:r>
            <a:r>
              <a:rPr lang="en-US" dirty="0" err="1">
                <a:latin typeface="Times New Roman" pitchFamily="18" charset="0"/>
              </a:rPr>
              <a:t>Kapsam</a:t>
            </a:r>
            <a:r>
              <a:rPr lang="tr-TR" dirty="0">
                <a:latin typeface="Times New Roman" pitchFamily="18" charset="0"/>
              </a:rPr>
              <a:t>ı</a:t>
            </a:r>
            <a:r>
              <a:rPr lang="en-US" dirty="0" err="1">
                <a:latin typeface="Times New Roman" pitchFamily="18" charset="0"/>
              </a:rPr>
              <a:t>ndaki</a:t>
            </a:r>
            <a:r>
              <a:rPr lang="en-US" dirty="0">
                <a:latin typeface="Times New Roman" pitchFamily="18" charset="0"/>
              </a:rPr>
              <a:t> </a:t>
            </a:r>
            <a:r>
              <a:rPr lang="en-US" dirty="0" err="1">
                <a:latin typeface="Times New Roman" pitchFamily="18" charset="0"/>
              </a:rPr>
              <a:t>Kamu</a:t>
            </a:r>
            <a:r>
              <a:rPr lang="en-US" dirty="0">
                <a:latin typeface="Times New Roman" pitchFamily="18" charset="0"/>
              </a:rPr>
              <a:t> </a:t>
            </a:r>
            <a:r>
              <a:rPr lang="en-US" dirty="0" err="1">
                <a:latin typeface="Times New Roman" pitchFamily="18" charset="0"/>
              </a:rPr>
              <a:t>İdare</a:t>
            </a:r>
            <a:r>
              <a:rPr lang="tr-TR" dirty="0">
                <a:latin typeface="Times New Roman" pitchFamily="18" charset="0"/>
              </a:rPr>
              <a:t> </a:t>
            </a:r>
            <a:r>
              <a:rPr lang="en-US" dirty="0">
                <a:latin typeface="Times New Roman" pitchFamily="18" charset="0"/>
              </a:rPr>
              <a:t>(I </a:t>
            </a:r>
            <a:r>
              <a:rPr lang="en-US" dirty="0" err="1">
                <a:latin typeface="Times New Roman" pitchFamily="18" charset="0"/>
              </a:rPr>
              <a:t>sayılı</a:t>
            </a:r>
            <a:r>
              <a:rPr lang="en-US" dirty="0">
                <a:latin typeface="Times New Roman" pitchFamily="18" charset="0"/>
              </a:rPr>
              <a:t> </a:t>
            </a:r>
            <a:r>
              <a:rPr lang="en-US" dirty="0" err="1">
                <a:latin typeface="Times New Roman" pitchFamily="18" charset="0"/>
              </a:rPr>
              <a:t>Liste</a:t>
            </a:r>
            <a:r>
              <a:rPr lang="tr-TR" dirty="0" smtClean="0">
                <a:latin typeface="Times New Roman" pitchFamily="18" charset="0"/>
              </a:rPr>
              <a:t>)</a:t>
            </a:r>
            <a:endParaRPr lang="en-US" dirty="0">
              <a:latin typeface="Times New Roman" pitchFamily="18" charset="0"/>
            </a:endParaRPr>
          </a:p>
          <a:p>
            <a:pPr marL="1028700" lvl="1" indent="-342900">
              <a:lnSpc>
                <a:spcPct val="80000"/>
              </a:lnSpc>
              <a:spcBef>
                <a:spcPct val="20000"/>
              </a:spcBef>
              <a:buFont typeface="Arial" charset="-94"/>
              <a:buChar char="•"/>
            </a:pPr>
            <a:r>
              <a:rPr lang="tr-TR" dirty="0" smtClean="0">
                <a:latin typeface="Times New Roman" pitchFamily="18" charset="0"/>
              </a:rPr>
              <a:t>Özel </a:t>
            </a:r>
            <a:r>
              <a:rPr lang="tr-TR" dirty="0">
                <a:latin typeface="Times New Roman" pitchFamily="18" charset="0"/>
              </a:rPr>
              <a:t>Bütçeli</a:t>
            </a:r>
            <a:r>
              <a:rPr lang="en-US" dirty="0">
                <a:latin typeface="Times New Roman" pitchFamily="18" charset="0"/>
              </a:rPr>
              <a:t> </a:t>
            </a:r>
            <a:r>
              <a:rPr lang="tr-TR" dirty="0">
                <a:latin typeface="Times New Roman" pitchFamily="18" charset="0"/>
              </a:rPr>
              <a:t>İdareler </a:t>
            </a:r>
            <a:r>
              <a:rPr lang="en-US" dirty="0">
                <a:latin typeface="Times New Roman" pitchFamily="18" charset="0"/>
              </a:rPr>
              <a:t> (II </a:t>
            </a:r>
            <a:r>
              <a:rPr lang="en-US" dirty="0" err="1">
                <a:latin typeface="Times New Roman" pitchFamily="18" charset="0"/>
              </a:rPr>
              <a:t>sayılı</a:t>
            </a:r>
            <a:r>
              <a:rPr lang="en-US" dirty="0">
                <a:latin typeface="Times New Roman" pitchFamily="18" charset="0"/>
              </a:rPr>
              <a:t> </a:t>
            </a:r>
            <a:r>
              <a:rPr lang="en-US" dirty="0" err="1" smtClean="0">
                <a:latin typeface="Times New Roman" pitchFamily="18" charset="0"/>
              </a:rPr>
              <a:t>Liste</a:t>
            </a:r>
            <a:r>
              <a:rPr lang="en-US" dirty="0" smtClean="0">
                <a:latin typeface="Times New Roman" pitchFamily="18" charset="0"/>
              </a:rPr>
              <a:t>)</a:t>
            </a:r>
            <a:endParaRPr lang="tr-TR" dirty="0">
              <a:latin typeface="Times New Roman" pitchFamily="18" charset="0"/>
            </a:endParaRPr>
          </a:p>
          <a:p>
            <a:pPr marL="1028700" lvl="1" indent="-342900">
              <a:lnSpc>
                <a:spcPct val="80000"/>
              </a:lnSpc>
              <a:spcBef>
                <a:spcPct val="20000"/>
              </a:spcBef>
              <a:buFont typeface="Arial" charset="-94"/>
              <a:buChar char="•"/>
            </a:pPr>
            <a:r>
              <a:rPr lang="tr-TR" dirty="0" smtClean="0">
                <a:latin typeface="Times New Roman" pitchFamily="18" charset="0"/>
              </a:rPr>
              <a:t>Düzenleyici </a:t>
            </a:r>
            <a:r>
              <a:rPr lang="tr-TR" dirty="0">
                <a:latin typeface="Times New Roman" pitchFamily="18" charset="0"/>
              </a:rPr>
              <a:t>ve Denetleyici Kurumlar </a:t>
            </a:r>
            <a:r>
              <a:rPr lang="en-US" dirty="0">
                <a:latin typeface="Times New Roman" pitchFamily="18" charset="0"/>
              </a:rPr>
              <a:t>(III </a:t>
            </a:r>
            <a:r>
              <a:rPr lang="en-US" dirty="0" err="1">
                <a:latin typeface="Times New Roman" pitchFamily="18" charset="0"/>
              </a:rPr>
              <a:t>sayılı</a:t>
            </a:r>
            <a:r>
              <a:rPr lang="en-US" dirty="0">
                <a:latin typeface="Times New Roman" pitchFamily="18" charset="0"/>
              </a:rPr>
              <a:t> </a:t>
            </a:r>
            <a:r>
              <a:rPr lang="en-US" dirty="0" err="1">
                <a:latin typeface="Times New Roman" pitchFamily="18" charset="0"/>
              </a:rPr>
              <a:t>Liste</a:t>
            </a:r>
            <a:r>
              <a:rPr lang="en-US" dirty="0">
                <a:latin typeface="Times New Roman" pitchFamily="18" charset="0"/>
              </a:rPr>
              <a:t>)</a:t>
            </a:r>
            <a:endParaRPr lang="tr-TR" dirty="0">
              <a:latin typeface="Times New Roman" pitchFamily="18" charset="0"/>
            </a:endParaRPr>
          </a:p>
          <a:p>
            <a:pPr marL="342900" indent="-342900">
              <a:lnSpc>
                <a:spcPct val="80000"/>
              </a:lnSpc>
              <a:spcBef>
                <a:spcPct val="20000"/>
              </a:spcBef>
              <a:buFontTx/>
              <a:buAutoNum type="arabicPeriod"/>
            </a:pPr>
            <a:r>
              <a:rPr lang="tr-TR" sz="2400" b="1" u="sng" dirty="0">
                <a:solidFill>
                  <a:schemeClr val="tx1"/>
                </a:solidFill>
                <a:latin typeface="Times New Roman" pitchFamily="18" charset="0"/>
              </a:rPr>
              <a:t>Sosyal Güvenlik Kurumları</a:t>
            </a:r>
            <a:r>
              <a:rPr lang="en-US" sz="2400" b="1" dirty="0">
                <a:solidFill>
                  <a:schemeClr val="tx1"/>
                </a:solidFill>
                <a:latin typeface="Times New Roman" pitchFamily="18" charset="0"/>
              </a:rPr>
              <a:t> </a:t>
            </a:r>
            <a:r>
              <a:rPr lang="en-US" sz="2400" dirty="0">
                <a:solidFill>
                  <a:schemeClr val="tx1"/>
                </a:solidFill>
                <a:latin typeface="Times New Roman" pitchFamily="18" charset="0"/>
              </a:rPr>
              <a:t>(IV </a:t>
            </a:r>
            <a:r>
              <a:rPr lang="en-US" sz="2400" dirty="0" err="1">
                <a:solidFill>
                  <a:schemeClr val="tx1"/>
                </a:solidFill>
                <a:latin typeface="Times New Roman" pitchFamily="18" charset="0"/>
              </a:rPr>
              <a:t>sayılı</a:t>
            </a:r>
            <a:r>
              <a:rPr lang="en-US" sz="2400" dirty="0">
                <a:solidFill>
                  <a:schemeClr val="tx1"/>
                </a:solidFill>
                <a:latin typeface="Times New Roman" pitchFamily="18" charset="0"/>
              </a:rPr>
              <a:t> </a:t>
            </a:r>
            <a:r>
              <a:rPr lang="en-US" sz="2400" dirty="0" err="1">
                <a:solidFill>
                  <a:schemeClr val="tx1"/>
                </a:solidFill>
                <a:latin typeface="Times New Roman" pitchFamily="18" charset="0"/>
              </a:rPr>
              <a:t>Liste</a:t>
            </a:r>
            <a:r>
              <a:rPr lang="en-US" sz="2400" dirty="0">
                <a:solidFill>
                  <a:schemeClr val="tx1"/>
                </a:solidFill>
                <a:latin typeface="Times New Roman" pitchFamily="18" charset="0"/>
              </a:rPr>
              <a:t>) </a:t>
            </a:r>
            <a:endParaRPr lang="en-US" sz="2400" dirty="0">
              <a:solidFill>
                <a:schemeClr val="tx1"/>
              </a:solidFill>
              <a:latin typeface="Times New Roman" pitchFamily="18" charset="0"/>
            </a:endParaRPr>
          </a:p>
          <a:p>
            <a:pPr marL="1028700" lvl="1" indent="-342900">
              <a:lnSpc>
                <a:spcPct val="80000"/>
              </a:lnSpc>
              <a:spcBef>
                <a:spcPct val="20000"/>
              </a:spcBef>
              <a:buFont typeface="Arial" charset="-94"/>
              <a:buChar char="•"/>
            </a:pPr>
            <a:r>
              <a:rPr lang="tr-TR" sz="2600" dirty="0" smtClean="0">
                <a:latin typeface="Times New Roman" pitchFamily="18" charset="0"/>
              </a:rPr>
              <a:t>Sosyal </a:t>
            </a:r>
            <a:r>
              <a:rPr lang="tr-TR" sz="2600" dirty="0">
                <a:latin typeface="Times New Roman" pitchFamily="18" charset="0"/>
              </a:rPr>
              <a:t>Güvenlik Kurumu</a:t>
            </a:r>
          </a:p>
          <a:p>
            <a:pPr marL="1028700" lvl="1" indent="-342900" algn="just">
              <a:lnSpc>
                <a:spcPct val="80000"/>
              </a:lnSpc>
              <a:spcBef>
                <a:spcPct val="20000"/>
              </a:spcBef>
              <a:buFont typeface="Arial" charset="-94"/>
              <a:buChar char="•"/>
            </a:pPr>
            <a:r>
              <a:rPr lang="tr-TR" sz="2600" dirty="0" smtClean="0">
                <a:latin typeface="Times New Roman" pitchFamily="18" charset="0"/>
              </a:rPr>
              <a:t>T</a:t>
            </a:r>
            <a:r>
              <a:rPr lang="tr-TR" sz="2600" dirty="0" smtClean="0">
                <a:latin typeface="Times New Roman" pitchFamily="18" charset="0"/>
                <a:cs typeface="Times New Roman" pitchFamily="18" charset="0"/>
              </a:rPr>
              <a:t>ürkiye </a:t>
            </a:r>
            <a:r>
              <a:rPr lang="tr-TR" sz="2600" dirty="0">
                <a:latin typeface="Times New Roman" pitchFamily="18" charset="0"/>
              </a:rPr>
              <a:t>İş</a:t>
            </a:r>
            <a:r>
              <a:rPr lang="tr-TR" sz="2600" dirty="0">
                <a:latin typeface="Times New Roman" pitchFamily="18" charset="0"/>
                <a:cs typeface="Times New Roman" pitchFamily="18" charset="0"/>
              </a:rPr>
              <a:t> Kurumu</a:t>
            </a:r>
            <a:endParaRPr lang="tr-TR" sz="2600" dirty="0">
              <a:latin typeface="Times New Roman" pitchFamily="18" charset="0"/>
            </a:endParaRPr>
          </a:p>
          <a:p>
            <a:pPr marL="457200" indent="-457200" algn="just" eaLnBrk="0" hangingPunct="0">
              <a:lnSpc>
                <a:spcPct val="85000"/>
              </a:lnSpc>
              <a:spcBef>
                <a:spcPct val="20000"/>
              </a:spcBef>
              <a:buClr>
                <a:schemeClr val="tx2"/>
              </a:buClr>
              <a:buAutoNum type="arabicPeriod" startAt="3"/>
            </a:pPr>
            <a:r>
              <a:rPr lang="tr-TR" sz="2400" b="1" u="sng" dirty="0" smtClean="0">
                <a:solidFill>
                  <a:schemeClr val="tx1"/>
                </a:solidFill>
                <a:latin typeface="Times New Roman" pitchFamily="18" charset="0"/>
              </a:rPr>
              <a:t>Mahalli </a:t>
            </a:r>
            <a:r>
              <a:rPr lang="tr-TR" sz="2400" b="1" u="sng" dirty="0">
                <a:solidFill>
                  <a:schemeClr val="tx1"/>
                </a:solidFill>
                <a:latin typeface="Times New Roman" pitchFamily="18" charset="0"/>
              </a:rPr>
              <a:t>İdareler</a:t>
            </a:r>
            <a:r>
              <a:rPr lang="tr-TR" sz="2400" b="1" dirty="0">
                <a:solidFill>
                  <a:schemeClr val="tx1"/>
                </a:solidFill>
                <a:latin typeface="Times New Roman" pitchFamily="18" charset="0"/>
              </a:rPr>
              <a:t> </a:t>
            </a:r>
            <a:endParaRPr lang="tr-TR" sz="2400" b="1" dirty="0" smtClean="0">
              <a:solidFill>
                <a:schemeClr val="tx1"/>
              </a:solidFill>
              <a:latin typeface="Times New Roman" pitchFamily="18" charset="0"/>
            </a:endParaRPr>
          </a:p>
          <a:p>
            <a:pPr marL="1028700" lvl="1" indent="-342900" algn="just" eaLnBrk="0" hangingPunct="0">
              <a:lnSpc>
                <a:spcPct val="85000"/>
              </a:lnSpc>
              <a:spcBef>
                <a:spcPct val="20000"/>
              </a:spcBef>
              <a:buClr>
                <a:schemeClr val="tx2"/>
              </a:buClr>
              <a:buFont typeface="Arial" charset="-94"/>
              <a:buChar char="•"/>
            </a:pPr>
            <a:r>
              <a:rPr lang="tr-TR" dirty="0" smtClean="0">
                <a:latin typeface="Times New Roman" pitchFamily="18" charset="0"/>
              </a:rPr>
              <a:t>Belediyeler</a:t>
            </a:r>
          </a:p>
          <a:p>
            <a:pPr marL="1028700" lvl="1" indent="-342900" algn="just" eaLnBrk="0" hangingPunct="0">
              <a:lnSpc>
                <a:spcPct val="85000"/>
              </a:lnSpc>
              <a:spcBef>
                <a:spcPct val="20000"/>
              </a:spcBef>
              <a:buClr>
                <a:schemeClr val="tx2"/>
              </a:buClr>
              <a:buFont typeface="Arial" charset="-94"/>
              <a:buChar char="•"/>
            </a:pPr>
            <a:r>
              <a:rPr lang="tr-TR" dirty="0" smtClean="0">
                <a:latin typeface="Times New Roman" pitchFamily="18" charset="0"/>
              </a:rPr>
              <a:t>İl Özel İdare</a:t>
            </a:r>
            <a:r>
              <a:rPr lang="en-US" dirty="0" err="1" smtClean="0">
                <a:latin typeface="Times New Roman" pitchFamily="18" charset="0"/>
              </a:rPr>
              <a:t>leri</a:t>
            </a:r>
            <a:endParaRPr lang="tr-TR" dirty="0">
              <a:latin typeface="Times New Roman" pitchFamily="18" charset="0"/>
            </a:endParaRPr>
          </a:p>
          <a:p>
            <a:pPr marL="1028700" lvl="1" indent="-342900" algn="just" eaLnBrk="0" hangingPunct="0">
              <a:lnSpc>
                <a:spcPct val="85000"/>
              </a:lnSpc>
              <a:spcBef>
                <a:spcPct val="20000"/>
              </a:spcBef>
              <a:buClr>
                <a:schemeClr val="tx2"/>
              </a:buClr>
              <a:buFont typeface="Arial" charset="-94"/>
              <a:buChar char="•"/>
            </a:pPr>
            <a:r>
              <a:rPr lang="tr-TR" dirty="0" smtClean="0">
                <a:latin typeface="Times New Roman" pitchFamily="18" charset="0"/>
              </a:rPr>
              <a:t>Mahalli </a:t>
            </a:r>
            <a:r>
              <a:rPr lang="tr-TR" dirty="0">
                <a:latin typeface="Times New Roman" pitchFamily="18" charset="0"/>
              </a:rPr>
              <a:t>İdare </a:t>
            </a:r>
            <a:r>
              <a:rPr lang="tr-TR" dirty="0" smtClean="0">
                <a:latin typeface="Times New Roman" pitchFamily="18" charset="0"/>
              </a:rPr>
              <a:t>Birlikleri</a:t>
            </a:r>
          </a:p>
          <a:p>
            <a:pPr marL="1028700" lvl="1" indent="-342900" algn="just" eaLnBrk="0" hangingPunct="0">
              <a:lnSpc>
                <a:spcPct val="85000"/>
              </a:lnSpc>
              <a:spcBef>
                <a:spcPct val="20000"/>
              </a:spcBef>
              <a:buClr>
                <a:schemeClr val="tx2"/>
              </a:buClr>
              <a:buFont typeface="Arial" charset="-94"/>
              <a:buChar char="•"/>
            </a:pPr>
            <a:r>
              <a:rPr lang="tr-TR" dirty="0" smtClean="0">
                <a:latin typeface="Times New Roman" pitchFamily="18" charset="0"/>
                <a:cs typeface="Times New Roman" pitchFamily="18" charset="0"/>
              </a:rPr>
              <a:t>Bunların  </a:t>
            </a:r>
            <a:r>
              <a:rPr lang="tr-TR" dirty="0" smtClean="0">
                <a:latin typeface="Times New Roman" pitchFamily="18" charset="0"/>
              </a:rPr>
              <a:t> </a:t>
            </a:r>
            <a:r>
              <a:rPr lang="tr-TR" dirty="0">
                <a:latin typeface="Times New Roman" pitchFamily="18" charset="0"/>
                <a:cs typeface="Times New Roman" pitchFamily="18" charset="0"/>
              </a:rPr>
              <a:t>kurdukları  birlikler  ve </a:t>
            </a:r>
            <a:r>
              <a:rPr lang="tr-TR" dirty="0" smtClean="0">
                <a:latin typeface="Times New Roman" pitchFamily="18" charset="0"/>
                <a:cs typeface="Times New Roman" pitchFamily="18" charset="0"/>
              </a:rPr>
              <a:t>idareler</a:t>
            </a:r>
          </a:p>
          <a:p>
            <a:pPr lvl="1" indent="0" algn="just" eaLnBrk="0" hangingPunct="0">
              <a:lnSpc>
                <a:spcPct val="85000"/>
              </a:lnSpc>
              <a:spcBef>
                <a:spcPct val="20000"/>
              </a:spcBef>
              <a:buClr>
                <a:schemeClr val="tx2"/>
              </a:buClr>
              <a:buNone/>
            </a:pPr>
            <a:endParaRPr lang="tr-TR" dirty="0" smtClean="0">
              <a:solidFill>
                <a:schemeClr val="tx1"/>
              </a:solidFill>
              <a:latin typeface="Times New Roman" pitchFamily="18" charset="0"/>
              <a:cs typeface="Times New Roman" pitchFamily="18" charset="0"/>
            </a:endParaRPr>
          </a:p>
          <a:p>
            <a:pPr lvl="1" indent="0" algn="just" eaLnBrk="0" hangingPunct="0">
              <a:lnSpc>
                <a:spcPct val="85000"/>
              </a:lnSpc>
              <a:spcBef>
                <a:spcPct val="20000"/>
              </a:spcBef>
              <a:buClr>
                <a:schemeClr val="tx2"/>
              </a:buClr>
              <a:buNone/>
            </a:pPr>
            <a:endParaRPr lang="en-US" dirty="0">
              <a:solidFill>
                <a:schemeClr val="tx1"/>
              </a:solidFill>
              <a:latin typeface="Times New Roman" pitchFamily="18" charset="0"/>
            </a:endParaRPr>
          </a:p>
          <a:p>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7</a:t>
            </a:fld>
            <a:endParaRPr lang="tr-TR"/>
          </a:p>
        </p:txBody>
      </p:sp>
      <p:sp>
        <p:nvSpPr>
          <p:cNvPr id="3" name="Text Placeholder 2"/>
          <p:cNvSpPr>
            <a:spLocks noGrp="1"/>
          </p:cNvSpPr>
          <p:nvPr>
            <p:ph type="body" sz="quarter" idx="15"/>
          </p:nvPr>
        </p:nvSpPr>
        <p:spPr>
          <a:xfrm>
            <a:off x="180000" y="498331"/>
            <a:ext cx="7674664" cy="584775"/>
          </a:xfrm>
        </p:spPr>
        <p:txBody>
          <a:bodyPr/>
          <a:lstStyle/>
          <a:p>
            <a:pPr algn="ctr"/>
            <a:r>
              <a:rPr lang="tr-TR" b="1" dirty="0">
                <a:latin typeface="Times New Roman" pitchFamily="18" charset="0"/>
              </a:rPr>
              <a:t>KAPSAM</a:t>
            </a:r>
            <a:endParaRPr lang="tr-TR" dirty="0"/>
          </a:p>
        </p:txBody>
      </p:sp>
    </p:spTree>
    <p:extLst>
      <p:ext uri="{BB962C8B-B14F-4D97-AF65-F5344CB8AC3E}">
        <p14:creationId xmlns:p14="http://schemas.microsoft.com/office/powerpoint/2010/main" val="89473786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79</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Ön malî kontrol sonucunda uygun görüş verilip verilmemesi, danışma ve önleyici niteliği haiz olup, malî karar ve işlemlerin harcama yetkilisi tarafından uygulanmasında bağlayıcı değildir.</a:t>
            </a:r>
            <a:endParaRPr lang="tr-TR" sz="2400" dirty="0">
              <a:solidFill>
                <a:schemeClr val="tx1"/>
              </a:solidFill>
              <a:latin typeface="Times New Roman" pitchFamily="18" charset="0"/>
            </a:endParaRP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Malî karar ve işlemlerin ön malî kontrole tâbi tutulması ve ön malî kontrol sonucunda uygun görüş verilmiş olması, harcama yetkilileri ve gerçekleştirme görevlilerinin sorumluluğunu ortadan kaldırmaz.</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Ön Mali Kontrol (3)</a:t>
            </a:r>
            <a:endParaRPr lang="tr-TR" dirty="0"/>
          </a:p>
        </p:txBody>
      </p:sp>
    </p:spTree>
    <p:extLst>
      <p:ext uri="{BB962C8B-B14F-4D97-AF65-F5344CB8AC3E}">
        <p14:creationId xmlns:p14="http://schemas.microsoft.com/office/powerpoint/2010/main" val="26753107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80</a:t>
            </a:fld>
            <a:endParaRPr lang="tr-TR"/>
          </a:p>
        </p:txBody>
      </p:sp>
      <p:sp>
        <p:nvSpPr>
          <p:cNvPr id="3" name="Metin Yer Tutucusu 2"/>
          <p:cNvSpPr>
            <a:spLocks noGrp="1"/>
          </p:cNvSpPr>
          <p:nvPr>
            <p:ph type="body" sz="quarter" idx="14"/>
          </p:nvPr>
        </p:nvSpPr>
        <p:spPr/>
        <p:txBody>
          <a:bodyPr/>
          <a:lstStyle/>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Harcama birimlerinde süreç kontrolü yapılır. </a:t>
            </a:r>
            <a:endParaRPr lang="tr-TR" sz="2400" dirty="0">
              <a:latin typeface="Times New Roman" pitchFamily="18" charset="0"/>
            </a:endParaRP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Süreç kontrolünde, her bir işlem daha önceki işlemlerin kontrolünü içerecek şekilde tasarlanır ve uygulanır.</a:t>
            </a:r>
            <a:endParaRPr lang="tr-TR" sz="2400" dirty="0">
              <a:latin typeface="Times New Roman" pitchFamily="18" charset="0"/>
            </a:endParaRP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Mali işlemlerin yürütülmesinde görev alanlar, yapacakları işlemden önceki işlemleri de kontrol ederler.</a:t>
            </a: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Harcama yetkilileri, yardımcıları veya hiyerarşik olarak kendisine en yakın üst kademe yöneticileri arasından bir veya daha fazla sayıda gerçekleştirme görevlisini ödeme emri belgesi düzenlemekle görevlendirir.</a:t>
            </a:r>
          </a:p>
          <a:p>
            <a:pPr marL="342900" indent="-342900" algn="just">
              <a:lnSpc>
                <a:spcPct val="90000"/>
              </a:lnSpc>
              <a:buClr>
                <a:schemeClr val="tx2"/>
              </a:buClr>
              <a:buSzPct val="100000"/>
              <a:buFont typeface="Arial" panose="020B0604020202020204" pitchFamily="34" charset="0"/>
              <a:buChar char="•"/>
            </a:pPr>
            <a:r>
              <a:rPr lang="tr-TR" sz="2400" dirty="0">
                <a:latin typeface="Times New Roman" pitchFamily="18" charset="0"/>
                <a:cs typeface="Times New Roman" pitchFamily="18" charset="0"/>
              </a:rPr>
              <a:t>Ödeme emri belgesini düzenlemekle görevlendirilen gerçekleştirme görevlileri, ödeme emri belgesi ve eki belgeler üzerinde ön malî kontrol yaparlar. </a:t>
            </a:r>
            <a:endParaRPr lang="tr-TR" sz="2400" dirty="0">
              <a:latin typeface="Times New Roman" pitchFamily="18" charset="0"/>
            </a:endParaRPr>
          </a:p>
        </p:txBody>
      </p:sp>
      <p:sp>
        <p:nvSpPr>
          <p:cNvPr id="4" name="Metin Yer Tutucusu 3"/>
          <p:cNvSpPr>
            <a:spLocks noGrp="1"/>
          </p:cNvSpPr>
          <p:nvPr>
            <p:ph type="body" sz="quarter" idx="15"/>
          </p:nvPr>
        </p:nvSpPr>
        <p:spPr>
          <a:xfrm>
            <a:off x="179999" y="556780"/>
            <a:ext cx="7675200" cy="523220"/>
          </a:xfrm>
        </p:spPr>
        <p:txBody>
          <a:bodyPr/>
          <a:lstStyle/>
          <a:p>
            <a:pPr algn="ctr"/>
            <a:r>
              <a:rPr lang="tr-TR" sz="2800" b="1" dirty="0">
                <a:latin typeface="Times New Roman" pitchFamily="18" charset="0"/>
              </a:rPr>
              <a:t>Ön Mali Kontrol Süreci (Harcama  Biriminde)</a:t>
            </a:r>
            <a:endParaRPr lang="tr-TR" sz="2800" dirty="0"/>
          </a:p>
        </p:txBody>
      </p:sp>
    </p:spTree>
    <p:extLst>
      <p:ext uri="{BB962C8B-B14F-4D97-AF65-F5344CB8AC3E}">
        <p14:creationId xmlns:p14="http://schemas.microsoft.com/office/powerpoint/2010/main" val="417408977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81</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SzPct val="100000"/>
              <a:buFont typeface="Arial" panose="020B0604020202020204" pitchFamily="34" charset="0"/>
              <a:buChar char="•"/>
            </a:pPr>
            <a:r>
              <a:rPr lang="tr-TR" sz="2000" dirty="0" smtClean="0">
                <a:solidFill>
                  <a:schemeClr val="tx1"/>
                </a:solidFill>
                <a:latin typeface="Times New Roman" pitchFamily="18" charset="0"/>
                <a:cs typeface="Times New Roman" pitchFamily="18" charset="0"/>
              </a:rPr>
              <a:t>Mali hizmetler biriminin</a:t>
            </a:r>
            <a:r>
              <a:rPr lang="tr-TR" sz="2000" b="1" dirty="0" smtClean="0">
                <a:solidFill>
                  <a:schemeClr val="tx1"/>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ön malî kontrolüne tâbi mali karar ve işlemler, kontrol edilmek üzere malî hizmetler birimine gönderilir.</a:t>
            </a:r>
          </a:p>
          <a:p>
            <a:pPr marL="342900" indent="-342900" algn="just">
              <a:buClr>
                <a:schemeClr val="tx2"/>
              </a:buClr>
              <a:buSzPct val="100000"/>
              <a:buFont typeface="Arial" panose="020B0604020202020204" pitchFamily="34" charset="0"/>
              <a:buChar char="•"/>
            </a:pPr>
            <a:r>
              <a:rPr lang="tr-TR" sz="2000" dirty="0" smtClean="0">
                <a:solidFill>
                  <a:schemeClr val="tx1"/>
                </a:solidFill>
                <a:latin typeface="Times New Roman" pitchFamily="18" charset="0"/>
                <a:cs typeface="Times New Roman" pitchFamily="18" charset="0"/>
              </a:rPr>
              <a:t>Harcama birimlerinde ve malî hizmetler biriminde yapılan kontrol sonucunda, malî karar ve işlemin uygun görülmesi halinde, dayanak belgenin üzerine “Kontrol edilmiş ve uygun görülmüştür” şerhi düşülür veya yazılı görüş düzenlenir. </a:t>
            </a:r>
            <a:endParaRPr lang="tr-TR" sz="2000" dirty="0" smtClean="0">
              <a:solidFill>
                <a:schemeClr val="tx1"/>
              </a:solidFill>
              <a:latin typeface="Times New Roman" pitchFamily="18" charset="0"/>
            </a:endParaRPr>
          </a:p>
          <a:p>
            <a:pPr marL="342900" indent="-342900" algn="just">
              <a:buClr>
                <a:schemeClr val="tx2"/>
              </a:buClr>
              <a:buSzPct val="100000"/>
              <a:buFont typeface="Arial" panose="020B0604020202020204" pitchFamily="34" charset="0"/>
              <a:buChar char="•"/>
            </a:pPr>
            <a:r>
              <a:rPr lang="tr-TR" sz="2000" dirty="0" smtClean="0">
                <a:solidFill>
                  <a:schemeClr val="tx1"/>
                </a:solidFill>
                <a:latin typeface="Times New Roman" pitchFamily="18" charset="0"/>
                <a:cs typeface="Times New Roman" pitchFamily="18" charset="0"/>
              </a:rPr>
              <a:t>Mali hizmetler biriminin görüş yazısı ilgili işlem dosyasında saklanır ve bir örneği de ödeme emri belgesine eklenir.</a:t>
            </a:r>
            <a:endParaRPr lang="tr-TR" dirty="0">
              <a:solidFill>
                <a:schemeClr val="tx1"/>
              </a:solidFill>
            </a:endParaRPr>
          </a:p>
        </p:txBody>
      </p:sp>
      <p:sp>
        <p:nvSpPr>
          <p:cNvPr id="4" name="Metin Yer Tutucusu 3"/>
          <p:cNvSpPr>
            <a:spLocks noGrp="1"/>
          </p:cNvSpPr>
          <p:nvPr>
            <p:ph type="body" sz="quarter" idx="15"/>
          </p:nvPr>
        </p:nvSpPr>
        <p:spPr>
          <a:xfrm>
            <a:off x="179999" y="618335"/>
            <a:ext cx="7675200" cy="461665"/>
          </a:xfrm>
        </p:spPr>
        <p:txBody>
          <a:bodyPr/>
          <a:lstStyle/>
          <a:p>
            <a:pPr algn="ctr"/>
            <a:r>
              <a:rPr lang="tr-TR" sz="2400" b="1" dirty="0">
                <a:latin typeface="Times New Roman" pitchFamily="18" charset="0"/>
              </a:rPr>
              <a:t>Ön Mali Kontrol Süreci (Mali Hizmetler Biriminde) </a:t>
            </a:r>
            <a:endParaRPr lang="tr-TR" sz="2400" dirty="0"/>
          </a:p>
        </p:txBody>
      </p:sp>
    </p:spTree>
    <p:extLst>
      <p:ext uri="{BB962C8B-B14F-4D97-AF65-F5344CB8AC3E}">
        <p14:creationId xmlns:p14="http://schemas.microsoft.com/office/powerpoint/2010/main" val="339330336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82</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Harcama yetkilisi ile muhasebe yetkilisi görevi aynı kişide birleşemez.</a:t>
            </a:r>
            <a:endParaRPr lang="tr-TR" sz="2400" dirty="0">
              <a:latin typeface="Times New Roman" pitchFamily="18" charset="0"/>
              <a:cs typeface="Times New Roman" pitchFamily="18" charset="0"/>
            </a:endParaRPr>
          </a:p>
          <a:p>
            <a:pPr marL="342900" indent="-342900" algn="just">
              <a:buClr>
                <a:schemeClr val="tx2"/>
              </a:buClr>
              <a:buSzPct val="100000"/>
              <a:buFont typeface="Arial" panose="020B0604020202020204" pitchFamily="34" charset="0"/>
              <a:buChar char="•"/>
            </a:pPr>
            <a:r>
              <a:rPr lang="tr-TR" sz="2400" dirty="0">
                <a:solidFill>
                  <a:schemeClr val="tx1"/>
                </a:solidFill>
                <a:latin typeface="Times New Roman" pitchFamily="18" charset="0"/>
                <a:cs typeface="Times New Roman" pitchFamily="18" charset="0"/>
              </a:rPr>
              <a:t>Mali hizmetler biriminde ön malî kontrol görevini yürütenler, onay belgesi ve ekleri ile şartname ve sözleşme tasarılarının hazırlanması, malî karar ve işlemlerin belgelendirilmesi, mal ve hizmetlerin teslim alınması gibi malî karar ve işlemlerin hazırlanması ve uygulanması aşamalarında görevlendirilemezler ve ihale komisyonu ile muayene ve kabul komisyonunda başkan ve üye olamazlar.</a:t>
            </a: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Görev Ayrılığı İlkesi</a:t>
            </a:r>
            <a:endParaRPr lang="tr-TR" dirty="0"/>
          </a:p>
        </p:txBody>
      </p:sp>
    </p:spTree>
    <p:extLst>
      <p:ext uri="{BB962C8B-B14F-4D97-AF65-F5344CB8AC3E}">
        <p14:creationId xmlns:p14="http://schemas.microsoft.com/office/powerpoint/2010/main" val="161979186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83</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Font typeface="Arial" panose="020B0604020202020204" pitchFamily="34" charset="0"/>
              <a:buChar char="•"/>
            </a:pPr>
            <a:r>
              <a:rPr lang="tr-TR" sz="2400" dirty="0">
                <a:latin typeface="Times New Roman" pitchFamily="18" charset="0"/>
                <a:cs typeface="Times New Roman" pitchFamily="18" charset="0"/>
              </a:rPr>
              <a:t>Kamu idarelerinde </a:t>
            </a:r>
            <a:r>
              <a:rPr lang="tr-TR" sz="2400" dirty="0">
                <a:latin typeface="Times New Roman" pitchFamily="18" charset="0"/>
              </a:rPr>
              <a:t>Kanunun 60’ncı maddesinde sayılan </a:t>
            </a:r>
            <a:r>
              <a:rPr lang="tr-TR" sz="2400" dirty="0">
                <a:latin typeface="Times New Roman" pitchFamily="18" charset="0"/>
                <a:cs typeface="Times New Roman" pitchFamily="18" charset="0"/>
              </a:rPr>
              <a:t> görevler, mali hizmetler birimi tarafından yürütülür</a:t>
            </a:r>
            <a:r>
              <a:rPr lang="tr-TR" sz="2400" dirty="0">
                <a:latin typeface="Times New Roman" pitchFamily="18" charset="0"/>
              </a:rPr>
              <a:t>.</a:t>
            </a:r>
          </a:p>
          <a:p>
            <a:pPr marL="342900" indent="-342900" algn="just">
              <a:buClr>
                <a:schemeClr val="tx2"/>
              </a:buClr>
              <a:buFont typeface="Arial" panose="020B0604020202020204" pitchFamily="34" charset="0"/>
              <a:buChar char="•"/>
            </a:pPr>
            <a:r>
              <a:rPr lang="tr-TR" sz="2400" dirty="0">
                <a:latin typeface="Times New Roman" pitchFamily="18" charset="0"/>
                <a:cs typeface="Times New Roman" pitchFamily="18" charset="0"/>
              </a:rPr>
              <a:t>Mali hizmetler birimlerinin </a:t>
            </a:r>
            <a:r>
              <a:rPr lang="tr-TR" sz="2400" dirty="0">
                <a:latin typeface="Times New Roman" pitchFamily="18" charset="0"/>
              </a:rPr>
              <a:t> </a:t>
            </a:r>
            <a:r>
              <a:rPr lang="tr-TR" sz="2400" dirty="0">
                <a:latin typeface="Times New Roman" pitchFamily="18" charset="0"/>
                <a:cs typeface="Times New Roman" pitchFamily="18" charset="0"/>
              </a:rPr>
              <a:t> teşkilat yapısı</a:t>
            </a:r>
            <a:r>
              <a:rPr lang="tr-TR" sz="2400" dirty="0">
                <a:latin typeface="Times New Roman" pitchFamily="18" charset="0"/>
              </a:rPr>
              <a:t>,</a:t>
            </a:r>
            <a:r>
              <a:rPr lang="tr-TR" sz="2400" dirty="0">
                <a:latin typeface="Times New Roman" pitchFamily="18" charset="0"/>
                <a:cs typeface="Times New Roman" pitchFamily="18" charset="0"/>
              </a:rPr>
              <a:t> </a:t>
            </a:r>
            <a:r>
              <a:rPr lang="tr-TR" sz="2400" dirty="0">
                <a:latin typeface="Times New Roman" pitchFamily="18" charset="0"/>
              </a:rPr>
              <a:t> </a:t>
            </a:r>
          </a:p>
          <a:p>
            <a:pPr algn="just">
              <a:buClr>
                <a:srgbClr val="E22E99"/>
              </a:buClr>
            </a:pPr>
            <a:r>
              <a:rPr lang="tr-TR" sz="2400" dirty="0">
                <a:latin typeface="Times New Roman" pitchFamily="18" charset="0"/>
              </a:rPr>
              <a:t>    1-</a:t>
            </a:r>
            <a:r>
              <a:rPr lang="tr-TR" sz="2400" dirty="0">
                <a:latin typeface="Times New Roman" pitchFamily="18" charset="0"/>
                <a:cs typeface="Times New Roman" pitchFamily="18" charset="0"/>
              </a:rPr>
              <a:t>Stratejik planlama, </a:t>
            </a:r>
            <a:endParaRPr lang="tr-TR" sz="2400" dirty="0">
              <a:latin typeface="Times New Roman" pitchFamily="18" charset="0"/>
            </a:endParaRPr>
          </a:p>
          <a:p>
            <a:pPr algn="just">
              <a:buClr>
                <a:srgbClr val="E22E99"/>
              </a:buClr>
            </a:pPr>
            <a:r>
              <a:rPr lang="tr-TR" sz="2400" dirty="0">
                <a:latin typeface="Times New Roman" pitchFamily="18" charset="0"/>
              </a:rPr>
              <a:t>    2-</a:t>
            </a:r>
            <a:r>
              <a:rPr lang="tr-TR" sz="2400" dirty="0">
                <a:latin typeface="Times New Roman" pitchFamily="18" charset="0"/>
                <a:cs typeface="Times New Roman" pitchFamily="18" charset="0"/>
              </a:rPr>
              <a:t>Bütçe ve performans programı, </a:t>
            </a:r>
            <a:endParaRPr lang="tr-TR" sz="2400" dirty="0">
              <a:latin typeface="Times New Roman" pitchFamily="18" charset="0"/>
            </a:endParaRPr>
          </a:p>
          <a:p>
            <a:pPr algn="just">
              <a:buClr>
                <a:srgbClr val="E22E99"/>
              </a:buClr>
            </a:pPr>
            <a:r>
              <a:rPr lang="tr-TR" sz="2400" dirty="0">
                <a:latin typeface="Times New Roman" pitchFamily="18" charset="0"/>
              </a:rPr>
              <a:t>    3-</a:t>
            </a:r>
            <a:r>
              <a:rPr lang="tr-TR" sz="2400" dirty="0">
                <a:latin typeface="Times New Roman" pitchFamily="18" charset="0"/>
                <a:cs typeface="Times New Roman" pitchFamily="18" charset="0"/>
              </a:rPr>
              <a:t>Muhasebe-kesin hesap ve raporlama ile </a:t>
            </a:r>
            <a:endParaRPr lang="tr-TR" sz="2400" dirty="0">
              <a:latin typeface="Times New Roman" pitchFamily="18" charset="0"/>
            </a:endParaRPr>
          </a:p>
          <a:p>
            <a:pPr algn="just">
              <a:buClr>
                <a:srgbClr val="E22E99"/>
              </a:buClr>
            </a:pPr>
            <a:r>
              <a:rPr lang="tr-TR" sz="2400" dirty="0">
                <a:latin typeface="Times New Roman" pitchFamily="18" charset="0"/>
              </a:rPr>
              <a:t>    4-</a:t>
            </a:r>
            <a:r>
              <a:rPr lang="tr-TR" sz="2400" dirty="0">
                <a:latin typeface="Times New Roman" pitchFamily="18" charset="0"/>
                <a:cs typeface="Times New Roman" pitchFamily="18" charset="0"/>
              </a:rPr>
              <a:t>İç kontrol </a:t>
            </a:r>
            <a:endParaRPr lang="tr-TR" sz="2400" dirty="0">
              <a:latin typeface="Times New Roman" pitchFamily="18" charset="0"/>
            </a:endParaRPr>
          </a:p>
          <a:p>
            <a:pPr algn="just">
              <a:buClr>
                <a:srgbClr val="E22E99"/>
              </a:buClr>
            </a:pPr>
            <a:r>
              <a:rPr lang="tr-TR" sz="2400" dirty="0">
                <a:latin typeface="Times New Roman" pitchFamily="18" charset="0"/>
                <a:cs typeface="Times New Roman" pitchFamily="18" charset="0"/>
              </a:rPr>
              <a:t>     fonksiyonlarının ayrı alt birimler tarafından yürütülebilmesini sağlayacak şekilde </a:t>
            </a:r>
            <a:r>
              <a:rPr lang="tr-TR" sz="2400" dirty="0">
                <a:latin typeface="Times New Roman" pitchFamily="18" charset="0"/>
              </a:rPr>
              <a:t>oluşturulur.</a:t>
            </a:r>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Mali Hizmetler Birimi </a:t>
            </a:r>
            <a:endParaRPr lang="tr-TR" dirty="0"/>
          </a:p>
        </p:txBody>
      </p:sp>
    </p:spTree>
    <p:extLst>
      <p:ext uri="{BB962C8B-B14F-4D97-AF65-F5344CB8AC3E}">
        <p14:creationId xmlns:p14="http://schemas.microsoft.com/office/powerpoint/2010/main" val="5296345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84</a:t>
            </a:fld>
            <a:endParaRPr lang="tr-TR"/>
          </a:p>
        </p:txBody>
      </p:sp>
      <p:sp>
        <p:nvSpPr>
          <p:cNvPr id="3" name="Metin Yer Tutucusu 2"/>
          <p:cNvSpPr>
            <a:spLocks noGrp="1"/>
          </p:cNvSpPr>
          <p:nvPr>
            <p:ph type="body" sz="quarter" idx="14"/>
          </p:nvPr>
        </p:nvSpPr>
        <p:spPr/>
        <p:txBody>
          <a:bodyPr/>
          <a:lstStyle/>
          <a:p>
            <a:pPr marL="538163" indent="-538163">
              <a:lnSpc>
                <a:spcPct val="80000"/>
              </a:lnSpc>
            </a:pPr>
            <a:r>
              <a:rPr lang="tr-TR" sz="2400" b="1" dirty="0">
                <a:solidFill>
                  <a:schemeClr val="tx1"/>
                </a:solidFill>
                <a:latin typeface="Times New Roman" pitchFamily="18" charset="0"/>
                <a:cs typeface="Times New Roman" pitchFamily="18" charset="0"/>
              </a:rPr>
              <a:t>Muhasebe Hizmeti;</a:t>
            </a:r>
          </a:p>
          <a:p>
            <a:pPr marL="457200" indent="-457200">
              <a:lnSpc>
                <a:spcPct val="8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Gelirlerin ve alacakların tahsili,</a:t>
            </a:r>
          </a:p>
          <a:p>
            <a:pPr marL="457200" indent="-457200">
              <a:lnSpc>
                <a:spcPct val="8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Giderlerin hak</a:t>
            </a:r>
            <a:r>
              <a:rPr lang="tr-TR" sz="2400" dirty="0">
                <a:solidFill>
                  <a:schemeClr val="tx1"/>
                </a:solidFill>
                <a:latin typeface="Times New Roman" pitchFamily="18" charset="0"/>
              </a:rPr>
              <a:t>  </a:t>
            </a:r>
            <a:r>
              <a:rPr lang="tr-TR" sz="2400" dirty="0" smtClean="0">
                <a:solidFill>
                  <a:schemeClr val="tx1"/>
                </a:solidFill>
                <a:latin typeface="Times New Roman" pitchFamily="18" charset="0"/>
                <a:cs typeface="Times New Roman" pitchFamily="18" charset="0"/>
              </a:rPr>
              <a:t>sahiplerine </a:t>
            </a:r>
            <a:r>
              <a:rPr lang="tr-TR" sz="2400" dirty="0">
                <a:solidFill>
                  <a:schemeClr val="tx1"/>
                </a:solidFill>
                <a:latin typeface="Times New Roman" pitchFamily="18" charset="0"/>
                <a:cs typeface="Times New Roman" pitchFamily="18" charset="0"/>
              </a:rPr>
              <a:t>ödenmesi,</a:t>
            </a:r>
          </a:p>
          <a:p>
            <a:pPr marL="457200" indent="-457200">
              <a:lnSpc>
                <a:spcPct val="8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Para ve parayla ifade edilebilen değerler ile</a:t>
            </a:r>
          </a:p>
          <a:p>
            <a:pPr marL="457200" indent="-457200">
              <a:lnSpc>
                <a:spcPct val="80000"/>
              </a:lnSpc>
              <a:buClr>
                <a:schemeClr val="tx2"/>
              </a:buClr>
              <a:buFont typeface="Arial" panose="020B0604020202020204" pitchFamily="34" charset="0"/>
              <a:buChar char="•"/>
            </a:pPr>
            <a:r>
              <a:rPr lang="tr-TR" sz="2400" dirty="0">
                <a:solidFill>
                  <a:schemeClr val="tx1"/>
                </a:solidFill>
                <a:latin typeface="Times New Roman" pitchFamily="18" charset="0"/>
              </a:rPr>
              <a:t>E</a:t>
            </a:r>
            <a:r>
              <a:rPr lang="tr-TR" sz="2400" dirty="0">
                <a:solidFill>
                  <a:schemeClr val="tx1"/>
                </a:solidFill>
                <a:latin typeface="Times New Roman" pitchFamily="18" charset="0"/>
                <a:cs typeface="Times New Roman" pitchFamily="18" charset="0"/>
              </a:rPr>
              <a:t>manetlerin alınması, saklanması, ilgililere verilmesi, gönderilmesi</a:t>
            </a:r>
            <a:endParaRPr lang="tr-TR" sz="2400" dirty="0">
              <a:solidFill>
                <a:schemeClr val="tx1"/>
              </a:solidFill>
              <a:latin typeface="Times New Roman" pitchFamily="18" charset="0"/>
            </a:endParaRPr>
          </a:p>
          <a:p>
            <a:pPr marL="457200" indent="-457200">
              <a:lnSpc>
                <a:spcPct val="80000"/>
              </a:lnSpc>
              <a:buClr>
                <a:schemeClr val="tx2"/>
              </a:buClr>
              <a:buFont typeface="Arial" panose="020B0604020202020204" pitchFamily="34" charset="0"/>
              <a:buChar char="•"/>
            </a:pPr>
            <a:r>
              <a:rPr lang="tr-TR" sz="2400" dirty="0">
                <a:solidFill>
                  <a:schemeClr val="tx1"/>
                </a:solidFill>
                <a:latin typeface="Times New Roman" pitchFamily="18" charset="0"/>
              </a:rPr>
              <a:t>D</a:t>
            </a:r>
            <a:r>
              <a:rPr lang="tr-TR" sz="2400" dirty="0">
                <a:solidFill>
                  <a:schemeClr val="tx1"/>
                </a:solidFill>
                <a:latin typeface="Times New Roman" pitchFamily="18" charset="0"/>
                <a:cs typeface="Times New Roman" pitchFamily="18" charset="0"/>
              </a:rPr>
              <a:t>iğer tüm malî işlemlerin kayıtlarının yapılması ve</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raporlanması</a:t>
            </a:r>
            <a:r>
              <a:rPr lang="tr-TR" sz="2400" dirty="0">
                <a:solidFill>
                  <a:schemeClr val="tx1"/>
                </a:solidFill>
                <a:latin typeface="Times New Roman" pitchFamily="18" charset="0"/>
              </a:rPr>
              <a:t> </a:t>
            </a:r>
            <a:r>
              <a:rPr lang="tr-TR" sz="2400" dirty="0">
                <a:solidFill>
                  <a:schemeClr val="tx1"/>
                </a:solidFill>
                <a:latin typeface="Times New Roman" pitchFamily="18" charset="0"/>
                <a:cs typeface="Times New Roman" pitchFamily="18" charset="0"/>
              </a:rPr>
              <a:t>işlemleridir.</a:t>
            </a:r>
          </a:p>
          <a:p>
            <a:pPr marL="457200" indent="-457200">
              <a:lnSpc>
                <a:spcPct val="80000"/>
              </a:lnSpc>
              <a:buClr>
                <a:schemeClr val="tx2"/>
              </a:buClr>
            </a:pPr>
            <a:endParaRPr lang="tr-TR" sz="2400" dirty="0">
              <a:solidFill>
                <a:schemeClr val="tx1"/>
              </a:solidFill>
              <a:latin typeface="Times New Roman" pitchFamily="18" charset="0"/>
            </a:endParaRPr>
          </a:p>
          <a:p>
            <a:pPr marL="538163" indent="-538163">
              <a:lnSpc>
                <a:spcPct val="80000"/>
              </a:lnSpc>
            </a:pPr>
            <a:r>
              <a:rPr lang="tr-TR" sz="2400" dirty="0">
                <a:solidFill>
                  <a:schemeClr val="tx1"/>
                </a:solidFill>
                <a:latin typeface="Times New Roman" pitchFamily="18" charset="0"/>
              </a:rPr>
              <a:t>B</a:t>
            </a:r>
            <a:r>
              <a:rPr lang="tr-TR" sz="2400" dirty="0">
                <a:solidFill>
                  <a:schemeClr val="tx1"/>
                </a:solidFill>
                <a:latin typeface="Times New Roman" pitchFamily="18" charset="0"/>
                <a:cs typeface="Times New Roman" pitchFamily="18" charset="0"/>
              </a:rPr>
              <a:t>u işlemleri yürütenler </a:t>
            </a:r>
            <a:r>
              <a:rPr lang="tr-TR" sz="2400" b="1" dirty="0">
                <a:solidFill>
                  <a:schemeClr val="tx1"/>
                </a:solidFill>
                <a:latin typeface="Times New Roman" pitchFamily="18" charset="0"/>
                <a:cs typeface="Times New Roman" pitchFamily="18" charset="0"/>
              </a:rPr>
              <a:t>muhasebe yetkilisidir. </a:t>
            </a:r>
            <a:endParaRPr lang="tr-TR" sz="2400" b="1" dirty="0">
              <a:solidFill>
                <a:schemeClr val="tx1"/>
              </a:solidFill>
              <a:latin typeface="Times New Roman" pitchFamily="18" charset="0"/>
            </a:endParaRPr>
          </a:p>
        </p:txBody>
      </p:sp>
      <p:sp>
        <p:nvSpPr>
          <p:cNvPr id="4" name="Metin Yer Tutucusu 3"/>
          <p:cNvSpPr>
            <a:spLocks noGrp="1"/>
          </p:cNvSpPr>
          <p:nvPr>
            <p:ph type="body" sz="quarter" idx="15"/>
          </p:nvPr>
        </p:nvSpPr>
        <p:spPr>
          <a:xfrm>
            <a:off x="180000" y="266625"/>
            <a:ext cx="7675200" cy="584775"/>
          </a:xfrm>
        </p:spPr>
        <p:txBody>
          <a:bodyPr/>
          <a:lstStyle/>
          <a:p>
            <a:pPr algn="ctr"/>
            <a:r>
              <a:rPr lang="tr-TR" b="1" dirty="0">
                <a:latin typeface="Times New Roman" pitchFamily="18" charset="0"/>
              </a:rPr>
              <a:t>Muhasebe Yetkilisi Ve Sorumlulukları (1)</a:t>
            </a:r>
            <a:endParaRPr lang="tr-TR" dirty="0"/>
          </a:p>
        </p:txBody>
      </p:sp>
    </p:spTree>
    <p:extLst>
      <p:ext uri="{BB962C8B-B14F-4D97-AF65-F5344CB8AC3E}">
        <p14:creationId xmlns:p14="http://schemas.microsoft.com/office/powerpoint/2010/main" val="28295241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85</a:t>
            </a:fld>
            <a:endParaRPr lang="tr-TR"/>
          </a:p>
        </p:txBody>
      </p:sp>
      <p:sp>
        <p:nvSpPr>
          <p:cNvPr id="3" name="Metin Yer Tutucusu 2"/>
          <p:cNvSpPr>
            <a:spLocks noGrp="1"/>
          </p:cNvSpPr>
          <p:nvPr>
            <p:ph type="body" sz="quarter" idx="14"/>
          </p:nvPr>
        </p:nvSpPr>
        <p:spPr/>
        <p:txBody>
          <a:bodyPr>
            <a:normAutofit fontScale="47500" lnSpcReduction="20000"/>
          </a:bodyPr>
          <a:lstStyle/>
          <a:p>
            <a:pPr indent="-342900" algn="just">
              <a:lnSpc>
                <a:spcPct val="120000"/>
              </a:lnSpc>
              <a:buClr>
                <a:schemeClr val="tx1"/>
              </a:buClr>
            </a:pPr>
            <a:r>
              <a:rPr lang="tr-TR" sz="3300" dirty="0">
                <a:solidFill>
                  <a:schemeClr val="tx1"/>
                </a:solidFill>
                <a:latin typeface="Times New Roman" charset="-94"/>
                <a:ea typeface="Times New Roman" charset="-94"/>
                <a:cs typeface="Times New Roman" charset="-94"/>
              </a:rPr>
              <a:t>Muhasebe yetkilileri ödeme aşamasında, ödeme emri belgesi ve eki belgeler üzerinde; </a:t>
            </a:r>
          </a:p>
          <a:p>
            <a:pPr marL="457200" indent="-457200" algn="just">
              <a:lnSpc>
                <a:spcPct val="120000"/>
              </a:lnSpc>
              <a:buClr>
                <a:schemeClr val="tx1"/>
              </a:buClr>
              <a:buFont typeface="Wingdings" charset="2"/>
              <a:buChar char="v"/>
            </a:pPr>
            <a:r>
              <a:rPr lang="tr-TR" sz="3300" dirty="0">
                <a:solidFill>
                  <a:schemeClr val="tx1"/>
                </a:solidFill>
                <a:latin typeface="Times New Roman" charset="-94"/>
                <a:ea typeface="Times New Roman" charset="-94"/>
                <a:cs typeface="Times New Roman" charset="-94"/>
              </a:rPr>
              <a:t>Yetkililerin imzasını, </a:t>
            </a:r>
            <a:endParaRPr lang="tr-TR" sz="3300" dirty="0" smtClean="0">
              <a:solidFill>
                <a:schemeClr val="tx1"/>
              </a:solidFill>
              <a:latin typeface="Times New Roman" charset="-94"/>
              <a:ea typeface="Times New Roman" charset="-94"/>
              <a:cs typeface="Times New Roman" charset="-94"/>
            </a:endParaRPr>
          </a:p>
          <a:p>
            <a:pPr marL="457200" indent="-457200" algn="just">
              <a:lnSpc>
                <a:spcPct val="120000"/>
              </a:lnSpc>
              <a:buClr>
                <a:schemeClr val="tx1"/>
              </a:buClr>
              <a:buFont typeface="Wingdings" charset="2"/>
              <a:buChar char="v"/>
            </a:pPr>
            <a:r>
              <a:rPr lang="tr-TR" sz="3300" dirty="0" smtClean="0">
                <a:solidFill>
                  <a:schemeClr val="tx1"/>
                </a:solidFill>
                <a:latin typeface="Times New Roman" charset="-94"/>
                <a:ea typeface="Times New Roman" charset="-94"/>
                <a:cs typeface="Times New Roman" charset="-94"/>
              </a:rPr>
              <a:t>Ödemeye </a:t>
            </a:r>
            <a:r>
              <a:rPr lang="tr-TR" sz="3300" dirty="0">
                <a:solidFill>
                  <a:schemeClr val="tx1"/>
                </a:solidFill>
                <a:latin typeface="Times New Roman" charset="-94"/>
                <a:ea typeface="Times New Roman" charset="-94"/>
                <a:cs typeface="Times New Roman" charset="-94"/>
              </a:rPr>
              <a:t>ilişkin ilgili mevzuatında sayılan belgelerin tamam olmasını, </a:t>
            </a:r>
            <a:endParaRPr lang="tr-TR" sz="3300" dirty="0" smtClean="0">
              <a:solidFill>
                <a:schemeClr val="tx1"/>
              </a:solidFill>
              <a:latin typeface="Times New Roman" charset="-94"/>
              <a:ea typeface="Times New Roman" charset="-94"/>
              <a:cs typeface="Times New Roman" charset="-94"/>
            </a:endParaRPr>
          </a:p>
          <a:p>
            <a:pPr marL="457200" indent="-457200" algn="just">
              <a:lnSpc>
                <a:spcPct val="120000"/>
              </a:lnSpc>
              <a:buClr>
                <a:schemeClr val="tx1"/>
              </a:buClr>
              <a:buFont typeface="Wingdings" charset="2"/>
              <a:buChar char="v"/>
            </a:pPr>
            <a:r>
              <a:rPr lang="tr-TR" sz="3300" dirty="0" smtClean="0">
                <a:solidFill>
                  <a:schemeClr val="tx1"/>
                </a:solidFill>
                <a:latin typeface="Times New Roman" charset="-94"/>
                <a:ea typeface="Times New Roman" charset="-94"/>
                <a:cs typeface="Times New Roman" charset="-94"/>
              </a:rPr>
              <a:t>Maddi </a:t>
            </a:r>
            <a:r>
              <a:rPr lang="tr-TR" sz="3300" dirty="0">
                <a:solidFill>
                  <a:schemeClr val="tx1"/>
                </a:solidFill>
                <a:latin typeface="Times New Roman" charset="-94"/>
                <a:ea typeface="Times New Roman" charset="-94"/>
                <a:cs typeface="Times New Roman" charset="-94"/>
              </a:rPr>
              <a:t>hata bulunup bulunmadığını, </a:t>
            </a:r>
            <a:endParaRPr lang="tr-TR" sz="3300" dirty="0" smtClean="0">
              <a:solidFill>
                <a:schemeClr val="tx1"/>
              </a:solidFill>
              <a:latin typeface="Times New Roman" charset="-94"/>
              <a:ea typeface="Times New Roman" charset="-94"/>
              <a:cs typeface="Times New Roman" charset="-94"/>
            </a:endParaRPr>
          </a:p>
          <a:p>
            <a:pPr marL="457200" indent="-457200" algn="just">
              <a:lnSpc>
                <a:spcPct val="120000"/>
              </a:lnSpc>
              <a:buClr>
                <a:schemeClr val="tx1"/>
              </a:buClr>
              <a:buFont typeface="Wingdings" charset="2"/>
              <a:buChar char="v"/>
            </a:pPr>
            <a:r>
              <a:rPr lang="tr-TR" sz="3300" dirty="0" smtClean="0">
                <a:solidFill>
                  <a:schemeClr val="tx1"/>
                </a:solidFill>
                <a:latin typeface="Times New Roman" charset="-94"/>
                <a:ea typeface="Times New Roman" charset="-94"/>
                <a:cs typeface="Times New Roman" charset="-94"/>
              </a:rPr>
              <a:t>Hak </a:t>
            </a:r>
            <a:r>
              <a:rPr lang="tr-TR" sz="3300" dirty="0">
                <a:solidFill>
                  <a:schemeClr val="tx1"/>
                </a:solidFill>
                <a:latin typeface="Times New Roman" charset="-94"/>
                <a:ea typeface="Times New Roman" charset="-94"/>
                <a:cs typeface="Times New Roman" charset="-94"/>
              </a:rPr>
              <a:t>sahibinin kimliğine ilişkin bilgileri, kontrol etmekle yükümlüdür. </a:t>
            </a:r>
          </a:p>
          <a:p>
            <a:pPr indent="-342900" algn="just">
              <a:lnSpc>
                <a:spcPct val="120000"/>
              </a:lnSpc>
              <a:buClr>
                <a:schemeClr val="tx1"/>
              </a:buClr>
              <a:buFont typeface="Arial" panose="020B0604020202020204" pitchFamily="34" charset="0"/>
              <a:buChar char="•"/>
            </a:pPr>
            <a:r>
              <a:rPr lang="tr-TR" sz="3300" dirty="0">
                <a:solidFill>
                  <a:schemeClr val="tx1"/>
                </a:solidFill>
                <a:latin typeface="Times New Roman" charset="-94"/>
                <a:ea typeface="Times New Roman" charset="-94"/>
                <a:cs typeface="Times New Roman" charset="-94"/>
              </a:rPr>
              <a:t>Muhasebe yetkilileri, sayılan konulara ilişkin hata veya eksiklik bulunması halinde ödeme yapamaz. </a:t>
            </a:r>
          </a:p>
          <a:p>
            <a:pPr indent="-342900" algn="just">
              <a:lnSpc>
                <a:spcPct val="120000"/>
              </a:lnSpc>
              <a:buClr>
                <a:schemeClr val="tx1"/>
              </a:buClr>
              <a:buFont typeface="Arial" panose="020B0604020202020204" pitchFamily="34" charset="0"/>
              <a:buChar char="•"/>
            </a:pPr>
            <a:r>
              <a:rPr lang="tr-TR" sz="3300" dirty="0">
                <a:solidFill>
                  <a:schemeClr val="tx1"/>
                </a:solidFill>
                <a:latin typeface="Times New Roman" charset="-94"/>
                <a:ea typeface="Times New Roman" charset="-94"/>
                <a:cs typeface="Times New Roman" charset="-94"/>
              </a:rPr>
              <a:t>Belgesi eksik veya hatalı olan ödeme emri belgeleri, düzeltilmek veya tamamlanmak üzere en geç bir iş günü içinde gerekçeleriyle birlikte harcama yetkilisine yazılı olarak gönderilir</a:t>
            </a:r>
            <a:r>
              <a:rPr lang="tr-TR" sz="3300" dirty="0" smtClean="0">
                <a:solidFill>
                  <a:schemeClr val="tx1"/>
                </a:solidFill>
                <a:latin typeface="Times New Roman" charset="-94"/>
                <a:ea typeface="Times New Roman" charset="-94"/>
                <a:cs typeface="Times New Roman" charset="-94"/>
              </a:rPr>
              <a:t>.</a:t>
            </a:r>
          </a:p>
          <a:p>
            <a:pPr indent="-342900" algn="just">
              <a:lnSpc>
                <a:spcPct val="120000"/>
              </a:lnSpc>
              <a:buClr>
                <a:schemeClr val="tx1"/>
              </a:buClr>
              <a:buFont typeface="Arial" panose="020B0604020202020204" pitchFamily="34" charset="0"/>
              <a:buChar char="•"/>
            </a:pPr>
            <a:r>
              <a:rPr lang="tr-TR" sz="3300" dirty="0">
                <a:solidFill>
                  <a:schemeClr val="tx1"/>
                </a:solidFill>
                <a:latin typeface="Times New Roman" charset="-94"/>
                <a:ea typeface="Times New Roman" charset="-94"/>
                <a:cs typeface="Times New Roman" charset="-94"/>
              </a:rPr>
              <a:t>Hataların düzeltilmesi veya eksikliklerin giderilmesi halinde ödeme işlemi gerçekleştirilir.(</a:t>
            </a:r>
            <a:endParaRPr lang="tr-TR" sz="3300" dirty="0" smtClean="0">
              <a:solidFill>
                <a:schemeClr val="tx1"/>
              </a:solidFill>
              <a:latin typeface="Times New Roman" charset="-94"/>
              <a:ea typeface="Times New Roman" charset="-94"/>
              <a:cs typeface="Times New Roman" charset="-94"/>
            </a:endParaRPr>
          </a:p>
          <a:p>
            <a:pPr indent="-342900" algn="just">
              <a:lnSpc>
                <a:spcPct val="120000"/>
              </a:lnSpc>
              <a:buClr>
                <a:schemeClr val="tx1"/>
              </a:buClr>
              <a:buFont typeface="Arial" panose="020B0604020202020204" pitchFamily="34" charset="0"/>
              <a:buChar char="•"/>
            </a:pPr>
            <a:r>
              <a:rPr lang="tr-TR" sz="3300" dirty="0">
                <a:solidFill>
                  <a:schemeClr val="tx1"/>
                </a:solidFill>
                <a:latin typeface="Times New Roman" charset="-94"/>
                <a:ea typeface="Times New Roman" charset="-94"/>
                <a:cs typeface="Times New Roman" charset="-94"/>
              </a:rPr>
              <a:t>Muhasebe yetkilileri, ilgili mevzuatında düzenlenmiş belgeler dışında belge arayamaz. Muhasebe yetkililerinin bu Kanuna göre yapacakları kontrollere ilişkin sorumlulukları, görevleri gereği incelemeleri gereken belgelerle sınırlıdır. </a:t>
            </a:r>
            <a:endParaRPr lang="tr-TR" sz="3300" dirty="0" smtClean="0">
              <a:solidFill>
                <a:schemeClr val="tx1"/>
              </a:solidFill>
              <a:latin typeface="Times New Roman" charset="-94"/>
              <a:ea typeface="Times New Roman" charset="-94"/>
              <a:cs typeface="Times New Roman" charset="-94"/>
            </a:endParaRPr>
          </a:p>
          <a:p>
            <a:pPr indent="-342900" algn="just">
              <a:lnSpc>
                <a:spcPct val="120000"/>
              </a:lnSpc>
              <a:buClr>
                <a:schemeClr val="tx1"/>
              </a:buClr>
              <a:buFont typeface="Arial" panose="020B0604020202020204" pitchFamily="34" charset="0"/>
              <a:buChar char="•"/>
            </a:pPr>
            <a:r>
              <a:rPr lang="tr-TR" sz="3300" dirty="0">
                <a:solidFill>
                  <a:schemeClr val="tx1"/>
                </a:solidFill>
                <a:latin typeface="Times New Roman" charset="-94"/>
                <a:ea typeface="Times New Roman" charset="-94"/>
                <a:cs typeface="Times New Roman" charset="-94"/>
              </a:rPr>
              <a:t>Muhasebe yetkilisi adına ve hesabına para ve parayla ifade edilebilen değerleri geçici olarak almaya, vermeye ve göndermeye yetkili olanlar </a:t>
            </a:r>
            <a:r>
              <a:rPr lang="tr-TR" sz="3300" b="1" dirty="0">
                <a:solidFill>
                  <a:schemeClr val="tx1"/>
                </a:solidFill>
                <a:latin typeface="Times New Roman" charset="-94"/>
                <a:ea typeface="Times New Roman" charset="-94"/>
                <a:cs typeface="Times New Roman" charset="-94"/>
              </a:rPr>
              <a:t>muhasebe yetkilisi mutemedidir</a:t>
            </a:r>
            <a:r>
              <a:rPr lang="tr-TR" sz="3300" dirty="0">
                <a:solidFill>
                  <a:schemeClr val="tx1"/>
                </a:solidFill>
                <a:latin typeface="Times New Roman" charset="-94"/>
                <a:ea typeface="Times New Roman" charset="-94"/>
                <a:cs typeface="Times New Roman" charset="-94"/>
              </a:rPr>
              <a:t>. Muhasebe yetkilisi mutemetleri doğrudan muhasebe yetkilisine karşı sorumludur</a:t>
            </a:r>
            <a:endParaRPr lang="tr-TR" sz="3300" dirty="0">
              <a:solidFill>
                <a:schemeClr val="tx1"/>
              </a:solidFill>
              <a:latin typeface="Times New Roman" charset="-94"/>
              <a:ea typeface="Times New Roman" charset="-94"/>
              <a:cs typeface="Times New Roman" charset="-94"/>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rPr>
              <a:t>Muhasebe Yetkilisi Ve Sorumlulukları (2)</a:t>
            </a:r>
            <a:endParaRPr lang="tr-TR" dirty="0"/>
          </a:p>
        </p:txBody>
      </p:sp>
    </p:spTree>
    <p:extLst>
      <p:ext uri="{BB962C8B-B14F-4D97-AF65-F5344CB8AC3E}">
        <p14:creationId xmlns:p14="http://schemas.microsoft.com/office/powerpoint/2010/main" val="33289373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86</a:t>
            </a:fld>
            <a:endParaRPr lang="tr-TR"/>
          </a:p>
        </p:txBody>
      </p:sp>
      <p:sp>
        <p:nvSpPr>
          <p:cNvPr id="3" name="Metin Yer Tutucusu 2"/>
          <p:cNvSpPr>
            <a:spLocks noGrp="1"/>
          </p:cNvSpPr>
          <p:nvPr>
            <p:ph type="body" sz="quarter" idx="14"/>
          </p:nvPr>
        </p:nvSpPr>
        <p:spPr/>
        <p:txBody>
          <a:bodyPr/>
          <a:lstStyle/>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Kamu idaresinin çalışmalarına değer katmak ve geliştirmek için kaynakların ekonomiklik, etkililik ve verimlilik esaslarına göre yönetilip yönetilmediğini değerlendirmek,</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Rehberlik yapmak amacıyla yapılan bağımsız nesnel güvence sağlama ve</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Danışmanlık </a:t>
            </a:r>
            <a:r>
              <a:rPr lang="tr-TR" sz="2400" dirty="0" smtClean="0">
                <a:solidFill>
                  <a:schemeClr val="tx1"/>
                </a:solidFill>
                <a:latin typeface="Times New Roman" pitchFamily="18" charset="0"/>
                <a:cs typeface="Times New Roman" pitchFamily="18" charset="0"/>
              </a:rPr>
              <a:t>faaliyetidir.</a:t>
            </a:r>
            <a:endParaRPr lang="tr-TR" sz="2400" dirty="0">
              <a:solidFill>
                <a:schemeClr val="tx1"/>
              </a:solidFill>
              <a:latin typeface="Times New Roman" pitchFamily="18" charset="0"/>
            </a:endParaRPr>
          </a:p>
          <a:p>
            <a:pPr algn="just">
              <a:buClr>
                <a:schemeClr val="tx2"/>
              </a:buClr>
            </a:pPr>
            <a:r>
              <a:rPr lang="tr-TR" sz="2400" dirty="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İç </a:t>
            </a:r>
            <a:r>
              <a:rPr lang="tr-TR" sz="2400" dirty="0">
                <a:solidFill>
                  <a:schemeClr val="tx1"/>
                </a:solidFill>
                <a:latin typeface="Times New Roman" pitchFamily="18" charset="0"/>
                <a:cs typeface="Times New Roman" pitchFamily="18" charset="0"/>
              </a:rPr>
              <a:t>denetim, iç denetçiler tarafından yapılır.</a:t>
            </a:r>
            <a:endParaRPr lang="tr-TR" sz="2400" dirty="0">
              <a:solidFill>
                <a:schemeClr val="tx1"/>
              </a:solidFill>
              <a:latin typeface="Times New Roman" pitchFamily="18" charset="0"/>
            </a:endParaRPr>
          </a:p>
          <a:p>
            <a:pPr marL="108000" algn="just"/>
            <a:r>
              <a:rPr lang="tr-TR" sz="2400" dirty="0">
                <a:solidFill>
                  <a:schemeClr val="tx1"/>
                </a:solidFill>
                <a:latin typeface="Times New Roman" pitchFamily="18" charset="0"/>
              </a:rPr>
              <a:t>Ü</a:t>
            </a:r>
            <a:r>
              <a:rPr lang="tr-TR" sz="2400" dirty="0">
                <a:solidFill>
                  <a:schemeClr val="tx1"/>
                </a:solidFill>
                <a:latin typeface="Times New Roman" pitchFamily="18" charset="0"/>
                <a:cs typeface="Times New Roman" pitchFamily="18" charset="0"/>
              </a:rPr>
              <a:t>st yöneticiye bağlı iç denetim birimi başkanlıkları kurulabilir.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İç Denetim</a:t>
            </a:r>
            <a:endParaRPr lang="tr-TR" dirty="0"/>
          </a:p>
        </p:txBody>
      </p:sp>
    </p:spTree>
    <p:extLst>
      <p:ext uri="{BB962C8B-B14F-4D97-AF65-F5344CB8AC3E}">
        <p14:creationId xmlns:p14="http://schemas.microsoft.com/office/powerpoint/2010/main" val="428219873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87</a:t>
            </a:fld>
            <a:endParaRPr lang="tr-TR"/>
          </a:p>
        </p:txBody>
      </p:sp>
      <p:sp>
        <p:nvSpPr>
          <p:cNvPr id="3" name="Metin Yer Tutucusu 2"/>
          <p:cNvSpPr>
            <a:spLocks noGrp="1"/>
          </p:cNvSpPr>
          <p:nvPr>
            <p:ph type="body" sz="quarter" idx="14"/>
          </p:nvPr>
        </p:nvSpPr>
        <p:spPr/>
        <p:txBody>
          <a:bodyPr/>
          <a:lstStyle/>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Nesnel risk analizlerine dayanarak kamu idarelerinin yönetim ve kontrol yapılarını değerlendirmek, </a:t>
            </a:r>
            <a:endParaRPr lang="tr-TR" sz="20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Kaynakların etkili, ekonomik ve verimli kullanılması bakımından incelemeler yapmak ve önerilerde bulunmak, </a:t>
            </a:r>
            <a:endParaRPr lang="tr-TR" sz="20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Harcama sonrasında yasal uygunluk denetimi yapmak, </a:t>
            </a:r>
            <a:endParaRPr lang="tr-TR" sz="20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İdarenin harcamalarının, mali işlemlere ilişkin karar ve tasarruflarının, amaç ve politikalara, kalkınma planına, programlara, stratejik planlara ve performans programlarına uygunluğunu denetlemek  ve değerlendirmek,</a:t>
            </a:r>
            <a:endParaRPr lang="tr-TR" sz="20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Mali yönetim ve kontrol süreçlerinin sistem denetimini yapmak ve bu konularda önerilerde bulunmak,</a:t>
            </a:r>
            <a:endParaRPr lang="tr-TR" sz="2000" dirty="0">
              <a:solidFill>
                <a:schemeClr val="tx1"/>
              </a:solidFill>
              <a:latin typeface="Times New Roman" pitchFamily="18" charset="0"/>
            </a:endParaRP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Denetim sonuçları çerçevesinde iyileştirmelere yönelik önerilerde</a:t>
            </a:r>
            <a:r>
              <a:rPr lang="tr-TR" sz="2000" dirty="0">
                <a:solidFill>
                  <a:schemeClr val="tx1"/>
                </a:solidFill>
                <a:latin typeface="Times New Roman" pitchFamily="18" charset="0"/>
              </a:rPr>
              <a:t> </a:t>
            </a:r>
            <a:r>
              <a:rPr lang="tr-TR" sz="2000" dirty="0">
                <a:solidFill>
                  <a:schemeClr val="tx1"/>
                </a:solidFill>
                <a:latin typeface="Times New Roman" pitchFamily="18" charset="0"/>
                <a:cs typeface="Times New Roman" pitchFamily="18" charset="0"/>
              </a:rPr>
              <a:t>bulunmak, </a:t>
            </a:r>
          </a:p>
          <a:p>
            <a:pPr marL="342900" indent="-342900" algn="just">
              <a:lnSpc>
                <a:spcPct val="90000"/>
              </a:lnSpc>
              <a:buClr>
                <a:schemeClr val="tx2"/>
              </a:buClr>
              <a:buFont typeface="Arial" panose="020B0604020202020204" pitchFamily="34" charset="0"/>
              <a:buChar char="•"/>
            </a:pPr>
            <a:r>
              <a:rPr lang="tr-TR" sz="2000" dirty="0">
                <a:solidFill>
                  <a:schemeClr val="tx1"/>
                </a:solidFill>
                <a:latin typeface="Times New Roman" pitchFamily="18" charset="0"/>
                <a:cs typeface="Times New Roman" pitchFamily="18" charset="0"/>
              </a:rPr>
              <a:t>Denetim sırasında veya denetim sonuçlarına göre soruşturma açılmasını gerektirecek bir duruma rastlandığında, ilgili idarenin en üst amirine bildirmek.</a:t>
            </a:r>
            <a:endParaRPr lang="tr-TR" dirty="0">
              <a:solidFill>
                <a:schemeClr val="tx1"/>
              </a:solidFill>
            </a:endParaRPr>
          </a:p>
        </p:txBody>
      </p:sp>
      <p:sp>
        <p:nvSpPr>
          <p:cNvPr id="4" name="Metin Yer Tutucusu 3"/>
          <p:cNvSpPr>
            <a:spLocks noGrp="1"/>
          </p:cNvSpPr>
          <p:nvPr>
            <p:ph type="body" sz="quarter" idx="15"/>
          </p:nvPr>
        </p:nvSpPr>
        <p:spPr>
          <a:xfrm>
            <a:off x="180000" y="244853"/>
            <a:ext cx="7675200" cy="584775"/>
          </a:xfrm>
        </p:spPr>
        <p:txBody>
          <a:bodyPr/>
          <a:lstStyle/>
          <a:p>
            <a:pPr algn="just"/>
            <a:r>
              <a:rPr lang="tr-TR" b="1" dirty="0">
                <a:latin typeface="Times New Roman" pitchFamily="18" charset="0"/>
                <a:cs typeface="Times New Roman" pitchFamily="18" charset="0"/>
              </a:rPr>
              <a:t>İç Denet</a:t>
            </a:r>
            <a:r>
              <a:rPr lang="tr-TR" b="1" dirty="0">
                <a:latin typeface="Times New Roman" pitchFamily="18" charset="0"/>
              </a:rPr>
              <a:t>çinin Görevleri</a:t>
            </a:r>
            <a:endParaRPr lang="tr-TR" dirty="0"/>
          </a:p>
        </p:txBody>
      </p:sp>
    </p:spTree>
    <p:extLst>
      <p:ext uri="{BB962C8B-B14F-4D97-AF65-F5344CB8AC3E}">
        <p14:creationId xmlns:p14="http://schemas.microsoft.com/office/powerpoint/2010/main" val="24629190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88</a:t>
            </a:fld>
            <a:endParaRPr lang="tr-TR"/>
          </a:p>
        </p:txBody>
      </p:sp>
      <p:sp>
        <p:nvSpPr>
          <p:cNvPr id="3" name="Metin Yer Tutucusu 2"/>
          <p:cNvSpPr>
            <a:spLocks noGrp="1"/>
          </p:cNvSpPr>
          <p:nvPr>
            <p:ph type="body" sz="quarter" idx="14"/>
          </p:nvPr>
        </p:nvSpPr>
        <p:spPr>
          <a:xfrm>
            <a:off x="180000" y="1685743"/>
            <a:ext cx="8805998" cy="5172257"/>
          </a:xfrm>
        </p:spPr>
        <p:txBody>
          <a:bodyPr/>
          <a:lstStyle/>
          <a:p>
            <a:pPr marL="342900" indent="-342900" algn="just">
              <a:buFont typeface="Wingdings" charset="2"/>
              <a:buChar char="v"/>
            </a:pPr>
            <a:r>
              <a:rPr lang="tr-TR" dirty="0">
                <a:solidFill>
                  <a:schemeClr val="tx1"/>
                </a:solidFill>
              </a:rPr>
              <a:t>İç denetçi, görevinde bağımsızdır ve iç denetçiye asli görevi dışında hiçbir görev verilemez ve yaptırılamaz. </a:t>
            </a:r>
          </a:p>
          <a:p>
            <a:pPr marL="342900" indent="-342900" algn="just">
              <a:buFont typeface="Wingdings" charset="2"/>
              <a:buChar char="v"/>
            </a:pPr>
            <a:r>
              <a:rPr lang="tr-TR" dirty="0" smtClean="0">
                <a:solidFill>
                  <a:schemeClr val="tx1"/>
                </a:solidFill>
              </a:rPr>
              <a:t>İç </a:t>
            </a:r>
            <a:r>
              <a:rPr lang="tr-TR" dirty="0">
                <a:solidFill>
                  <a:schemeClr val="tx1"/>
                </a:solidFill>
              </a:rPr>
              <a:t>denetçiler, raporlarını doğrudan üst yöneticiye sunar. </a:t>
            </a:r>
          </a:p>
          <a:p>
            <a:pPr marL="342900" indent="-342900" algn="just">
              <a:buFont typeface="Wingdings" charset="2"/>
              <a:buChar char="v"/>
            </a:pPr>
            <a:r>
              <a:rPr lang="tr-TR" dirty="0" smtClean="0">
                <a:solidFill>
                  <a:schemeClr val="tx1"/>
                </a:solidFill>
              </a:rPr>
              <a:t>Bu </a:t>
            </a:r>
            <a:r>
              <a:rPr lang="tr-TR" dirty="0">
                <a:solidFill>
                  <a:schemeClr val="tx1"/>
                </a:solidFill>
              </a:rPr>
              <a:t>raporlar üst yönetici tarafından değerlendirmek suretiyle gereği için ilgili birimler ile malî hizmetler birimine verilir. </a:t>
            </a:r>
          </a:p>
          <a:p>
            <a:pPr marL="342900" indent="-342900" algn="just">
              <a:buFont typeface="Wingdings" charset="2"/>
              <a:buChar char="v"/>
            </a:pPr>
            <a:r>
              <a:rPr lang="tr-TR" dirty="0" smtClean="0">
                <a:solidFill>
                  <a:schemeClr val="tx1"/>
                </a:solidFill>
              </a:rPr>
              <a:t>İç </a:t>
            </a:r>
            <a:r>
              <a:rPr lang="tr-TR" dirty="0">
                <a:solidFill>
                  <a:schemeClr val="tx1"/>
                </a:solidFill>
              </a:rPr>
              <a:t>denetim raporları ile bunlar üzerine yapılan işlemler, üst yönetici tarafından en geç iki ay içinde İç Denetim Koordinasyon Kuruluna gönderilir. </a:t>
            </a:r>
          </a:p>
        </p:txBody>
      </p:sp>
      <p:sp>
        <p:nvSpPr>
          <p:cNvPr id="4" name="Metin Yer Tutucusu 3"/>
          <p:cNvSpPr>
            <a:spLocks noGrp="1"/>
          </p:cNvSpPr>
          <p:nvPr>
            <p:ph type="body" sz="quarter" idx="15"/>
          </p:nvPr>
        </p:nvSpPr>
        <p:spPr>
          <a:xfrm>
            <a:off x="180000" y="317294"/>
            <a:ext cx="7675200" cy="523220"/>
          </a:xfrm>
        </p:spPr>
        <p:txBody>
          <a:bodyPr/>
          <a:lstStyle/>
          <a:p>
            <a:r>
              <a:rPr lang="tr-TR" sz="2800" b="1" dirty="0" smtClean="0">
                <a:latin typeface="Times New Roman" charset="-94"/>
                <a:ea typeface="Times New Roman" charset="-94"/>
                <a:cs typeface="Times New Roman" charset="-94"/>
              </a:rPr>
              <a:t>İç Denetçinin Nitelikleri</a:t>
            </a:r>
            <a:endParaRPr lang="tr-TR" sz="2800" b="1"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35176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4"/>
          </p:nvPr>
        </p:nvSpPr>
        <p:spPr>
          <a:xfrm>
            <a:off x="180000" y="1355712"/>
            <a:ext cx="8805998" cy="4607325"/>
          </a:xfrm>
        </p:spPr>
        <p:txBody>
          <a:bodyPr/>
          <a:lstStyle/>
          <a:p>
            <a:pPr marL="342900" indent="-342900">
              <a:buFont typeface="Arial" charset="-94"/>
              <a:buChar char="•"/>
            </a:pPr>
            <a:r>
              <a:rPr lang="tr-TR" dirty="0" smtClean="0"/>
              <a:t>Düzenleyici ve Düzenleyici Kurumlar bakımından ise Kanun’un belli maddeleri geçerlidir.</a:t>
            </a:r>
          </a:p>
          <a:p>
            <a:pPr marL="342900" indent="-342900">
              <a:buFont typeface="Arial" charset="-94"/>
              <a:buChar char="•"/>
            </a:pPr>
            <a:r>
              <a:rPr lang="tr-TR" dirty="0" smtClean="0"/>
              <a:t>Burada yer alan kamu kurum ve kuruluşlarına dair tanımlamalar, Klasik İdare Hukuku Teşkilat yapısından farklıdır.</a:t>
            </a:r>
            <a:endParaRPr lang="tr-TR" dirty="0"/>
          </a:p>
        </p:txBody>
      </p:sp>
      <p:sp>
        <p:nvSpPr>
          <p:cNvPr id="3" name="Slayt Numarası Yer Tutucusu 2"/>
          <p:cNvSpPr>
            <a:spLocks noGrp="1"/>
          </p:cNvSpPr>
          <p:nvPr>
            <p:ph type="sldNum" sz="quarter" idx="13"/>
          </p:nvPr>
        </p:nvSpPr>
        <p:spPr/>
        <p:txBody>
          <a:bodyPr/>
          <a:lstStyle/>
          <a:p>
            <a:fld id="{8E6AA186-9BDC-43F2-8CB7-BFB6CE2B9968}" type="slidenum">
              <a:rPr lang="tr-TR" smtClean="0"/>
              <a:pPr/>
              <a:t>8</a:t>
            </a:fld>
            <a:endParaRPr lang="tr-TR"/>
          </a:p>
        </p:txBody>
      </p:sp>
      <p:sp>
        <p:nvSpPr>
          <p:cNvPr id="5" name="Metin Yer Tutucusu 4"/>
          <p:cNvSpPr>
            <a:spLocks noGrp="1"/>
          </p:cNvSpPr>
          <p:nvPr>
            <p:ph type="body" sz="quarter" idx="15"/>
          </p:nvPr>
        </p:nvSpPr>
        <p:spPr/>
        <p:txBody>
          <a:bodyPr/>
          <a:lstStyle/>
          <a:p>
            <a:r>
              <a:rPr lang="tr-TR" dirty="0" smtClean="0"/>
              <a:t>Kapsam</a:t>
            </a:r>
            <a:endParaRPr lang="tr-TR" dirty="0"/>
          </a:p>
        </p:txBody>
      </p:sp>
    </p:spTree>
    <p:extLst>
      <p:ext uri="{BB962C8B-B14F-4D97-AF65-F5344CB8AC3E}">
        <p14:creationId xmlns:p14="http://schemas.microsoft.com/office/powerpoint/2010/main" val="210434347"/>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89</a:t>
            </a:fld>
            <a:endParaRPr lang="tr-TR"/>
          </a:p>
        </p:txBody>
      </p:sp>
      <p:sp>
        <p:nvSpPr>
          <p:cNvPr id="3" name="Metin Yer Tutucusu 2"/>
          <p:cNvSpPr>
            <a:spLocks noGrp="1"/>
          </p:cNvSpPr>
          <p:nvPr>
            <p:ph type="body" sz="quarter" idx="14"/>
          </p:nvPr>
        </p:nvSpPr>
        <p:spPr/>
        <p:txBody>
          <a:bodyPr/>
          <a:lstStyle/>
          <a:p>
            <a:pPr>
              <a:lnSpc>
                <a:spcPct val="90000"/>
              </a:lnSpc>
            </a:pPr>
            <a:r>
              <a:rPr lang="tr-TR" sz="2400" dirty="0">
                <a:latin typeface="Times New Roman" pitchFamily="18" charset="0"/>
                <a:cs typeface="Times New Roman" pitchFamily="18" charset="0"/>
              </a:rPr>
              <a:t>İç denetçi olarak atanacakların, aşağıdaki şartları taşıması gerekir:</a:t>
            </a:r>
          </a:p>
          <a:p>
            <a:pPr algn="just">
              <a:lnSpc>
                <a:spcPct val="90000"/>
              </a:lnSpc>
            </a:pPr>
            <a:r>
              <a:rPr lang="tr-TR" sz="2400" dirty="0">
                <a:solidFill>
                  <a:schemeClr val="tx2"/>
                </a:solidFill>
                <a:latin typeface="Times New Roman" pitchFamily="18" charset="0"/>
                <a:cs typeface="Times New Roman" pitchFamily="18" charset="0"/>
              </a:rPr>
              <a:t>a) </a:t>
            </a:r>
            <a:r>
              <a:rPr lang="tr-TR" sz="2400" dirty="0">
                <a:latin typeface="Times New Roman" pitchFamily="18" charset="0"/>
                <a:cs typeface="Times New Roman" pitchFamily="18" charset="0"/>
              </a:rPr>
              <a:t>İç Denetim Koordinasyon Kurulu tarafından belirlenen alanlarda en az dört yıllık yüksek öğrenim görmüş olmak. </a:t>
            </a:r>
          </a:p>
          <a:p>
            <a:pPr algn="just">
              <a:lnSpc>
                <a:spcPct val="90000"/>
              </a:lnSpc>
            </a:pPr>
            <a:r>
              <a:rPr lang="tr-TR" sz="2400" dirty="0">
                <a:solidFill>
                  <a:schemeClr val="tx2"/>
                </a:solidFill>
                <a:latin typeface="Times New Roman" pitchFamily="18" charset="0"/>
                <a:cs typeface="Times New Roman" pitchFamily="18" charset="0"/>
              </a:rPr>
              <a:t>b) </a:t>
            </a:r>
            <a:r>
              <a:rPr lang="tr-TR" sz="2400" dirty="0">
                <a:latin typeface="Times New Roman" pitchFamily="18" charset="0"/>
                <a:cs typeface="Times New Roman" pitchFamily="18" charset="0"/>
              </a:rPr>
              <a:t>Kamu idarelerinde denetim elemanı olarak en az beş yıl veya İç Denetim Koordinasyon Kurulunca belirlenen alanlarda en az sekiz yıl çalışmış olmak. </a:t>
            </a:r>
          </a:p>
          <a:p>
            <a:pPr algn="just">
              <a:lnSpc>
                <a:spcPct val="90000"/>
              </a:lnSpc>
            </a:pPr>
            <a:r>
              <a:rPr lang="tr-TR" sz="2400" dirty="0">
                <a:solidFill>
                  <a:schemeClr val="tx2"/>
                </a:solidFill>
                <a:latin typeface="Times New Roman" pitchFamily="18" charset="0"/>
                <a:cs typeface="Times New Roman" pitchFamily="18" charset="0"/>
              </a:rPr>
              <a:t>c) </a:t>
            </a:r>
            <a:r>
              <a:rPr lang="tr-TR" sz="2400" dirty="0">
                <a:latin typeface="Times New Roman" pitchFamily="18" charset="0"/>
                <a:cs typeface="Times New Roman" pitchFamily="18" charset="0"/>
              </a:rPr>
              <a:t>Mesleğin gerektirdiği bilgi, ehliyet ve temsil yeteneğine sahip olmak. </a:t>
            </a:r>
          </a:p>
          <a:p>
            <a:pPr algn="just">
              <a:lnSpc>
                <a:spcPct val="90000"/>
              </a:lnSpc>
            </a:pPr>
            <a:r>
              <a:rPr lang="tr-TR" sz="2400" dirty="0">
                <a:latin typeface="Times New Roman" pitchFamily="18" charset="0"/>
                <a:cs typeface="Times New Roman" pitchFamily="18" charset="0"/>
              </a:rPr>
              <a:t>d)İç Denetim Koordinasyon Kurulunca gerekli görülen diğer şartları taşımak. </a:t>
            </a:r>
          </a:p>
          <a:p>
            <a:pPr algn="just">
              <a:lnSpc>
                <a:spcPct val="90000"/>
              </a:lnSpc>
            </a:pPr>
            <a:r>
              <a:rPr lang="tr-TR" sz="2400" dirty="0">
                <a:latin typeface="Times New Roman" pitchFamily="18" charset="0"/>
                <a:cs typeface="Times New Roman" pitchFamily="18" charset="0"/>
              </a:rPr>
              <a:t>Kamu idarelerine iç denetçi olarak atanacaklar, İç Denetim Koordinasyon Kurulu koordinatörlüğünde, Maliye Bakanlığınca iç denetim eğitimine tâbi tutulur.</a:t>
            </a:r>
            <a:r>
              <a:rPr lang="tr-TR" sz="2400" dirty="0">
                <a:latin typeface="Times New Roman" pitchFamily="18" charset="0"/>
              </a:rPr>
              <a:t>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cs typeface="Times New Roman" pitchFamily="18" charset="0"/>
              </a:rPr>
              <a:t>İç Denetçinin Nitelikleri Ve Atanması</a:t>
            </a:r>
            <a:endParaRPr lang="tr-TR" dirty="0"/>
          </a:p>
        </p:txBody>
      </p:sp>
    </p:spTree>
    <p:extLst>
      <p:ext uri="{BB962C8B-B14F-4D97-AF65-F5344CB8AC3E}">
        <p14:creationId xmlns:p14="http://schemas.microsoft.com/office/powerpoint/2010/main" val="186998467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90</a:t>
            </a:fld>
            <a:endParaRPr lang="tr-TR"/>
          </a:p>
        </p:txBody>
      </p:sp>
      <p:sp>
        <p:nvSpPr>
          <p:cNvPr id="3" name="Metin Yer Tutucusu 2"/>
          <p:cNvSpPr>
            <a:spLocks noGrp="1"/>
          </p:cNvSpPr>
          <p:nvPr>
            <p:ph type="body" sz="quarter" idx="14"/>
          </p:nvPr>
        </p:nvSpPr>
        <p:spPr/>
        <p:txBody>
          <a:bodyPr>
            <a:normAutofit lnSpcReduction="10000"/>
          </a:bodyPr>
          <a:lstStyle/>
          <a:p>
            <a:pPr>
              <a:lnSpc>
                <a:spcPct val="90000"/>
              </a:lnSpc>
            </a:pPr>
            <a:r>
              <a:rPr lang="tr-TR" sz="2400" dirty="0">
                <a:latin typeface="Times New Roman" pitchFamily="18" charset="0"/>
                <a:cs typeface="Times New Roman" pitchFamily="18" charset="0"/>
              </a:rPr>
              <a:t>Maliye Bakanlığına bağlı İç Denetim Koordinasyon Kurulu, </a:t>
            </a:r>
            <a:r>
              <a:rPr lang="tr-TR" sz="2400" u="sng" dirty="0">
                <a:latin typeface="Times New Roman" pitchFamily="18" charset="0"/>
                <a:cs typeface="Times New Roman" pitchFamily="18" charset="0"/>
              </a:rPr>
              <a:t>yedi</a:t>
            </a:r>
            <a:r>
              <a:rPr lang="tr-TR" sz="2400" dirty="0">
                <a:latin typeface="Times New Roman" pitchFamily="18" charset="0"/>
                <a:cs typeface="Times New Roman" pitchFamily="18" charset="0"/>
              </a:rPr>
              <a:t> üyeden oluşur. </a:t>
            </a:r>
            <a:endParaRPr lang="tr-TR" sz="2400" dirty="0">
              <a:latin typeface="Times New Roman" pitchFamily="18" charset="0"/>
            </a:endParaRPr>
          </a:p>
          <a:p>
            <a:pPr>
              <a:lnSpc>
                <a:spcPct val="90000"/>
              </a:lnSpc>
            </a:pPr>
            <a:r>
              <a:rPr lang="tr-TR" sz="2400" dirty="0">
                <a:latin typeface="Times New Roman" pitchFamily="18" charset="0"/>
              </a:rPr>
              <a:t>*</a:t>
            </a:r>
            <a:r>
              <a:rPr lang="tr-TR" sz="2400" dirty="0">
                <a:latin typeface="Times New Roman" pitchFamily="18" charset="0"/>
                <a:cs typeface="Times New Roman" pitchFamily="18" charset="0"/>
              </a:rPr>
              <a:t>İç Denetim Koordinasyon Kurulu</a:t>
            </a:r>
            <a:r>
              <a:rPr lang="tr-TR" sz="2400" dirty="0">
                <a:latin typeface="Times New Roman" pitchFamily="18" charset="0"/>
              </a:rPr>
              <a:t>nun görevleri;</a:t>
            </a:r>
          </a:p>
          <a:p>
            <a:pPr>
              <a:lnSpc>
                <a:spcPct val="90000"/>
              </a:lnSpc>
            </a:pPr>
            <a:r>
              <a:rPr lang="tr-TR" sz="2400" dirty="0">
                <a:latin typeface="Times New Roman" pitchFamily="18" charset="0"/>
              </a:rPr>
              <a:t>-</a:t>
            </a:r>
            <a:r>
              <a:rPr lang="tr-TR" sz="2400" dirty="0">
                <a:latin typeface="Times New Roman" pitchFamily="18" charset="0"/>
                <a:cs typeface="Times New Roman" pitchFamily="18" charset="0"/>
              </a:rPr>
              <a:t>İç denetime ilişkin denetim ve raporlama standartlarını belirlemek, denetim rehberlerini hazırlamak ve geliştirmek. </a:t>
            </a:r>
            <a:endParaRPr lang="tr-TR" sz="2400" dirty="0">
              <a:latin typeface="Times New Roman" pitchFamily="18" charset="0"/>
            </a:endParaRPr>
          </a:p>
          <a:p>
            <a:pPr algn="just">
              <a:lnSpc>
                <a:spcPct val="90000"/>
              </a:lnSpc>
            </a:pPr>
            <a:r>
              <a:rPr lang="tr-TR" sz="2400" dirty="0">
                <a:latin typeface="Times New Roman" pitchFamily="18" charset="0"/>
              </a:rPr>
              <a:t>-</a:t>
            </a:r>
            <a:r>
              <a:rPr lang="tr-TR" sz="2400" dirty="0">
                <a:latin typeface="Times New Roman" pitchFamily="18" charset="0"/>
                <a:cs typeface="Times New Roman" pitchFamily="18" charset="0"/>
              </a:rPr>
              <a:t>Uluslararası uygulamalar ve denetim standartlarıyla uyumlu risk değerlendirme yöntemlerini geliştirmek. </a:t>
            </a:r>
            <a:endParaRPr lang="tr-TR" sz="2400" dirty="0">
              <a:latin typeface="Times New Roman" pitchFamily="18" charset="0"/>
            </a:endParaRPr>
          </a:p>
          <a:p>
            <a:pPr algn="just">
              <a:lnSpc>
                <a:spcPct val="90000"/>
              </a:lnSpc>
            </a:pPr>
            <a:r>
              <a:rPr lang="tr-TR" sz="2400" dirty="0">
                <a:latin typeface="Times New Roman" pitchFamily="18" charset="0"/>
              </a:rPr>
              <a:t>-</a:t>
            </a:r>
            <a:r>
              <a:rPr lang="tr-TR" sz="2400" dirty="0">
                <a:latin typeface="Times New Roman" pitchFamily="18" charset="0"/>
                <a:cs typeface="Times New Roman" pitchFamily="18" charset="0"/>
              </a:rPr>
              <a:t>Kamu idarelerinin denetim birimleri ile işbirliğini sağlamak. </a:t>
            </a:r>
            <a:endParaRPr lang="tr-TR" sz="2400" dirty="0">
              <a:latin typeface="Times New Roman" pitchFamily="18" charset="0"/>
            </a:endParaRPr>
          </a:p>
          <a:p>
            <a:pPr algn="just">
              <a:lnSpc>
                <a:spcPct val="90000"/>
              </a:lnSpc>
            </a:pPr>
            <a:r>
              <a:rPr lang="tr-TR" sz="2400" dirty="0">
                <a:latin typeface="Times New Roman" pitchFamily="18" charset="0"/>
              </a:rPr>
              <a:t>-</a:t>
            </a:r>
            <a:r>
              <a:rPr lang="tr-TR" sz="2400" dirty="0">
                <a:latin typeface="Times New Roman" pitchFamily="18" charset="0"/>
                <a:cs typeface="Times New Roman" pitchFamily="18" charset="0"/>
              </a:rPr>
              <a:t>Yolsuzluk veya usulsüzlüklerin ortadan kaldırılması için gerekli önlemlerin alınması konusunda önerilerde bulunmak. </a:t>
            </a:r>
          </a:p>
          <a:p>
            <a:pPr algn="just">
              <a:lnSpc>
                <a:spcPct val="90000"/>
              </a:lnSpc>
            </a:pPr>
            <a:r>
              <a:rPr lang="tr-TR" sz="2400" dirty="0">
                <a:latin typeface="Times New Roman" pitchFamily="18" charset="0"/>
              </a:rPr>
              <a:t>-</a:t>
            </a:r>
            <a:r>
              <a:rPr lang="tr-TR" sz="2400" dirty="0">
                <a:latin typeface="Times New Roman" pitchFamily="18" charset="0"/>
                <a:cs typeface="Times New Roman" pitchFamily="18" charset="0"/>
              </a:rPr>
              <a:t>İç denetçilerin eğitim programlarını düzenlemek. </a:t>
            </a:r>
          </a:p>
          <a:p>
            <a:pPr algn="just">
              <a:lnSpc>
                <a:spcPct val="90000"/>
              </a:lnSpc>
            </a:pPr>
            <a:r>
              <a:rPr lang="tr-TR" sz="2400" dirty="0">
                <a:latin typeface="Times New Roman" pitchFamily="18" charset="0"/>
              </a:rPr>
              <a:t>-</a:t>
            </a:r>
            <a:r>
              <a:rPr lang="tr-TR" sz="2400" dirty="0">
                <a:latin typeface="Times New Roman" pitchFamily="18" charset="0"/>
                <a:cs typeface="Times New Roman" pitchFamily="18" charset="0"/>
              </a:rPr>
              <a:t>İç denetçiler ile üst yöneticiler arasında görüş ayrılığı bulunması halinde anlaşmazlığın giderilmesine yardımcı olmak. </a:t>
            </a:r>
            <a:endParaRPr lang="tr-TR" sz="2400" dirty="0">
              <a:latin typeface="Times New Roman" pitchFamily="18" charset="0"/>
            </a:endParaRPr>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cs typeface="Times New Roman" pitchFamily="18" charset="0"/>
              </a:rPr>
              <a:t>İç Denetim Koordinasyon Kurulu</a:t>
            </a:r>
            <a:endParaRPr lang="tr-TR" dirty="0"/>
          </a:p>
        </p:txBody>
      </p:sp>
    </p:spTree>
    <p:extLst>
      <p:ext uri="{BB962C8B-B14F-4D97-AF65-F5344CB8AC3E}">
        <p14:creationId xmlns:p14="http://schemas.microsoft.com/office/powerpoint/2010/main" val="2079463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91</a:t>
            </a:fld>
            <a:endParaRPr lang="tr-TR"/>
          </a:p>
        </p:txBody>
      </p:sp>
      <p:sp>
        <p:nvSpPr>
          <p:cNvPr id="3" name="Metin Yer Tutucusu 2"/>
          <p:cNvSpPr>
            <a:spLocks noGrp="1"/>
          </p:cNvSpPr>
          <p:nvPr>
            <p:ph type="body" sz="quarter" idx="14"/>
          </p:nvPr>
        </p:nvSpPr>
        <p:spPr/>
        <p:txBody>
          <a:bodyPr/>
          <a:lstStyle/>
          <a:p>
            <a:pPr>
              <a:lnSpc>
                <a:spcPct val="90000"/>
              </a:lnSpc>
            </a:pPr>
            <a:r>
              <a:rPr lang="tr-TR" sz="2000" b="1" dirty="0">
                <a:latin typeface="Times New Roman" pitchFamily="18" charset="0"/>
              </a:rPr>
              <a:t>Dış denetim, </a:t>
            </a:r>
            <a:r>
              <a:rPr lang="tr-TR" sz="2000" dirty="0">
                <a:latin typeface="Times New Roman" pitchFamily="18" charset="0"/>
              </a:rPr>
              <a:t>harcama sonrası Sayıştay tarafından TBMM adına yapılır. </a:t>
            </a:r>
            <a:r>
              <a:rPr lang="tr-TR" sz="2000" dirty="0">
                <a:latin typeface="Times New Roman" pitchFamily="18" charset="0"/>
                <a:cs typeface="Times New Roman" pitchFamily="18" charset="0"/>
              </a:rPr>
              <a:t>Yönetimin mali faaliyet, karar ve işlemlerinin; kanunlara, kurumsal amaç, hedef ve planlara uygunluk yönünden incelenmesi ve sonuçlarının Türkiye Büyük Millet Meclisine raporlanması</a:t>
            </a:r>
            <a:r>
              <a:rPr lang="tr-TR" sz="2000" dirty="0">
                <a:latin typeface="Times New Roman" pitchFamily="18" charset="0"/>
              </a:rPr>
              <a:t> faaliyetidir.</a:t>
            </a:r>
            <a:r>
              <a:rPr lang="tr-TR" sz="2000" dirty="0">
                <a:latin typeface="Times New Roman" pitchFamily="18" charset="0"/>
                <a:cs typeface="Times New Roman" pitchFamily="18" charset="0"/>
              </a:rPr>
              <a:t> </a:t>
            </a:r>
            <a:endParaRPr lang="tr-TR" sz="2000" dirty="0">
              <a:latin typeface="Times New Roman" pitchFamily="18" charset="0"/>
            </a:endParaRPr>
          </a:p>
          <a:p>
            <a:pPr>
              <a:lnSpc>
                <a:spcPct val="90000"/>
              </a:lnSpc>
            </a:pPr>
            <a:r>
              <a:rPr lang="tr-TR" sz="2000" b="1" dirty="0">
                <a:solidFill>
                  <a:schemeClr val="tx1"/>
                </a:solidFill>
                <a:latin typeface="Times New Roman" pitchFamily="18" charset="0"/>
              </a:rPr>
              <a:t>Dış denetim;</a:t>
            </a:r>
          </a:p>
          <a:p>
            <a:pPr algn="just">
              <a:lnSpc>
                <a:spcPct val="90000"/>
              </a:lnSpc>
            </a:pPr>
            <a:r>
              <a:rPr lang="tr-TR" sz="2000" dirty="0">
                <a:latin typeface="Times New Roman" pitchFamily="18" charset="0"/>
              </a:rPr>
              <a:t>-</a:t>
            </a:r>
            <a:r>
              <a:rPr lang="tr-TR" sz="2000" dirty="0">
                <a:latin typeface="Times New Roman" pitchFamily="18" charset="0"/>
                <a:cs typeface="Times New Roman" pitchFamily="18" charset="0"/>
              </a:rPr>
              <a:t>Kamu idaresi hesapları ve bunlara ilişkin belgeler esas alınarak, mali tabloların güvenilirliği ve doğruluğuna ilişkin mali denetimi ile kamu idarelerinin gelir, gider ve mallarına ilişkin </a:t>
            </a:r>
            <a:r>
              <a:rPr lang="tr-TR" sz="2000" b="1" dirty="0">
                <a:solidFill>
                  <a:schemeClr val="tx1"/>
                </a:solidFill>
                <a:latin typeface="Times New Roman" pitchFamily="18" charset="0"/>
                <a:cs typeface="Times New Roman" pitchFamily="18" charset="0"/>
              </a:rPr>
              <a:t>mali işlemlerinin kanunlara ve diğer hukuki düzenlemelere uygun olup olmadığının tespiti, </a:t>
            </a:r>
            <a:endParaRPr lang="tr-TR" sz="2000" b="1" dirty="0">
              <a:solidFill>
                <a:schemeClr val="tx1"/>
              </a:solidFill>
              <a:latin typeface="Times New Roman" pitchFamily="18" charset="0"/>
            </a:endParaRPr>
          </a:p>
          <a:p>
            <a:pPr algn="just">
              <a:lnSpc>
                <a:spcPct val="90000"/>
              </a:lnSpc>
            </a:pPr>
            <a:r>
              <a:rPr lang="tr-TR" sz="2000" dirty="0">
                <a:latin typeface="Times New Roman" pitchFamily="18" charset="0"/>
              </a:rPr>
              <a:t>-</a:t>
            </a:r>
            <a:r>
              <a:rPr lang="tr-TR" sz="2000" dirty="0">
                <a:latin typeface="Times New Roman" pitchFamily="18" charset="0"/>
                <a:cs typeface="Times New Roman" pitchFamily="18" charset="0"/>
              </a:rPr>
              <a:t>Kamu kaynaklarının etkili, ekonomik ve verimli olarak kullanılıp kullanılmadığının </a:t>
            </a:r>
            <a:r>
              <a:rPr lang="tr-TR" sz="2000" b="1" dirty="0">
                <a:solidFill>
                  <a:schemeClr val="tx1"/>
                </a:solidFill>
                <a:latin typeface="Times New Roman" pitchFamily="18" charset="0"/>
                <a:cs typeface="Times New Roman" pitchFamily="18" charset="0"/>
              </a:rPr>
              <a:t>belirlenmesi, faaliyet sonuçlarının ölçülmesi ve performans bakımından değerlendirilmesi,</a:t>
            </a:r>
          </a:p>
          <a:p>
            <a:pPr algn="just">
              <a:lnSpc>
                <a:spcPct val="90000"/>
              </a:lnSpc>
            </a:pPr>
            <a:r>
              <a:rPr lang="tr-TR" sz="2000" dirty="0">
                <a:solidFill>
                  <a:schemeClr val="tx2"/>
                </a:solidFill>
                <a:latin typeface="Times New Roman" pitchFamily="18" charset="0"/>
                <a:cs typeface="Times New Roman" pitchFamily="18" charset="0"/>
              </a:rPr>
              <a:t>   </a:t>
            </a:r>
            <a:r>
              <a:rPr lang="tr-TR" sz="2000" dirty="0">
                <a:latin typeface="Times New Roman" pitchFamily="18" charset="0"/>
              </a:rPr>
              <a:t>s</a:t>
            </a:r>
            <a:r>
              <a:rPr lang="tr-TR" sz="2000" dirty="0">
                <a:latin typeface="Times New Roman" pitchFamily="18" charset="0"/>
                <a:cs typeface="Times New Roman" pitchFamily="18" charset="0"/>
              </a:rPr>
              <a:t>uretiyle gerçekleştirilir.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rPr>
              <a:t>Dış </a:t>
            </a:r>
            <a:r>
              <a:rPr lang="tr-TR" b="1" dirty="0" smtClean="0">
                <a:latin typeface="Times New Roman" pitchFamily="18" charset="0"/>
              </a:rPr>
              <a:t>Denetim</a:t>
            </a:r>
            <a:endParaRPr lang="tr-TR" dirty="0"/>
          </a:p>
        </p:txBody>
      </p:sp>
    </p:spTree>
    <p:extLst>
      <p:ext uri="{BB962C8B-B14F-4D97-AF65-F5344CB8AC3E}">
        <p14:creationId xmlns:p14="http://schemas.microsoft.com/office/powerpoint/2010/main" val="22301314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92</a:t>
            </a:fld>
            <a:endParaRPr lang="tr-TR"/>
          </a:p>
        </p:txBody>
      </p:sp>
      <p:sp>
        <p:nvSpPr>
          <p:cNvPr id="3" name="Metin Yer Tutucusu 2"/>
          <p:cNvSpPr>
            <a:spLocks noGrp="1"/>
          </p:cNvSpPr>
          <p:nvPr>
            <p:ph type="body" sz="quarter" idx="14"/>
          </p:nvPr>
        </p:nvSpPr>
        <p:spPr/>
        <p:txBody>
          <a:bodyPr/>
          <a:lstStyle/>
          <a:p>
            <a:pPr algn="just">
              <a:lnSpc>
                <a:spcPct val="90000"/>
              </a:lnSpc>
            </a:pPr>
            <a:r>
              <a:rPr lang="tr-TR" sz="2000" b="1" dirty="0">
                <a:solidFill>
                  <a:schemeClr val="tx1"/>
                </a:solidFill>
                <a:latin typeface="Times New Roman" pitchFamily="18" charset="0"/>
                <a:cs typeface="Times New Roman" pitchFamily="18" charset="0"/>
              </a:rPr>
              <a:t>Kamu zararı</a:t>
            </a:r>
            <a:r>
              <a:rPr lang="tr-TR" sz="2000" dirty="0">
                <a:solidFill>
                  <a:schemeClr val="tx1"/>
                </a:solidFill>
                <a:latin typeface="Times New Roman" pitchFamily="18" charset="0"/>
                <a:cs typeface="Times New Roman" pitchFamily="18" charset="0"/>
              </a:rPr>
              <a:t>; </a:t>
            </a:r>
            <a:r>
              <a:rPr lang="tr-TR" sz="2000" dirty="0">
                <a:solidFill>
                  <a:schemeClr val="tx1"/>
                </a:solidFill>
                <a:latin typeface="Times New Roman" pitchFamily="18" charset="0"/>
              </a:rPr>
              <a:t>kamu görevlilerinin kasıt, kusur veya ihmallerinden kaynaklanan </a:t>
            </a:r>
            <a:r>
              <a:rPr lang="tr-TR" sz="2000" dirty="0">
                <a:solidFill>
                  <a:schemeClr val="tx1"/>
                </a:solidFill>
                <a:latin typeface="Times New Roman" pitchFamily="18" charset="0"/>
                <a:cs typeface="Times New Roman" pitchFamily="18" charset="0"/>
              </a:rPr>
              <a:t>mevzuata aykırı karar, işlem, eylem</a:t>
            </a:r>
            <a:r>
              <a:rPr lang="tr-TR" sz="2000" dirty="0">
                <a:solidFill>
                  <a:schemeClr val="tx1"/>
                </a:solidFill>
                <a:latin typeface="Times New Roman" pitchFamily="18" charset="0"/>
              </a:rPr>
              <a:t>leri</a:t>
            </a:r>
            <a:r>
              <a:rPr lang="tr-TR" sz="2000" dirty="0">
                <a:solidFill>
                  <a:schemeClr val="tx1"/>
                </a:solidFill>
                <a:latin typeface="Times New Roman" pitchFamily="18" charset="0"/>
                <a:cs typeface="Times New Roman" pitchFamily="18" charset="0"/>
              </a:rPr>
              <a:t> sonucunda kamu kaynağında artışa engel veya eksilmeye neden olunmasıdır.</a:t>
            </a:r>
            <a:endParaRPr lang="tr-TR" sz="2000" dirty="0">
              <a:solidFill>
                <a:schemeClr val="tx1"/>
              </a:solidFill>
              <a:latin typeface="Times New Roman" pitchFamily="18" charset="0"/>
            </a:endParaRPr>
          </a:p>
          <a:p>
            <a:pPr algn="just">
              <a:lnSpc>
                <a:spcPct val="90000"/>
              </a:lnSpc>
            </a:pPr>
            <a:r>
              <a:rPr lang="tr-TR" sz="2000" b="1" dirty="0">
                <a:solidFill>
                  <a:schemeClr val="tx1"/>
                </a:solidFill>
                <a:latin typeface="Times New Roman" pitchFamily="18" charset="0"/>
                <a:cs typeface="Times New Roman" pitchFamily="18" charset="0"/>
              </a:rPr>
              <a:t>Kamu zararının belirlenmesinde</a:t>
            </a:r>
            <a:r>
              <a:rPr lang="tr-TR" sz="2000" dirty="0">
                <a:solidFill>
                  <a:schemeClr val="tx1"/>
                </a:solidFill>
                <a:latin typeface="Times New Roman" pitchFamily="18" charset="0"/>
                <a:cs typeface="Times New Roman" pitchFamily="18" charset="0"/>
              </a:rPr>
              <a:t>; </a:t>
            </a:r>
            <a:endParaRPr lang="tr-TR" sz="2000" dirty="0">
              <a:solidFill>
                <a:schemeClr val="tx1"/>
              </a:solidFill>
              <a:latin typeface="Times New Roman" pitchFamily="18" charset="0"/>
            </a:endParaRP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İş, mal veya hizmet karşılığı olarak belirlenen tutardan fazla ödeme yapılması, </a:t>
            </a:r>
            <a:endParaRPr lang="tr-TR" sz="2000" dirty="0">
              <a:solidFill>
                <a:schemeClr val="tx1"/>
              </a:solidFill>
              <a:latin typeface="Times New Roman" pitchFamily="18" charset="0"/>
            </a:endParaRP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Mal alınmadan, iş veya hizmet yaptırılmadan ödeme yapılması, </a:t>
            </a: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Transfer niteliğindeki giderlerde, fazla veya yersiz ödemede bulunulması, </a:t>
            </a: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İş, mal veya hizmetin rayiç bedelinden daha yüksek fiyatla alınması veya yaptırılması, </a:t>
            </a: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İdare gelirlerinin tarh, tahakkuk veya tahsil işlemlerinin mevzuata uygun bir şekilde yapılmaması, </a:t>
            </a:r>
          </a:p>
          <a:p>
            <a:pPr algn="just">
              <a:lnSpc>
                <a:spcPct val="90000"/>
              </a:lnSpc>
            </a:pPr>
            <a:r>
              <a:rPr lang="tr-TR" sz="2000" dirty="0">
                <a:solidFill>
                  <a:schemeClr val="tx1"/>
                </a:solidFill>
                <a:latin typeface="Times New Roman" pitchFamily="18" charset="0"/>
              </a:rPr>
              <a:t>-</a:t>
            </a:r>
            <a:r>
              <a:rPr lang="tr-TR" sz="2000" dirty="0">
                <a:solidFill>
                  <a:schemeClr val="tx1"/>
                </a:solidFill>
                <a:latin typeface="Times New Roman" pitchFamily="18" charset="0"/>
                <a:cs typeface="Times New Roman" pitchFamily="18" charset="0"/>
              </a:rPr>
              <a:t>Mevzuatında öngörülmediği halde ödeme yapılması, </a:t>
            </a:r>
            <a:r>
              <a:rPr lang="tr-TR" sz="2000" dirty="0">
                <a:solidFill>
                  <a:schemeClr val="tx1"/>
                </a:solidFill>
                <a:latin typeface="Times New Roman" pitchFamily="18" charset="0"/>
              </a:rPr>
              <a:t> e</a:t>
            </a:r>
            <a:r>
              <a:rPr lang="tr-TR" sz="2000" dirty="0">
                <a:solidFill>
                  <a:schemeClr val="tx1"/>
                </a:solidFill>
                <a:latin typeface="Times New Roman" pitchFamily="18" charset="0"/>
                <a:cs typeface="Times New Roman" pitchFamily="18" charset="0"/>
              </a:rPr>
              <a:t>sas alınır.</a:t>
            </a:r>
            <a:r>
              <a:rPr lang="tr-TR" sz="2000" dirty="0">
                <a:solidFill>
                  <a:schemeClr val="tx1"/>
                </a:solidFill>
                <a:latin typeface="Times New Roman" pitchFamily="18" charset="0"/>
              </a:rPr>
              <a:t/>
            </a:r>
            <a:br>
              <a:rPr lang="tr-TR" sz="2000" dirty="0">
                <a:solidFill>
                  <a:schemeClr val="tx1"/>
                </a:solidFill>
                <a:latin typeface="Times New Roman" pitchFamily="18" charset="0"/>
              </a:rPr>
            </a:br>
            <a:endParaRPr lang="tr-TR" sz="2000" dirty="0">
              <a:solidFill>
                <a:schemeClr val="tx1"/>
              </a:solidFill>
              <a:latin typeface="Times New Roman" pitchFamily="18" charset="0"/>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Kamu Zararı</a:t>
            </a:r>
            <a:endParaRPr lang="tr-TR" dirty="0"/>
          </a:p>
        </p:txBody>
      </p:sp>
    </p:spTree>
    <p:extLst>
      <p:ext uri="{BB962C8B-B14F-4D97-AF65-F5344CB8AC3E}">
        <p14:creationId xmlns:p14="http://schemas.microsoft.com/office/powerpoint/2010/main" val="4233621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93</a:t>
            </a:fld>
            <a:endParaRPr lang="tr-TR"/>
          </a:p>
        </p:txBody>
      </p:sp>
      <p:sp>
        <p:nvSpPr>
          <p:cNvPr id="3" name="Metin Yer Tutucusu 2"/>
          <p:cNvSpPr>
            <a:spLocks noGrp="1"/>
          </p:cNvSpPr>
          <p:nvPr>
            <p:ph type="body" sz="quarter" idx="14"/>
          </p:nvPr>
        </p:nvSpPr>
        <p:spPr/>
        <p:txBody>
          <a:bodyPr/>
          <a:lstStyle/>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Kontrol, denetim, inceleme, kesin hükme bağlama veya yargılama sonucunda tespit edilen kamu zararı, </a:t>
            </a:r>
            <a:r>
              <a:rPr lang="tr-TR" sz="2400" b="1" dirty="0">
                <a:solidFill>
                  <a:schemeClr val="tx1"/>
                </a:solidFill>
                <a:latin typeface="Times New Roman" pitchFamily="18" charset="0"/>
                <a:cs typeface="Times New Roman" pitchFamily="18" charset="0"/>
              </a:rPr>
              <a:t>zararın oluştuğu tarihten </a:t>
            </a:r>
            <a:r>
              <a:rPr lang="tr-TR" sz="2400" dirty="0">
                <a:solidFill>
                  <a:schemeClr val="tx1"/>
                </a:solidFill>
                <a:latin typeface="Times New Roman" pitchFamily="18" charset="0"/>
                <a:cs typeface="Times New Roman" pitchFamily="18" charset="0"/>
              </a:rPr>
              <a:t>itibaren ilgili mevzuatına göre hesaplanacak</a:t>
            </a:r>
            <a:r>
              <a:rPr lang="tr-TR" sz="2400" b="1" dirty="0">
                <a:solidFill>
                  <a:schemeClr val="tx1"/>
                </a:solidFill>
                <a:latin typeface="Times New Roman" pitchFamily="18" charset="0"/>
                <a:cs typeface="Times New Roman" pitchFamily="18" charset="0"/>
              </a:rPr>
              <a:t> </a:t>
            </a:r>
            <a:r>
              <a:rPr lang="tr-TR" sz="2400" dirty="0">
                <a:solidFill>
                  <a:schemeClr val="tx1"/>
                </a:solidFill>
                <a:latin typeface="Times New Roman" pitchFamily="18" charset="0"/>
                <a:cs typeface="Times New Roman" pitchFamily="18" charset="0"/>
              </a:rPr>
              <a:t>faiziyle birlikte ilgililerden tahsil edilir.</a:t>
            </a:r>
          </a:p>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Kamu zararlarının tahsiline ilişkin usul ve esaslar, Maliye Bakanlığının teklifi üzerine Bakanlar Kurulu tarafından </a:t>
            </a:r>
            <a:r>
              <a:rPr lang="tr-TR" sz="2400" dirty="0">
                <a:solidFill>
                  <a:schemeClr val="tx1"/>
                </a:solidFill>
                <a:latin typeface="Times New Roman" pitchFamily="18" charset="0"/>
              </a:rPr>
              <a:t>19.10.2006 tarihinde </a:t>
            </a:r>
            <a:r>
              <a:rPr lang="tr-TR" sz="2400" dirty="0">
                <a:solidFill>
                  <a:schemeClr val="tx1"/>
                </a:solidFill>
                <a:latin typeface="Times New Roman" pitchFamily="18" charset="0"/>
                <a:cs typeface="Times New Roman" pitchFamily="18" charset="0"/>
              </a:rPr>
              <a:t>çıkarıla</a:t>
            </a:r>
            <a:r>
              <a:rPr lang="tr-TR" sz="2400" dirty="0">
                <a:solidFill>
                  <a:schemeClr val="tx1"/>
                </a:solidFill>
                <a:latin typeface="Times New Roman" pitchFamily="18" charset="0"/>
              </a:rPr>
              <a:t>n</a:t>
            </a:r>
            <a:r>
              <a:rPr lang="tr-TR" sz="2400" dirty="0">
                <a:solidFill>
                  <a:schemeClr val="tx1"/>
                </a:solidFill>
                <a:latin typeface="Times New Roman" pitchFamily="18" charset="0"/>
                <a:cs typeface="Times New Roman" pitchFamily="18" charset="0"/>
              </a:rPr>
              <a:t> yönetmelikle belirlen</a:t>
            </a:r>
            <a:r>
              <a:rPr lang="tr-TR" sz="2400" dirty="0">
                <a:solidFill>
                  <a:schemeClr val="tx1"/>
                </a:solidFill>
                <a:latin typeface="Times New Roman" pitchFamily="18" charset="0"/>
              </a:rPr>
              <a:t>miştir.</a:t>
            </a:r>
          </a:p>
          <a:p>
            <a:pPr marL="342900" indent="-342900">
              <a:lnSpc>
                <a:spcPct val="90000"/>
              </a:lnSpc>
              <a:buClr>
                <a:schemeClr val="tx2"/>
              </a:buClr>
              <a:buFont typeface="Arial" panose="020B0604020202020204" pitchFamily="34" charset="0"/>
              <a:buChar char="•"/>
            </a:pPr>
            <a:r>
              <a:rPr lang="tr-TR" sz="2400" dirty="0">
                <a:solidFill>
                  <a:schemeClr val="tx1"/>
                </a:solidFill>
                <a:latin typeface="Times New Roman" pitchFamily="18" charset="0"/>
              </a:rPr>
              <a:t>Alınmamış malı alınmış gibi göstererek gerçek dışı belge düzenleyerek kamu zararına sebep olanlar ile bu gibi kanıtlayıcı belgeleri bilerek düzenleyenler/onaylayanlar hakkında TCK veya diğer kanunların ilgili hükümleri uygulanır; ayrıca bu fiilleri işleyenlere para cezası verilir.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Kamu Zararı</a:t>
            </a:r>
            <a:r>
              <a:rPr lang="tr-TR" b="1" dirty="0">
                <a:latin typeface="Times New Roman" pitchFamily="18" charset="0"/>
              </a:rPr>
              <a:t> (2)</a:t>
            </a:r>
            <a:endParaRPr lang="tr-TR" dirty="0"/>
          </a:p>
        </p:txBody>
      </p:sp>
    </p:spTree>
    <p:extLst>
      <p:ext uri="{BB962C8B-B14F-4D97-AF65-F5344CB8AC3E}">
        <p14:creationId xmlns:p14="http://schemas.microsoft.com/office/powerpoint/2010/main" val="12283896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94</a:t>
            </a:fld>
            <a:endParaRPr lang="tr-TR"/>
          </a:p>
        </p:txBody>
      </p:sp>
      <p:sp>
        <p:nvSpPr>
          <p:cNvPr id="3" name="Metin Yer Tutucusu 2"/>
          <p:cNvSpPr>
            <a:spLocks noGrp="1"/>
          </p:cNvSpPr>
          <p:nvPr>
            <p:ph type="body" sz="quarter" idx="14"/>
          </p:nvPr>
        </p:nvSpPr>
        <p:spPr/>
        <p:txBody>
          <a:bodyPr/>
          <a:lstStyle/>
          <a:p>
            <a:pPr marL="114300" algn="just"/>
            <a:r>
              <a:rPr lang="tr-TR" sz="2400" dirty="0">
                <a:solidFill>
                  <a:schemeClr val="tx1"/>
                </a:solidFill>
                <a:latin typeface="Times New Roman" pitchFamily="18" charset="0"/>
                <a:cs typeface="Times New Roman" pitchFamily="18" charset="0"/>
              </a:rPr>
              <a:t>Kanunun ilgili maddeleri gereğince, kamu görevlileri; </a:t>
            </a:r>
            <a:endParaRPr lang="tr-TR" sz="2400" dirty="0">
              <a:solidFill>
                <a:schemeClr val="tx1"/>
              </a:solidFill>
              <a:latin typeface="Times New Roman" pitchFamily="18" charset="0"/>
            </a:endParaRP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kamu kaynaklarının etkili, ekonomik, verimli ve hukuka uygun olarak elde edilmesinden, </a:t>
            </a:r>
            <a:endParaRPr lang="tr-TR" sz="2400" dirty="0">
              <a:solidFill>
                <a:schemeClr val="tx1"/>
              </a:solidFill>
              <a:latin typeface="Times New Roman" pitchFamily="18" charset="0"/>
            </a:endParaRP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yönetilmesinden, </a:t>
            </a:r>
            <a:endParaRPr lang="tr-TR" sz="2400" dirty="0">
              <a:solidFill>
                <a:schemeClr val="tx1"/>
              </a:solidFill>
              <a:latin typeface="Times New Roman" pitchFamily="18" charset="0"/>
            </a:endParaRP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kullanılmasından, korunmasından,</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kötüye kullanılmaması ve</a:t>
            </a:r>
          </a:p>
          <a:p>
            <a:pPr marL="342900" indent="-342900" algn="just">
              <a:buClr>
                <a:schemeClr val="tx2"/>
              </a:buClr>
              <a:buFont typeface="Arial" panose="020B0604020202020204" pitchFamily="34" charset="0"/>
              <a:buChar char="•"/>
            </a:pPr>
            <a:r>
              <a:rPr lang="tr-TR" sz="2400" dirty="0">
                <a:solidFill>
                  <a:schemeClr val="tx1"/>
                </a:solidFill>
                <a:latin typeface="Times New Roman" pitchFamily="18" charset="0"/>
                <a:cs typeface="Times New Roman" pitchFamily="18" charset="0"/>
              </a:rPr>
              <a:t>her an hizmete hazır bulundurulması için gerekli önlemlerin alınmasından sorumludurlar.</a:t>
            </a:r>
            <a:endParaRPr lang="tr-TR" sz="2400" dirty="0">
              <a:solidFill>
                <a:schemeClr val="tx1"/>
              </a:solidFill>
              <a:latin typeface="Times New Roman" pitchFamily="18" charset="0"/>
            </a:endParaRP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a:latin typeface="Times New Roman" pitchFamily="18" charset="0"/>
                <a:cs typeface="Times New Roman" pitchFamily="18" charset="0"/>
              </a:rPr>
              <a:t>Kamu Zararında Sorumluluk </a:t>
            </a:r>
            <a:endParaRPr lang="tr-TR" dirty="0"/>
          </a:p>
        </p:txBody>
      </p:sp>
    </p:spTree>
    <p:extLst>
      <p:ext uri="{BB962C8B-B14F-4D97-AF65-F5344CB8AC3E}">
        <p14:creationId xmlns:p14="http://schemas.microsoft.com/office/powerpoint/2010/main" val="39712544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95</a:t>
            </a:fld>
            <a:endParaRPr lang="tr-TR"/>
          </a:p>
        </p:txBody>
      </p:sp>
      <p:sp>
        <p:nvSpPr>
          <p:cNvPr id="3" name="Metin Yer Tutucusu 2"/>
          <p:cNvSpPr>
            <a:spLocks noGrp="1"/>
          </p:cNvSpPr>
          <p:nvPr>
            <p:ph type="body" sz="quarter" idx="14"/>
          </p:nvPr>
        </p:nvSpPr>
        <p:spPr/>
        <p:txBody>
          <a:bodyPr/>
          <a:lstStyle/>
          <a:p>
            <a:pPr algn="just"/>
            <a:r>
              <a:rPr lang="tr-TR" sz="2800" dirty="0">
                <a:solidFill>
                  <a:schemeClr val="tx1"/>
                </a:solidFill>
                <a:latin typeface="Times New Roman" pitchFamily="18" charset="0"/>
                <a:cs typeface="Times New Roman" pitchFamily="18" charset="0"/>
              </a:rPr>
              <a:t>Kamu zararını;</a:t>
            </a:r>
          </a:p>
          <a:p>
            <a:pPr marL="457200" indent="-457200" algn="just">
              <a:buClr>
                <a:schemeClr val="tx2"/>
              </a:buClr>
              <a:buFont typeface="Arial" panose="020B0604020202020204" pitchFamily="34" charset="0"/>
              <a:buChar char="•"/>
            </a:pPr>
            <a:r>
              <a:rPr lang="tr-TR" sz="2800" dirty="0">
                <a:solidFill>
                  <a:schemeClr val="tx1"/>
                </a:solidFill>
                <a:latin typeface="Times New Roman" pitchFamily="18" charset="0"/>
                <a:cs typeface="Times New Roman" pitchFamily="18" charset="0"/>
              </a:rPr>
              <a:t>Kontrol, denetim veya inceleme,</a:t>
            </a:r>
          </a:p>
          <a:p>
            <a:pPr marL="457200" indent="-457200" algn="just">
              <a:buClr>
                <a:schemeClr val="tx2"/>
              </a:buClr>
              <a:buFont typeface="Arial" panose="020B0604020202020204" pitchFamily="34" charset="0"/>
              <a:buChar char="•"/>
            </a:pPr>
            <a:r>
              <a:rPr lang="tr-TR" sz="2800" dirty="0">
                <a:solidFill>
                  <a:schemeClr val="tx1"/>
                </a:solidFill>
                <a:latin typeface="Times New Roman" pitchFamily="18" charset="0"/>
                <a:cs typeface="Times New Roman" pitchFamily="18" charset="0"/>
              </a:rPr>
              <a:t>Sayıştay’ca kesin hükme bağlama, </a:t>
            </a:r>
          </a:p>
          <a:p>
            <a:pPr marL="457200" indent="-457200" algn="just">
              <a:buClr>
                <a:schemeClr val="tx2"/>
              </a:buClr>
              <a:buFont typeface="Arial" panose="020B0604020202020204" pitchFamily="34" charset="0"/>
              <a:buChar char="•"/>
            </a:pPr>
            <a:r>
              <a:rPr lang="tr-TR" sz="2800" dirty="0">
                <a:solidFill>
                  <a:schemeClr val="tx1"/>
                </a:solidFill>
                <a:latin typeface="Times New Roman" pitchFamily="18" charset="0"/>
                <a:cs typeface="Times New Roman" pitchFamily="18" charset="0"/>
              </a:rPr>
              <a:t>Adlî, idarî veya askerî yargılama,</a:t>
            </a:r>
          </a:p>
          <a:p>
            <a:pPr lvl="1" algn="just">
              <a:buFont typeface="Wingdings" pitchFamily="2" charset="2"/>
              <a:buNone/>
            </a:pPr>
            <a:r>
              <a:rPr lang="tr-TR" sz="2800" dirty="0">
                <a:latin typeface="Times New Roman" pitchFamily="18" charset="0"/>
                <a:cs typeface="Times New Roman" pitchFamily="18" charset="0"/>
              </a:rPr>
              <a:t>sonucunda tespit edilir.</a:t>
            </a:r>
            <a:endParaRPr lang="tr-TR" sz="2800" dirty="0">
              <a:latin typeface="Times New Roman" pitchFamily="18" charset="0"/>
            </a:endParaRPr>
          </a:p>
          <a:p>
            <a:pPr marL="114300" algn="just"/>
            <a:r>
              <a:rPr lang="tr-TR" sz="2800" dirty="0">
                <a:solidFill>
                  <a:schemeClr val="tx1"/>
                </a:solidFill>
                <a:latin typeface="Times New Roman" pitchFamily="18" charset="0"/>
                <a:cs typeface="Times New Roman" pitchFamily="18" charset="0"/>
              </a:rPr>
              <a:t>Kontrol, denetim, inceleme, kesin hükme bağlama veya yargılama sonucunda tespit edilen kamu zararının geri ödenmesi sürecine, kamu görevlileri ile birlikte ilgililer de dahil edilir. </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ctr"/>
            <a:r>
              <a:rPr lang="tr-TR" b="1" dirty="0">
                <a:latin typeface="Times New Roman" pitchFamily="18" charset="0"/>
                <a:cs typeface="Times New Roman" pitchFamily="18" charset="0"/>
              </a:rPr>
              <a:t>Kamu Zararının Tespiti Ve Bildirilmesi </a:t>
            </a:r>
            <a:endParaRPr lang="tr-TR" dirty="0"/>
          </a:p>
        </p:txBody>
      </p:sp>
    </p:spTree>
    <p:extLst>
      <p:ext uri="{BB962C8B-B14F-4D97-AF65-F5344CB8AC3E}">
        <p14:creationId xmlns:p14="http://schemas.microsoft.com/office/powerpoint/2010/main" val="33038066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96</a:t>
            </a:fld>
            <a:endParaRPr lang="tr-TR"/>
          </a:p>
        </p:txBody>
      </p:sp>
      <p:sp>
        <p:nvSpPr>
          <p:cNvPr id="3" name="Metin Yer Tutucusu 2"/>
          <p:cNvSpPr>
            <a:spLocks noGrp="1"/>
          </p:cNvSpPr>
          <p:nvPr>
            <p:ph type="body" sz="quarter" idx="14"/>
          </p:nvPr>
        </p:nvSpPr>
        <p:spPr/>
        <p:txBody>
          <a:bodyPr/>
          <a:lstStyle/>
          <a:p>
            <a:pPr marL="342900" indent="-342900">
              <a:buClr>
                <a:schemeClr val="tx1"/>
              </a:buClr>
              <a:buFont typeface="Wingdings" charset="2"/>
              <a:buChar char="q"/>
            </a:pPr>
            <a:r>
              <a:rPr lang="tr-TR" sz="2000" dirty="0" smtClean="0">
                <a:solidFill>
                  <a:schemeClr val="tx1"/>
                </a:solidFill>
                <a:latin typeface="Times New Roman" pitchFamily="18" charset="0"/>
                <a:cs typeface="Arial" charset="0"/>
              </a:rPr>
              <a:t>Kamu zararı oluşturmamakla birlikte bütçelere, ayrıntılı harcama programlarına, serbest bırakma oranlarına aykırı olarak veya ödenek gönderme belgelerindeki ödenek miktarını aşan harcama talimatı </a:t>
            </a:r>
            <a:r>
              <a:rPr lang="tr-TR" sz="2000" b="1" dirty="0" smtClean="0">
                <a:solidFill>
                  <a:schemeClr val="tx1"/>
                </a:solidFill>
                <a:latin typeface="Times New Roman" pitchFamily="18" charset="0"/>
                <a:cs typeface="Arial" charset="0"/>
              </a:rPr>
              <a:t>veren harcama yetkililerine</a:t>
            </a:r>
            <a:r>
              <a:rPr lang="tr-TR" sz="2000" dirty="0" smtClean="0">
                <a:solidFill>
                  <a:schemeClr val="tx1"/>
                </a:solidFill>
                <a:latin typeface="Times New Roman" pitchFamily="18" charset="0"/>
                <a:cs typeface="Arial" charset="0"/>
              </a:rPr>
              <a:t>, her türlü aylık, ödenek, zam ve tazminat dahil yapılan bir aylık net ödemeler toplamının iki katı tutarına kadar </a:t>
            </a:r>
            <a:r>
              <a:rPr lang="tr-TR" sz="2000" b="1" dirty="0" smtClean="0">
                <a:solidFill>
                  <a:schemeClr val="tx1"/>
                </a:solidFill>
                <a:latin typeface="Times New Roman" pitchFamily="18" charset="0"/>
                <a:cs typeface="Arial" charset="0"/>
              </a:rPr>
              <a:t>para cezası verilir.</a:t>
            </a:r>
            <a:endParaRPr lang="tr-TR" sz="2000" b="1" dirty="0" smtClean="0">
              <a:solidFill>
                <a:schemeClr val="tx1"/>
              </a:solidFill>
              <a:latin typeface="Times New Roman" pitchFamily="18" charset="0"/>
            </a:endParaRPr>
          </a:p>
          <a:p>
            <a:pPr marL="342900" indent="-342900">
              <a:buClr>
                <a:schemeClr val="tx1"/>
              </a:buClr>
              <a:buFont typeface="Wingdings" charset="2"/>
              <a:buChar char="q"/>
            </a:pPr>
            <a:r>
              <a:rPr lang="tr-TR" sz="2000" dirty="0" smtClean="0">
                <a:solidFill>
                  <a:schemeClr val="tx1"/>
                </a:solidFill>
                <a:latin typeface="Times New Roman" pitchFamily="18" charset="0"/>
              </a:rPr>
              <a:t>Görevini kötüye kullanarak, kendilerine veya bir başkasına menfaat sağlayanlara </a:t>
            </a:r>
            <a:r>
              <a:rPr lang="tr-TR" sz="2000" dirty="0" err="1" smtClean="0">
                <a:solidFill>
                  <a:schemeClr val="tx1"/>
                </a:solidFill>
                <a:latin typeface="Times New Roman" pitchFamily="18" charset="0"/>
              </a:rPr>
              <a:t>TCK’nun</a:t>
            </a:r>
            <a:r>
              <a:rPr lang="tr-TR" sz="2000" dirty="0" smtClean="0">
                <a:solidFill>
                  <a:schemeClr val="tx1"/>
                </a:solidFill>
                <a:latin typeface="Times New Roman" pitchFamily="18" charset="0"/>
              </a:rPr>
              <a:t> bu fiillere ilişkin hükümleri uygulanır. Ayrıca bu fiilleri işleyenlere her türlü yapılan ödemelerin </a:t>
            </a:r>
            <a:r>
              <a:rPr lang="tr-TR" sz="2000" b="1" dirty="0" smtClean="0">
                <a:solidFill>
                  <a:schemeClr val="tx1"/>
                </a:solidFill>
                <a:latin typeface="Times New Roman" pitchFamily="18" charset="0"/>
              </a:rPr>
              <a:t>iki katı </a:t>
            </a:r>
            <a:r>
              <a:rPr lang="tr-TR" sz="2000" dirty="0" smtClean="0">
                <a:solidFill>
                  <a:schemeClr val="tx1"/>
                </a:solidFill>
                <a:latin typeface="Times New Roman" pitchFamily="18" charset="0"/>
              </a:rPr>
              <a:t>tutarına kadar para cezası verilir.</a:t>
            </a:r>
          </a:p>
          <a:p>
            <a:pPr marL="342900" indent="-342900">
              <a:buClr>
                <a:schemeClr val="tx1"/>
              </a:buClr>
              <a:buFont typeface="Wingdings" charset="2"/>
              <a:buChar char="q"/>
            </a:pPr>
            <a:r>
              <a:rPr lang="tr-TR" sz="2000" dirty="0" smtClean="0">
                <a:solidFill>
                  <a:schemeClr val="tx1"/>
                </a:solidFill>
                <a:latin typeface="Times New Roman" pitchFamily="18" charset="0"/>
              </a:rPr>
              <a:t>Para cezaları ilgili kamu idaresinin üst yöneticisi tarafından verilir.</a:t>
            </a:r>
          </a:p>
          <a:p>
            <a:pPr marL="342900" indent="-342900">
              <a:buClr>
                <a:schemeClr val="tx1"/>
              </a:buClr>
              <a:buFont typeface="Wingdings" charset="2"/>
              <a:buChar char="q"/>
            </a:pPr>
            <a:endParaRPr lang="tr-TR" dirty="0">
              <a:solidFill>
                <a:schemeClr val="tx1"/>
              </a:solidFill>
            </a:endParaRPr>
          </a:p>
        </p:txBody>
      </p:sp>
      <p:sp>
        <p:nvSpPr>
          <p:cNvPr id="4" name="Metin Yer Tutucusu 3"/>
          <p:cNvSpPr>
            <a:spLocks noGrp="1"/>
          </p:cNvSpPr>
          <p:nvPr>
            <p:ph type="body" sz="quarter" idx="15"/>
          </p:nvPr>
        </p:nvSpPr>
        <p:spPr>
          <a:xfrm>
            <a:off x="179999" y="556780"/>
            <a:ext cx="7675200" cy="523220"/>
          </a:xfrm>
        </p:spPr>
        <p:txBody>
          <a:bodyPr/>
          <a:lstStyle/>
          <a:p>
            <a:pPr algn="ctr"/>
            <a:r>
              <a:rPr lang="tr-TR" sz="2800" b="1" dirty="0">
                <a:latin typeface="Times New Roman" pitchFamily="18" charset="0"/>
              </a:rPr>
              <a:t>Ödenek Üstü Harcama Ve Verilecek Para Cezası </a:t>
            </a:r>
            <a:endParaRPr lang="tr-TR" sz="2800" dirty="0"/>
          </a:p>
        </p:txBody>
      </p:sp>
    </p:spTree>
    <p:extLst>
      <p:ext uri="{BB962C8B-B14F-4D97-AF65-F5344CB8AC3E}">
        <p14:creationId xmlns:p14="http://schemas.microsoft.com/office/powerpoint/2010/main" val="23386851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97</a:t>
            </a:fld>
            <a:endParaRPr lang="tr-TR"/>
          </a:p>
        </p:txBody>
      </p:sp>
      <p:sp>
        <p:nvSpPr>
          <p:cNvPr id="3" name="Metin Yer Tutucusu 2"/>
          <p:cNvSpPr>
            <a:spLocks noGrp="1"/>
          </p:cNvSpPr>
          <p:nvPr>
            <p:ph type="body" sz="quarter" idx="14"/>
          </p:nvPr>
        </p:nvSpPr>
        <p:spPr/>
        <p:txBody>
          <a:bodyPr/>
          <a:lstStyle/>
          <a:p>
            <a:pPr marL="342900" indent="-342900" algn="just">
              <a:buFont typeface="Wingdings" charset="2"/>
              <a:buChar char="Ø"/>
            </a:pPr>
            <a:r>
              <a:rPr lang="tr-TR" dirty="0">
                <a:solidFill>
                  <a:schemeClr val="tx1"/>
                </a:solidFill>
                <a:latin typeface="Times New Roman" charset="-94"/>
                <a:ea typeface="Times New Roman" charset="-94"/>
                <a:cs typeface="Times New Roman" charset="-94"/>
              </a:rPr>
              <a:t>Kanunların öngördüğü şekilde yetkili kılınmamış hiçbir gerçek veya tüzel kişi, kamu adına tahsilat veya ödeme yapamaz. </a:t>
            </a:r>
            <a:endParaRPr lang="tr-TR" dirty="0" smtClean="0">
              <a:solidFill>
                <a:schemeClr val="tx1"/>
              </a:solidFill>
              <a:latin typeface="Times New Roman" charset="-94"/>
              <a:ea typeface="Times New Roman" charset="-94"/>
              <a:cs typeface="Times New Roman" charset="-94"/>
            </a:endParaRPr>
          </a:p>
          <a:p>
            <a:pPr marL="342900" indent="-342900" algn="just">
              <a:buFont typeface="Wingdings" charset="2"/>
              <a:buChar char="Ø"/>
            </a:pPr>
            <a:r>
              <a:rPr lang="tr-TR" dirty="0" smtClean="0">
                <a:solidFill>
                  <a:schemeClr val="tx1"/>
                </a:solidFill>
                <a:latin typeface="Times New Roman" charset="-94"/>
                <a:ea typeface="Times New Roman" charset="-94"/>
                <a:cs typeface="Times New Roman" charset="-94"/>
              </a:rPr>
              <a:t>Yetkisiz </a:t>
            </a:r>
            <a:r>
              <a:rPr lang="tr-TR" dirty="0">
                <a:solidFill>
                  <a:schemeClr val="tx1"/>
                </a:solidFill>
                <a:latin typeface="Times New Roman" charset="-94"/>
                <a:ea typeface="Times New Roman" charset="-94"/>
                <a:cs typeface="Times New Roman" charset="-94"/>
              </a:rPr>
              <a:t>tahsilat veya ödeme yapılması, kamu hizmeti karşılığında veya kamu hizmetleriyle ilişkilendirilerek bağış veya yardım toplanması veya başka adlarla tahsilat veya ödeme yapılması hallerinde; söz konusu tutarlar, yetkisiz tahsilat veya ödeme yapılanlardan alınarak, ilgisine göre bütçeye gelir kaydedilir veya ilgililerine iade edilmek üzere emanet hesaplarına kaydedilir. </a:t>
            </a:r>
            <a:endParaRPr lang="tr-TR" dirty="0" smtClean="0">
              <a:solidFill>
                <a:schemeClr val="tx1"/>
              </a:solidFill>
              <a:latin typeface="Times New Roman" charset="-94"/>
              <a:ea typeface="Times New Roman" charset="-94"/>
              <a:cs typeface="Times New Roman" charset="-94"/>
            </a:endParaRPr>
          </a:p>
          <a:p>
            <a:pPr marL="342900" indent="-342900" algn="just">
              <a:buFont typeface="Wingdings" charset="2"/>
              <a:buChar char="Ø"/>
            </a:pPr>
            <a:r>
              <a:rPr lang="tr-TR" dirty="0" smtClean="0">
                <a:solidFill>
                  <a:schemeClr val="tx1"/>
                </a:solidFill>
                <a:latin typeface="Times New Roman" charset="-94"/>
                <a:ea typeface="Times New Roman" charset="-94"/>
                <a:cs typeface="Times New Roman" charset="-94"/>
              </a:rPr>
              <a:t>Ayrıca</a:t>
            </a:r>
            <a:r>
              <a:rPr lang="tr-TR" dirty="0">
                <a:solidFill>
                  <a:schemeClr val="tx1"/>
                </a:solidFill>
                <a:latin typeface="Times New Roman" charset="-94"/>
                <a:ea typeface="Times New Roman" charset="-94"/>
                <a:cs typeface="Times New Roman" charset="-94"/>
              </a:rPr>
              <a:t>, bunlar hakkında ilgili kanunları uyarınca adli ve idari yönden gerekli işlemler yapılır. </a:t>
            </a:r>
          </a:p>
        </p:txBody>
      </p:sp>
      <p:sp>
        <p:nvSpPr>
          <p:cNvPr id="4" name="Metin Yer Tutucusu 3"/>
          <p:cNvSpPr>
            <a:spLocks noGrp="1"/>
          </p:cNvSpPr>
          <p:nvPr>
            <p:ph type="body" sz="quarter" idx="15"/>
          </p:nvPr>
        </p:nvSpPr>
        <p:spPr>
          <a:xfrm>
            <a:off x="179999" y="556780"/>
            <a:ext cx="7675200" cy="523220"/>
          </a:xfrm>
        </p:spPr>
        <p:txBody>
          <a:bodyPr/>
          <a:lstStyle/>
          <a:p>
            <a:r>
              <a:rPr lang="tr-TR" sz="2800" b="1" dirty="0" smtClean="0">
                <a:latin typeface="Times New Roman" charset="-94"/>
                <a:ea typeface="Times New Roman" charset="-94"/>
                <a:cs typeface="Times New Roman" charset="-94"/>
              </a:rPr>
              <a:t>Yetkisiz Tahsilat ve Ödeme</a:t>
            </a:r>
            <a:endParaRPr lang="tr-TR" sz="2800" b="1" dirty="0">
              <a:latin typeface="Times New Roman" charset="-94"/>
              <a:ea typeface="Times New Roman" charset="-94"/>
              <a:cs typeface="Times New Roman" charset="-94"/>
            </a:endParaRPr>
          </a:p>
        </p:txBody>
      </p:sp>
    </p:spTree>
    <p:extLst>
      <p:ext uri="{BB962C8B-B14F-4D97-AF65-F5344CB8AC3E}">
        <p14:creationId xmlns:p14="http://schemas.microsoft.com/office/powerpoint/2010/main" val="134907602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3"/>
          </p:nvPr>
        </p:nvSpPr>
        <p:spPr/>
        <p:txBody>
          <a:bodyPr/>
          <a:lstStyle/>
          <a:p>
            <a:fld id="{8E6AA186-9BDC-43F2-8CB7-BFB6CE2B9968}" type="slidenum">
              <a:rPr lang="tr-TR" smtClean="0"/>
              <a:pPr/>
              <a:t>98</a:t>
            </a:fld>
            <a:endParaRPr lang="tr-TR"/>
          </a:p>
        </p:txBody>
      </p:sp>
      <p:sp>
        <p:nvSpPr>
          <p:cNvPr id="3" name="Metin Yer Tutucusu 2"/>
          <p:cNvSpPr>
            <a:spLocks noGrp="1"/>
          </p:cNvSpPr>
          <p:nvPr>
            <p:ph type="body" sz="quarter" idx="14"/>
          </p:nvPr>
        </p:nvSpPr>
        <p:spPr>
          <a:xfrm>
            <a:off x="179999" y="1486219"/>
            <a:ext cx="8805998" cy="5172257"/>
          </a:xfrm>
        </p:spPr>
        <p:txBody>
          <a:bodyPr/>
          <a:lstStyle/>
          <a:p>
            <a:pPr algn="just"/>
            <a:r>
              <a:rPr lang="tr-TR" sz="2400" dirty="0">
                <a:solidFill>
                  <a:schemeClr val="tx1"/>
                </a:solidFill>
                <a:latin typeface="Times New Roman" pitchFamily="18" charset="0"/>
                <a:cs typeface="Times New Roman" pitchFamily="18" charset="0"/>
              </a:rPr>
              <a:t>Kamu zararının meydana geldiği ve bu Kanunda belirtilen para cezalarının verilmesini gerektiren fiilin işlendiği yılı izleyen mali yılın başından başlamak üzere zamanaşımını kesen ve durduran durumlar saklı kalmak kaydıyla onuncu yılın sonuna kadar tespit ve tahsil edilemeyen kamu zararları ile para cezaları zamanaşımına uğrar.</a:t>
            </a:r>
          </a:p>
          <a:p>
            <a:endParaRPr lang="tr-TR" dirty="0"/>
          </a:p>
        </p:txBody>
      </p:sp>
      <p:sp>
        <p:nvSpPr>
          <p:cNvPr id="4" name="Metin Yer Tutucusu 3"/>
          <p:cNvSpPr>
            <a:spLocks noGrp="1"/>
          </p:cNvSpPr>
          <p:nvPr>
            <p:ph type="body" sz="quarter" idx="15"/>
          </p:nvPr>
        </p:nvSpPr>
        <p:spPr>
          <a:xfrm>
            <a:off x="179999" y="495225"/>
            <a:ext cx="7675200" cy="584775"/>
          </a:xfrm>
        </p:spPr>
        <p:txBody>
          <a:bodyPr/>
          <a:lstStyle/>
          <a:p>
            <a:pPr algn="just"/>
            <a:r>
              <a:rPr lang="tr-TR" b="1" dirty="0" smtClean="0">
                <a:latin typeface="Times New Roman" pitchFamily="18" charset="0"/>
                <a:cs typeface="Times New Roman" pitchFamily="18" charset="0"/>
              </a:rPr>
              <a:t>Zamanaşımı</a:t>
            </a:r>
            <a:endParaRPr lang="tr-TR" dirty="0"/>
          </a:p>
        </p:txBody>
      </p:sp>
    </p:spTree>
    <p:extLst>
      <p:ext uri="{BB962C8B-B14F-4D97-AF65-F5344CB8AC3E}">
        <p14:creationId xmlns:p14="http://schemas.microsoft.com/office/powerpoint/2010/main" val="121763558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t" anchorCtr="0">
        <a:normAutofit/>
      </a:bodyPr>
      <a:lstStyle>
        <a:defPPr>
          <a:defRPr dirty="0">
            <a:latin typeface="+mj-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Props1.xml><?xml version="1.0" encoding="utf-8"?>
<ds:datastoreItem xmlns:ds="http://schemas.openxmlformats.org/officeDocument/2006/customXml" ds:itemID="{E87743D7-83F3-458B-8647-8644E8074EF9}">
  <ds:schemaRefs>
    <ds:schemaRef ds:uri="http://schemas.microsoft.com/sharepoint/v3/contenttype/forms"/>
  </ds:schemaRefs>
</ds:datastoreItem>
</file>

<file path=customXml/itemProps2.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7F5DD5-DD99-4F3C-BC91-27B8F83670E2}">
  <ds:schemaRefs>
    <ds:schemaRef ds:uri="http://schemas.microsoft.com/sharepoint/events"/>
  </ds:schemaRefs>
</ds:datastoreItem>
</file>

<file path=customXml/itemProps4.xml><?xml version="1.0" encoding="utf-8"?>
<ds:datastoreItem xmlns:ds="http://schemas.openxmlformats.org/officeDocument/2006/customXml" ds:itemID="{6CA9D539-8B0C-4B42-B5A3-E4FF2A5350F8}">
  <ds:schemaRefs>
    <ds:schemaRef ds:uri="http://purl.org/dc/terms/"/>
    <ds:schemaRef ds:uri="http://purl.org/dc/dcmitype/"/>
    <ds:schemaRef ds:uri="http://schemas.openxmlformats.org/package/2006/metadata/core-properties"/>
    <ds:schemaRef ds:uri="http://schemas.microsoft.com/office/infopath/2007/PartnerControls"/>
    <ds:schemaRef ds:uri="http://www.w3.org/XML/1998/namespace"/>
    <ds:schemaRef ds:uri="http://purl.org/dc/elements/1.1/"/>
    <ds:schemaRef ds:uri="http://schemas.microsoft.com/office/2006/metadata/properties"/>
    <ds:schemaRef ds:uri="http://schemas.microsoft.com/office/2006/documentManagement/types"/>
    <ds:schemaRef ds:uri="05416b08-9f3d-4873-966f-a14cbcd5b464"/>
  </ds:schemaRefs>
</ds:datastoreItem>
</file>

<file path=docProps/app.xml><?xml version="1.0" encoding="utf-8"?>
<Properties xmlns="http://schemas.openxmlformats.org/officeDocument/2006/extended-properties" xmlns:vt="http://schemas.openxmlformats.org/officeDocument/2006/docPropsVTypes">
  <Template>Adjacency.thmx</Template>
  <TotalTime>3891</TotalTime>
  <Words>7524</Words>
  <Application>Microsoft Macintosh PowerPoint</Application>
  <PresentationFormat>Ekran Gösterisi (4:3)</PresentationFormat>
  <Paragraphs>833</Paragraphs>
  <Slides>105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105</vt:i4>
      </vt:variant>
    </vt:vector>
  </HeadingPairs>
  <TitlesOfParts>
    <vt:vector size="112" baseType="lpstr">
      <vt:lpstr>Courier New</vt:lpstr>
      <vt:lpstr>Arial</vt:lpstr>
      <vt:lpstr>Calibri</vt:lpstr>
      <vt:lpstr>Times New Roman</vt:lpstr>
      <vt:lpstr>Wingdings</vt:lpstr>
      <vt:lpstr>Wingdings 2</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Microsoft Office Kullanıcısı</cp:lastModifiedBy>
  <cp:revision>476</cp:revision>
  <dcterms:modified xsi:type="dcterms:W3CDTF">2018-01-02T11:04:28Z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