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83" r:id="rId2"/>
    <p:sldId id="384" r:id="rId3"/>
    <p:sldId id="378" r:id="rId4"/>
    <p:sldId id="257" r:id="rId5"/>
    <p:sldId id="262" r:id="rId6"/>
    <p:sldId id="258" r:id="rId7"/>
    <p:sldId id="259" r:id="rId8"/>
    <p:sldId id="269" r:id="rId9"/>
    <p:sldId id="270" r:id="rId10"/>
    <p:sldId id="263" r:id="rId11"/>
    <p:sldId id="265" r:id="rId12"/>
    <p:sldId id="266" r:id="rId13"/>
    <p:sldId id="264" r:id="rId14"/>
    <p:sldId id="271" r:id="rId15"/>
    <p:sldId id="261" r:id="rId16"/>
    <p:sldId id="268"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9" r:id="rId34"/>
    <p:sldId id="290" r:id="rId35"/>
    <p:sldId id="291" r:id="rId36"/>
    <p:sldId id="288"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2" r:id="rId57"/>
    <p:sldId id="311"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AAA5031F-994D-CC4B-9672-325D258A7250}">
          <p14:sldIdLst>
            <p14:sldId id="383"/>
            <p14:sldId id="384"/>
            <p14:sldId id="378"/>
            <p14:sldId id="257"/>
            <p14:sldId id="262"/>
            <p14:sldId id="258"/>
            <p14:sldId id="259"/>
            <p14:sldId id="269"/>
            <p14:sldId id="270"/>
            <p14:sldId id="263"/>
            <p14:sldId id="265"/>
            <p14:sldId id="266"/>
            <p14:sldId id="264"/>
            <p14:sldId id="271"/>
            <p14:sldId id="261"/>
            <p14:sldId id="268"/>
            <p14:sldId id="272"/>
            <p14:sldId id="273"/>
            <p14:sldId id="274"/>
            <p14:sldId id="275"/>
            <p14:sldId id="276"/>
            <p14:sldId id="277"/>
            <p14:sldId id="278"/>
            <p14:sldId id="279"/>
            <p14:sldId id="280"/>
            <p14:sldId id="281"/>
            <p14:sldId id="282"/>
            <p14:sldId id="283"/>
            <p14:sldId id="284"/>
            <p14:sldId id="285"/>
            <p14:sldId id="286"/>
            <p14:sldId id="287"/>
            <p14:sldId id="289"/>
            <p14:sldId id="290"/>
            <p14:sldId id="291"/>
            <p14:sldId id="288"/>
            <p14:sldId id="292"/>
            <p14:sldId id="293"/>
            <p14:sldId id="294"/>
            <p14:sldId id="295"/>
            <p14:sldId id="296"/>
            <p14:sldId id="297"/>
            <p14:sldId id="298"/>
            <p14:sldId id="299"/>
            <p14:sldId id="300"/>
            <p14:sldId id="301"/>
            <p14:sldId id="302"/>
            <p14:sldId id="303"/>
            <p14:sldId id="304"/>
            <p14:sldId id="305"/>
            <p14:sldId id="306"/>
            <p14:sldId id="307"/>
            <p14:sldId id="308"/>
            <p14:sldId id="309"/>
            <p14:sldId id="310"/>
            <p14:sldId id="312"/>
            <p14:sldId id="311"/>
            <p14:sldId id="313"/>
            <p14:sldId id="314"/>
            <p14:sldId id="315"/>
            <p14:sldId id="316"/>
            <p14:sldId id="317"/>
            <p14:sldId id="318"/>
            <p14:sldId id="319"/>
            <p14:sldId id="320"/>
            <p14:sldId id="321"/>
            <p14:sldId id="322"/>
            <p14:sldId id="323"/>
            <p14:sldId id="324"/>
            <p14:sldId id="325"/>
            <p14:sldId id="326"/>
            <p14:sldId id="327"/>
            <p14:sldId id="328"/>
            <p14:sldId id="329"/>
            <p14:sldId id="330"/>
            <p14:sldId id="331"/>
            <p14:sldId id="332"/>
            <p14:sldId id="333"/>
            <p14:sldId id="334"/>
            <p14:sldId id="335"/>
            <p14:sldId id="336"/>
            <p14:sldId id="337"/>
            <p14:sldId id="338"/>
            <p14:sldId id="339"/>
            <p14:sldId id="340"/>
            <p14:sldId id="341"/>
            <p14:sldId id="342"/>
            <p14:sldId id="343"/>
            <p14:sldId id="344"/>
            <p14:sldId id="345"/>
            <p14:sldId id="346"/>
            <p14:sldId id="347"/>
            <p14:sldId id="348"/>
            <p14:sldId id="349"/>
            <p14:sldId id="350"/>
            <p14:sldId id="351"/>
            <p14:sldId id="35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4624"/>
  </p:normalViewPr>
  <p:slideViewPr>
    <p:cSldViewPr snapToGrid="0" snapToObjects="1">
      <p:cViewPr varScale="1">
        <p:scale>
          <a:sx n="116" d="100"/>
          <a:sy n="116" d="100"/>
        </p:scale>
        <p:origin x="35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tıklayın</a:t>
            </a:r>
            <a:endParaRPr lang="tr-TR"/>
          </a:p>
        </p:txBody>
      </p:sp>
      <p:sp>
        <p:nvSpPr>
          <p:cNvPr id="3" name="Alt Konu Başlığı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22C0A12A-9B7A-9A46-806C-7263AC69545B}" type="datetimeFigureOut">
              <a:rPr lang="tr-TR" smtClean="0"/>
              <a:t>10.01.2019</a:t>
            </a:fld>
            <a:endParaRPr lang="tr-TR"/>
          </a:p>
        </p:txBody>
      </p:sp>
      <p:sp>
        <p:nvSpPr>
          <p:cNvPr id="5" name="Alt 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860EA41-8B61-7145-8146-3552C90C06EE}" type="slidenum">
              <a:rPr lang="tr-TR" smtClean="0"/>
              <a:t>‹#›</a:t>
            </a:fld>
            <a:endParaRPr lang="tr-TR"/>
          </a:p>
        </p:txBody>
      </p:sp>
    </p:spTree>
    <p:extLst>
      <p:ext uri="{BB962C8B-B14F-4D97-AF65-F5344CB8AC3E}">
        <p14:creationId xmlns:p14="http://schemas.microsoft.com/office/powerpoint/2010/main" val="753069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tıklayın</a:t>
            </a:r>
            <a:endParaRPr lang="tr-TR"/>
          </a:p>
        </p:txBody>
      </p:sp>
      <p:sp>
        <p:nvSpPr>
          <p:cNvPr id="3" name="Dikey Metin Yer Tutucusu 2"/>
          <p:cNvSpPr>
            <a:spLocks noGrp="1"/>
          </p:cNvSpPr>
          <p:nvPr>
            <p:ph type="body" orient="vert" idx="1"/>
          </p:nvPr>
        </p:nvSpPr>
        <p:spPr/>
        <p:txBody>
          <a:bodyPr vert="eaVert"/>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2C0A12A-9B7A-9A46-806C-7263AC69545B}" type="datetimeFigureOut">
              <a:rPr lang="tr-TR" smtClean="0"/>
              <a:t>10.01.2019</a:t>
            </a:fld>
            <a:endParaRPr lang="tr-TR"/>
          </a:p>
        </p:txBody>
      </p:sp>
      <p:sp>
        <p:nvSpPr>
          <p:cNvPr id="5" name="Alt 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860EA41-8B61-7145-8146-3552C90C06EE}" type="slidenum">
              <a:rPr lang="tr-TR" smtClean="0"/>
              <a:t>‹#›</a:t>
            </a:fld>
            <a:endParaRPr lang="tr-TR"/>
          </a:p>
        </p:txBody>
      </p:sp>
    </p:spTree>
    <p:extLst>
      <p:ext uri="{BB962C8B-B14F-4D97-AF65-F5344CB8AC3E}">
        <p14:creationId xmlns:p14="http://schemas.microsoft.com/office/powerpoint/2010/main" val="1668396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tıklayın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2C0A12A-9B7A-9A46-806C-7263AC69545B}" type="datetimeFigureOut">
              <a:rPr lang="tr-TR" smtClean="0"/>
              <a:t>10.01.2019</a:t>
            </a:fld>
            <a:endParaRPr lang="tr-TR"/>
          </a:p>
        </p:txBody>
      </p:sp>
      <p:sp>
        <p:nvSpPr>
          <p:cNvPr id="5" name="Alt 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860EA41-8B61-7145-8146-3552C90C06EE}" type="slidenum">
              <a:rPr lang="tr-TR" smtClean="0"/>
              <a:t>‹#›</a:t>
            </a:fld>
            <a:endParaRPr lang="tr-TR"/>
          </a:p>
        </p:txBody>
      </p:sp>
    </p:spTree>
    <p:extLst>
      <p:ext uri="{BB962C8B-B14F-4D97-AF65-F5344CB8AC3E}">
        <p14:creationId xmlns:p14="http://schemas.microsoft.com/office/powerpoint/2010/main" val="1049324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tıklayın</a:t>
            </a:r>
            <a:endParaRPr lang="tr-TR"/>
          </a:p>
        </p:txBody>
      </p:sp>
      <p:sp>
        <p:nvSpPr>
          <p:cNvPr id="3" name="İçerik Yer Tutucusu 2"/>
          <p:cNvSpPr>
            <a:spLocks noGrp="1"/>
          </p:cNvSpPr>
          <p:nvPr>
            <p:ph idx="1"/>
          </p:nvPr>
        </p:nvSpPr>
        <p:spPr/>
        <p:txBody>
          <a:bodyPr/>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2C0A12A-9B7A-9A46-806C-7263AC69545B}" type="datetimeFigureOut">
              <a:rPr lang="tr-TR" smtClean="0"/>
              <a:t>10.01.2019</a:t>
            </a:fld>
            <a:endParaRPr lang="tr-TR"/>
          </a:p>
        </p:txBody>
      </p:sp>
      <p:sp>
        <p:nvSpPr>
          <p:cNvPr id="5" name="Alt 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860EA41-8B61-7145-8146-3552C90C06EE}" type="slidenum">
              <a:rPr lang="tr-TR" smtClean="0"/>
              <a:t>‹#›</a:t>
            </a:fld>
            <a:endParaRPr lang="tr-TR"/>
          </a:p>
        </p:txBody>
      </p:sp>
    </p:spTree>
    <p:extLst>
      <p:ext uri="{BB962C8B-B14F-4D97-AF65-F5344CB8AC3E}">
        <p14:creationId xmlns:p14="http://schemas.microsoft.com/office/powerpoint/2010/main" val="1048318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tıklayın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Ana metin stillerini düzenlemek için tıklayın</a:t>
            </a:r>
          </a:p>
        </p:txBody>
      </p:sp>
      <p:sp>
        <p:nvSpPr>
          <p:cNvPr id="4" name="Veri Yer Tutucusu 3"/>
          <p:cNvSpPr>
            <a:spLocks noGrp="1"/>
          </p:cNvSpPr>
          <p:nvPr>
            <p:ph type="dt" sz="half" idx="10"/>
          </p:nvPr>
        </p:nvSpPr>
        <p:spPr/>
        <p:txBody>
          <a:bodyPr/>
          <a:lstStyle/>
          <a:p>
            <a:fld id="{22C0A12A-9B7A-9A46-806C-7263AC69545B}" type="datetimeFigureOut">
              <a:rPr lang="tr-TR" smtClean="0"/>
              <a:t>10.01.2019</a:t>
            </a:fld>
            <a:endParaRPr lang="tr-TR"/>
          </a:p>
        </p:txBody>
      </p:sp>
      <p:sp>
        <p:nvSpPr>
          <p:cNvPr id="5" name="Alt 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860EA41-8B61-7145-8146-3552C90C06EE}" type="slidenum">
              <a:rPr lang="tr-TR" smtClean="0"/>
              <a:t>‹#›</a:t>
            </a:fld>
            <a:endParaRPr lang="tr-TR"/>
          </a:p>
        </p:txBody>
      </p:sp>
    </p:spTree>
    <p:extLst>
      <p:ext uri="{BB962C8B-B14F-4D97-AF65-F5344CB8AC3E}">
        <p14:creationId xmlns:p14="http://schemas.microsoft.com/office/powerpoint/2010/main" val="1140198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tıklayın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22C0A12A-9B7A-9A46-806C-7263AC69545B}" type="datetimeFigureOut">
              <a:rPr lang="tr-TR" smtClean="0"/>
              <a:t>10.01.2019</a:t>
            </a:fld>
            <a:endParaRPr lang="tr-TR"/>
          </a:p>
        </p:txBody>
      </p:sp>
      <p:sp>
        <p:nvSpPr>
          <p:cNvPr id="6" name="Alt 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860EA41-8B61-7145-8146-3552C90C06EE}" type="slidenum">
              <a:rPr lang="tr-TR" smtClean="0"/>
              <a:t>‹#›</a:t>
            </a:fld>
            <a:endParaRPr lang="tr-TR"/>
          </a:p>
        </p:txBody>
      </p:sp>
    </p:spTree>
    <p:extLst>
      <p:ext uri="{BB962C8B-B14F-4D97-AF65-F5344CB8AC3E}">
        <p14:creationId xmlns:p14="http://schemas.microsoft.com/office/powerpoint/2010/main" val="1311724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839788" y="365125"/>
            <a:ext cx="10515600" cy="1325563"/>
          </a:xfrm>
        </p:spPr>
        <p:txBody>
          <a:bodyPr/>
          <a:lstStyle/>
          <a:p>
            <a:r>
              <a:rPr lang="tr-TR" smtClean="0"/>
              <a:t>Asıl başlık stili için tıklayın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Ana metin stillerini düzenlemek için tıklayın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Ana metin stillerini düzenlemek için tıklayın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22C0A12A-9B7A-9A46-806C-7263AC69545B}" type="datetimeFigureOut">
              <a:rPr lang="tr-TR" smtClean="0"/>
              <a:t>10.01.2019</a:t>
            </a:fld>
            <a:endParaRPr lang="tr-TR"/>
          </a:p>
        </p:txBody>
      </p:sp>
      <p:sp>
        <p:nvSpPr>
          <p:cNvPr id="8" name="Alt 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2860EA41-8B61-7145-8146-3552C90C06EE}" type="slidenum">
              <a:rPr lang="tr-TR" smtClean="0"/>
              <a:t>‹#›</a:t>
            </a:fld>
            <a:endParaRPr lang="tr-TR"/>
          </a:p>
        </p:txBody>
      </p:sp>
    </p:spTree>
    <p:extLst>
      <p:ext uri="{BB962C8B-B14F-4D97-AF65-F5344CB8AC3E}">
        <p14:creationId xmlns:p14="http://schemas.microsoft.com/office/powerpoint/2010/main" val="92198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tıklayın</a:t>
            </a:r>
            <a:endParaRPr lang="tr-TR"/>
          </a:p>
        </p:txBody>
      </p:sp>
      <p:sp>
        <p:nvSpPr>
          <p:cNvPr id="3" name="Veri Yer Tutucusu 2"/>
          <p:cNvSpPr>
            <a:spLocks noGrp="1"/>
          </p:cNvSpPr>
          <p:nvPr>
            <p:ph type="dt" sz="half" idx="10"/>
          </p:nvPr>
        </p:nvSpPr>
        <p:spPr/>
        <p:txBody>
          <a:bodyPr/>
          <a:lstStyle/>
          <a:p>
            <a:fld id="{22C0A12A-9B7A-9A46-806C-7263AC69545B}" type="datetimeFigureOut">
              <a:rPr lang="tr-TR" smtClean="0"/>
              <a:t>10.01.2019</a:t>
            </a:fld>
            <a:endParaRPr lang="tr-TR"/>
          </a:p>
        </p:txBody>
      </p:sp>
      <p:sp>
        <p:nvSpPr>
          <p:cNvPr id="4" name="Alt 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2860EA41-8B61-7145-8146-3552C90C06EE}" type="slidenum">
              <a:rPr lang="tr-TR" smtClean="0"/>
              <a:t>‹#›</a:t>
            </a:fld>
            <a:endParaRPr lang="tr-TR"/>
          </a:p>
        </p:txBody>
      </p:sp>
    </p:spTree>
    <p:extLst>
      <p:ext uri="{BB962C8B-B14F-4D97-AF65-F5344CB8AC3E}">
        <p14:creationId xmlns:p14="http://schemas.microsoft.com/office/powerpoint/2010/main" val="1245320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22C0A12A-9B7A-9A46-806C-7263AC69545B}" type="datetimeFigureOut">
              <a:rPr lang="tr-TR" smtClean="0"/>
              <a:t>10.01.2019</a:t>
            </a:fld>
            <a:endParaRPr lang="tr-TR"/>
          </a:p>
        </p:txBody>
      </p:sp>
      <p:sp>
        <p:nvSpPr>
          <p:cNvPr id="3" name="Alt 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2860EA41-8B61-7145-8146-3552C90C06EE}" type="slidenum">
              <a:rPr lang="tr-TR" smtClean="0"/>
              <a:t>‹#›</a:t>
            </a:fld>
            <a:endParaRPr lang="tr-TR"/>
          </a:p>
        </p:txBody>
      </p:sp>
    </p:spTree>
    <p:extLst>
      <p:ext uri="{BB962C8B-B14F-4D97-AF65-F5344CB8AC3E}">
        <p14:creationId xmlns:p14="http://schemas.microsoft.com/office/powerpoint/2010/main" val="723717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Açıklama Yazı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tıklayın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Ana metin stillerini düzenlemek için tıklayın</a:t>
            </a:r>
          </a:p>
        </p:txBody>
      </p:sp>
      <p:sp>
        <p:nvSpPr>
          <p:cNvPr id="5" name="Veri Yer Tutucusu 4"/>
          <p:cNvSpPr>
            <a:spLocks noGrp="1"/>
          </p:cNvSpPr>
          <p:nvPr>
            <p:ph type="dt" sz="half" idx="10"/>
          </p:nvPr>
        </p:nvSpPr>
        <p:spPr/>
        <p:txBody>
          <a:bodyPr/>
          <a:lstStyle/>
          <a:p>
            <a:fld id="{22C0A12A-9B7A-9A46-806C-7263AC69545B}" type="datetimeFigureOut">
              <a:rPr lang="tr-TR" smtClean="0"/>
              <a:t>10.01.2019</a:t>
            </a:fld>
            <a:endParaRPr lang="tr-TR"/>
          </a:p>
        </p:txBody>
      </p:sp>
      <p:sp>
        <p:nvSpPr>
          <p:cNvPr id="6" name="Alt 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860EA41-8B61-7145-8146-3552C90C06EE}" type="slidenum">
              <a:rPr lang="tr-TR" smtClean="0"/>
              <a:t>‹#›</a:t>
            </a:fld>
            <a:endParaRPr lang="tr-TR"/>
          </a:p>
        </p:txBody>
      </p:sp>
    </p:spTree>
    <p:extLst>
      <p:ext uri="{BB962C8B-B14F-4D97-AF65-F5344CB8AC3E}">
        <p14:creationId xmlns:p14="http://schemas.microsoft.com/office/powerpoint/2010/main" val="168931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çıklama Yazı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tıklayın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Ana metin stillerini düzenlemek için tıklayın</a:t>
            </a:r>
          </a:p>
        </p:txBody>
      </p:sp>
      <p:sp>
        <p:nvSpPr>
          <p:cNvPr id="5" name="Veri Yer Tutucusu 4"/>
          <p:cNvSpPr>
            <a:spLocks noGrp="1"/>
          </p:cNvSpPr>
          <p:nvPr>
            <p:ph type="dt" sz="half" idx="10"/>
          </p:nvPr>
        </p:nvSpPr>
        <p:spPr/>
        <p:txBody>
          <a:bodyPr/>
          <a:lstStyle/>
          <a:p>
            <a:fld id="{22C0A12A-9B7A-9A46-806C-7263AC69545B}" type="datetimeFigureOut">
              <a:rPr lang="tr-TR" smtClean="0"/>
              <a:t>10.01.2019</a:t>
            </a:fld>
            <a:endParaRPr lang="tr-TR"/>
          </a:p>
        </p:txBody>
      </p:sp>
      <p:sp>
        <p:nvSpPr>
          <p:cNvPr id="6" name="Alt 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860EA41-8B61-7145-8146-3552C90C06EE}" type="slidenum">
              <a:rPr lang="tr-TR" smtClean="0"/>
              <a:t>‹#›</a:t>
            </a:fld>
            <a:endParaRPr lang="tr-TR"/>
          </a:p>
        </p:txBody>
      </p:sp>
    </p:spTree>
    <p:extLst>
      <p:ext uri="{BB962C8B-B14F-4D97-AF65-F5344CB8AC3E}">
        <p14:creationId xmlns:p14="http://schemas.microsoft.com/office/powerpoint/2010/main" val="259095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tıklayın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C0A12A-9B7A-9A46-806C-7263AC69545B}" type="datetimeFigureOut">
              <a:rPr lang="tr-TR" smtClean="0"/>
              <a:t>10.01.2019</a:t>
            </a:fld>
            <a:endParaRPr lang="tr-TR"/>
          </a:p>
        </p:txBody>
      </p:sp>
      <p:sp>
        <p:nvSpPr>
          <p:cNvPr id="5" name="Alt 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60EA41-8B61-7145-8146-3552C90C06EE}" type="slidenum">
              <a:rPr lang="tr-TR" smtClean="0"/>
              <a:t>‹#›</a:t>
            </a:fld>
            <a:endParaRPr lang="tr-TR"/>
          </a:p>
        </p:txBody>
      </p:sp>
    </p:spTree>
    <p:extLst>
      <p:ext uri="{BB962C8B-B14F-4D97-AF65-F5344CB8AC3E}">
        <p14:creationId xmlns:p14="http://schemas.microsoft.com/office/powerpoint/2010/main" val="1650874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1002356"/>
          </a:xfrm>
        </p:spPr>
        <p:txBody>
          <a:bodyPr>
            <a:normAutofit fontScale="90000"/>
          </a:bodyPr>
          <a:lstStyle/>
          <a:p>
            <a:pPr algn="ctr"/>
            <a:r>
              <a:rPr lang="tr-TR" b="1" dirty="0"/>
              <a:t>İtirazın Geçici Kaldırılmasının </a:t>
            </a:r>
            <a:r>
              <a:rPr lang="tr-TR" b="1" dirty="0" smtClean="0"/>
              <a:t>Sonuçları ve </a:t>
            </a:r>
            <a:br>
              <a:rPr lang="tr-TR" b="1" dirty="0" smtClean="0"/>
            </a:br>
            <a:r>
              <a:rPr lang="tr-TR" b="1" dirty="0" smtClean="0"/>
              <a:t>Borçtan Kurtulma Davası</a:t>
            </a:r>
            <a:endParaRPr lang="tr-TR" dirty="0"/>
          </a:p>
        </p:txBody>
      </p:sp>
      <p:sp>
        <p:nvSpPr>
          <p:cNvPr id="3" name="İçerik Yer Tutucusu 2"/>
          <p:cNvSpPr>
            <a:spLocks noGrp="1"/>
          </p:cNvSpPr>
          <p:nvPr>
            <p:ph idx="1"/>
          </p:nvPr>
        </p:nvSpPr>
        <p:spPr>
          <a:xfrm>
            <a:off x="838200" y="1548714"/>
            <a:ext cx="10515600" cy="5107459"/>
          </a:xfrm>
        </p:spPr>
        <p:txBody>
          <a:bodyPr>
            <a:normAutofit fontScale="92500" lnSpcReduction="10000"/>
          </a:bodyPr>
          <a:lstStyle/>
          <a:p>
            <a:r>
              <a:rPr lang="tr-TR" dirty="0"/>
              <a:t>İtirazın geçici kaldırılması kararı ile alacaklı kesin haciz isteyemez, </a:t>
            </a:r>
            <a:r>
              <a:rPr lang="tr-TR" b="1" i="1" u="sng" dirty="0"/>
              <a:t>geçici haciz </a:t>
            </a:r>
            <a:r>
              <a:rPr lang="tr-TR" dirty="0"/>
              <a:t>isteyebilir (m. 69/I). Geçici hacizde alacaklı </a:t>
            </a:r>
            <a:r>
              <a:rPr lang="tr-TR" i="1" u="sng" dirty="0">
                <a:solidFill>
                  <a:srgbClr val="7030A0"/>
                </a:solidFill>
              </a:rPr>
              <a:t>satış talebinde  bulunamaz. </a:t>
            </a:r>
            <a:endParaRPr lang="tr-TR" dirty="0"/>
          </a:p>
          <a:p>
            <a:r>
              <a:rPr lang="tr-TR" dirty="0"/>
              <a:t>Borçlu, itirazın geçici kaldırılması kararının kendisinde tefhim ve tebliğinden itibaren üç gün içinde mal beyanında bulunmak zorundadır (m.75).</a:t>
            </a:r>
          </a:p>
          <a:p>
            <a:r>
              <a:rPr lang="tr-TR" dirty="0"/>
              <a:t>Borçlu</a:t>
            </a:r>
            <a:r>
              <a:rPr lang="tr-TR" dirty="0" smtClean="0"/>
              <a:t>, itirazın </a:t>
            </a:r>
            <a:r>
              <a:rPr lang="tr-TR" dirty="0"/>
              <a:t>geçici kaldırılması </a:t>
            </a:r>
            <a:r>
              <a:rPr lang="tr-TR" dirty="0" smtClean="0"/>
              <a:t>kararı üzerine </a:t>
            </a:r>
            <a:r>
              <a:rPr lang="tr-TR" dirty="0"/>
              <a:t>alacaklıya karşı “</a:t>
            </a:r>
            <a:r>
              <a:rPr lang="tr-TR" b="1" u="sng" dirty="0">
                <a:solidFill>
                  <a:srgbClr val="7030A0"/>
                </a:solidFill>
              </a:rPr>
              <a:t>Borçtan Kurtulma Davası” </a:t>
            </a:r>
            <a:r>
              <a:rPr lang="tr-TR" dirty="0"/>
              <a:t>açabilir. Aksi halde geçici haciz </a:t>
            </a:r>
            <a:r>
              <a:rPr lang="tr-TR" b="1" dirty="0"/>
              <a:t>kesinleşir</a:t>
            </a:r>
            <a:r>
              <a:rPr lang="tr-TR" dirty="0"/>
              <a:t>. </a:t>
            </a:r>
          </a:p>
          <a:p>
            <a:r>
              <a:rPr lang="tr-TR" dirty="0"/>
              <a:t>Geçici kaldırma kararının kesin kaldırmaya dönüşmesini engellemek için geçici kaldırma kararının kendisine </a:t>
            </a:r>
            <a:r>
              <a:rPr lang="tr-TR" b="1" dirty="0">
                <a:solidFill>
                  <a:srgbClr val="00B050"/>
                </a:solidFill>
              </a:rPr>
              <a:t>tefhim veya tebliğinden itibaren yedi gün içinde</a:t>
            </a:r>
            <a:r>
              <a:rPr lang="tr-TR" dirty="0"/>
              <a:t> </a:t>
            </a:r>
            <a:r>
              <a:rPr lang="tr-TR" b="1" dirty="0"/>
              <a:t>borçtan kurtulma davası </a:t>
            </a:r>
            <a:r>
              <a:rPr lang="tr-TR" dirty="0"/>
              <a:t>açabilir (m.69/II).</a:t>
            </a:r>
          </a:p>
          <a:p>
            <a:pPr marL="0" indent="0">
              <a:buNone/>
            </a:pPr>
            <a:r>
              <a:rPr lang="tr-TR" dirty="0"/>
              <a:t>Davacı borçlu, dava konusu alacağın </a:t>
            </a:r>
            <a:r>
              <a:rPr lang="tr-TR" dirty="0">
                <a:solidFill>
                  <a:srgbClr val="C00000"/>
                </a:solidFill>
              </a:rPr>
              <a:t>%15’ni ilk duruşma gününe kadar mahkeme veznesine nakden depo </a:t>
            </a:r>
            <a:r>
              <a:rPr lang="tr-TR" dirty="0"/>
              <a:t>etmesi veya mahkemece kabul edilecek </a:t>
            </a:r>
            <a:r>
              <a:rPr lang="tr-TR" dirty="0">
                <a:solidFill>
                  <a:srgbClr val="C00000"/>
                </a:solidFill>
              </a:rPr>
              <a:t>aynı değerde teminat</a:t>
            </a:r>
            <a:r>
              <a:rPr lang="tr-TR" dirty="0"/>
              <a:t>ı göstermezse, dava başkaca inceleme yapılmaksızın reddedilir (m. 69/II, c. 2,3). </a:t>
            </a:r>
          </a:p>
          <a:p>
            <a:endParaRPr lang="tr-TR" dirty="0"/>
          </a:p>
        </p:txBody>
      </p:sp>
    </p:spTree>
    <p:extLst>
      <p:ext uri="{BB962C8B-B14F-4D97-AF65-F5344CB8AC3E}">
        <p14:creationId xmlns:p14="http://schemas.microsoft.com/office/powerpoint/2010/main" val="1501726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Alternate Process 3"/>
          <p:cNvSpPr/>
          <p:nvPr/>
        </p:nvSpPr>
        <p:spPr>
          <a:xfrm>
            <a:off x="4310050" y="142852"/>
            <a:ext cx="2928958" cy="107157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Menfi Tespit Davası</a:t>
            </a:r>
          </a:p>
        </p:txBody>
      </p:sp>
      <p:sp>
        <p:nvSpPr>
          <p:cNvPr id="6" name="Flowchart: Alternate Process 5"/>
          <p:cNvSpPr/>
          <p:nvPr/>
        </p:nvSpPr>
        <p:spPr>
          <a:xfrm>
            <a:off x="1952596" y="2000240"/>
            <a:ext cx="3643338" cy="3168000"/>
          </a:xfrm>
          <a:prstGeom prst="flowChartAlternateProcess">
            <a:avLst/>
          </a:prstGeom>
          <a:solidFill>
            <a:schemeClr val="tx2"/>
          </a:solidFill>
          <a:ln>
            <a:solidFill>
              <a:schemeClr val="tx1"/>
            </a:solidFill>
          </a:ln>
        </p:spPr>
        <p:style>
          <a:lnRef idx="2">
            <a:schemeClr val="accent6"/>
          </a:lnRef>
          <a:fillRef idx="1">
            <a:schemeClr val="lt1"/>
          </a:fillRef>
          <a:effectRef idx="0">
            <a:schemeClr val="accent6"/>
          </a:effectRef>
          <a:fontRef idx="minor">
            <a:schemeClr val="dk1"/>
          </a:fontRef>
        </p:style>
        <p:txBody>
          <a:bodyPr/>
          <a:lstStyle/>
          <a:p>
            <a:pPr algn="ctr">
              <a:defRPr/>
            </a:pPr>
            <a:r>
              <a:rPr lang="tr-TR" sz="2000" dirty="0">
                <a:ln w="18415" cmpd="sng">
                  <a:solidFill>
                    <a:srgbClr val="FFFFFF"/>
                  </a:solidFill>
                  <a:prstDash val="solid"/>
                </a:ln>
                <a:solidFill>
                  <a:schemeClr val="bg1"/>
                </a:solidFill>
                <a:effectLst>
                  <a:outerShdw blurRad="63500" dir="3600000" algn="tl" rotWithShape="0">
                    <a:srgbClr val="000000">
                      <a:alpha val="70000"/>
                    </a:srgbClr>
                  </a:outerShdw>
                </a:effectLst>
                <a:cs typeface="Times New Roman" pitchFamily="18" charset="0"/>
              </a:rPr>
              <a:t>Takipten Önce Açılan Menfi Tespit Davası</a:t>
            </a:r>
          </a:p>
          <a:p>
            <a:pPr algn="ctr">
              <a:defRPr/>
            </a:pPr>
            <a:endParaRPr lang="tr-TR" sz="2000" dirty="0">
              <a:ln w="18415" cmpd="sng">
                <a:solidFill>
                  <a:srgbClr val="FFFFFF"/>
                </a:solidFill>
                <a:prstDash val="solid"/>
              </a:ln>
              <a:solidFill>
                <a:schemeClr val="bg1"/>
              </a:solidFill>
              <a:effectLst>
                <a:outerShdw blurRad="63500" dir="3600000" algn="tl" rotWithShape="0">
                  <a:srgbClr val="000000">
                    <a:alpha val="70000"/>
                  </a:srgbClr>
                </a:outerShdw>
              </a:effectLst>
              <a:cs typeface="Times New Roman" pitchFamily="18" charset="0"/>
            </a:endParaRPr>
          </a:p>
          <a:p>
            <a:pPr algn="just">
              <a:defRPr/>
            </a:pPr>
            <a:r>
              <a:rPr lang="tr-TR" sz="2000" dirty="0">
                <a:ln w="18415" cmpd="sng">
                  <a:solidFill>
                    <a:srgbClr val="FFFFFF"/>
                  </a:solidFill>
                  <a:prstDash val="solid"/>
                </a:ln>
                <a:solidFill>
                  <a:schemeClr val="bg1"/>
                </a:solidFill>
                <a:effectLst>
                  <a:outerShdw blurRad="63500" dir="3600000" algn="tl" rotWithShape="0">
                    <a:srgbClr val="000000">
                      <a:alpha val="70000"/>
                    </a:srgbClr>
                  </a:outerShdw>
                </a:effectLst>
                <a:cs typeface="Times New Roman" pitchFamily="18" charset="0"/>
              </a:rPr>
              <a:t>Borçlu %15’ten az olmayan bir teminat yatırarak icra takibinin durdurulması için mahkemeden ihtiyati tedbir kararı alabilir.</a:t>
            </a:r>
          </a:p>
        </p:txBody>
      </p:sp>
      <p:sp>
        <p:nvSpPr>
          <p:cNvPr id="7" name="Flowchart: Alternate Process 6"/>
          <p:cNvSpPr/>
          <p:nvPr/>
        </p:nvSpPr>
        <p:spPr>
          <a:xfrm>
            <a:off x="6877872" y="1829939"/>
            <a:ext cx="3571900" cy="5028061"/>
          </a:xfrm>
          <a:prstGeom prst="flowChartAlternateProcess">
            <a:avLst/>
          </a:prstGeom>
          <a:solidFill>
            <a:schemeClr val="tx2"/>
          </a:solidFill>
        </p:spPr>
        <p:style>
          <a:lnRef idx="2">
            <a:schemeClr val="dk1">
              <a:shade val="50000"/>
            </a:schemeClr>
          </a:lnRef>
          <a:fillRef idx="1">
            <a:schemeClr val="dk1"/>
          </a:fillRef>
          <a:effectRef idx="0">
            <a:schemeClr val="dk1"/>
          </a:effectRef>
          <a:fontRef idx="minor">
            <a:schemeClr val="lt1"/>
          </a:fontRef>
        </p:style>
        <p:txBody>
          <a:bodyPr/>
          <a:lstStyle/>
          <a:p>
            <a:pPr algn="ctr">
              <a:defRPr/>
            </a:pPr>
            <a:r>
              <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cs typeface="Times New Roman" pitchFamily="18" charset="0"/>
              </a:rPr>
              <a:t>Takipten Sonra Açılan Menfi Tespit Davası</a:t>
            </a:r>
          </a:p>
          <a:p>
            <a:pPr algn="ctr">
              <a:defRPr/>
            </a:pPr>
            <a:endParaRPr lang="tr-TR" sz="2000" b="1" dirty="0">
              <a:ln w="18415" cmpd="sng">
                <a:solidFill>
                  <a:srgbClr val="FFFFFF"/>
                </a:solidFill>
                <a:prstDash val="solid"/>
              </a:ln>
              <a:solidFill>
                <a:srgbClr val="FFFFFF"/>
              </a:solidFill>
              <a:effectLst>
                <a:outerShdw blurRad="63500" dir="3600000" algn="tl" rotWithShape="0">
                  <a:srgbClr val="000000">
                    <a:alpha val="70000"/>
                  </a:srgbClr>
                </a:outerShdw>
              </a:effectLst>
              <a:cs typeface="Times New Roman" pitchFamily="18" charset="0"/>
            </a:endParaRPr>
          </a:p>
          <a:p>
            <a:pPr algn="just">
              <a:defRPr/>
            </a:pPr>
            <a:r>
              <a:rPr lang="tr-TR" dirty="0">
                <a:ln w="18415" cmpd="sng">
                  <a:solidFill>
                    <a:srgbClr val="FFFFFF"/>
                  </a:solidFill>
                  <a:prstDash val="solid"/>
                </a:ln>
                <a:solidFill>
                  <a:srgbClr val="FFFFFF"/>
                </a:solidFill>
                <a:effectLst>
                  <a:outerShdw blurRad="63500" dir="3600000" algn="tl" rotWithShape="0">
                    <a:srgbClr val="000000">
                      <a:alpha val="70000"/>
                    </a:srgbClr>
                  </a:outerShdw>
                </a:effectLst>
                <a:cs typeface="Times New Roman" pitchFamily="18" charset="0"/>
              </a:rPr>
              <a:t>Borçlu %15’ten az olmayan bir teminat yatırarak, icra veznesine giren paranın alacaklıya ödenmemesi için mahkemeden ihtiyati tedbir kararı alabilir.</a:t>
            </a:r>
          </a:p>
          <a:p>
            <a:pPr algn="just">
              <a:defRPr/>
            </a:pPr>
            <a:endParaRPr lang="tr-TR" dirty="0">
              <a:ln w="18415" cmpd="sng">
                <a:solidFill>
                  <a:srgbClr val="FFFFFF"/>
                </a:solidFill>
                <a:prstDash val="solid"/>
              </a:ln>
              <a:solidFill>
                <a:srgbClr val="FFFFFF"/>
              </a:solidFill>
              <a:effectLst>
                <a:outerShdw blurRad="63500" dir="3600000" algn="tl" rotWithShape="0">
                  <a:srgbClr val="000000">
                    <a:alpha val="70000"/>
                  </a:srgbClr>
                </a:outerShdw>
              </a:effectLst>
              <a:cs typeface="Times New Roman" pitchFamily="18" charset="0"/>
            </a:endParaRPr>
          </a:p>
          <a:p>
            <a:pPr algn="just">
              <a:defRPr/>
            </a:pPr>
            <a:r>
              <a:rPr lang="tr-TR" dirty="0">
                <a:ln w="18415" cmpd="sng">
                  <a:solidFill>
                    <a:srgbClr val="FFFFFF"/>
                  </a:solidFill>
                  <a:prstDash val="solid"/>
                </a:ln>
                <a:solidFill>
                  <a:srgbClr val="FFFFFF"/>
                </a:solidFill>
                <a:effectLst>
                  <a:outerShdw blurRad="63500" dir="3600000" algn="tl" rotWithShape="0">
                    <a:srgbClr val="000000">
                      <a:alpha val="70000"/>
                    </a:srgbClr>
                  </a:outerShdw>
                </a:effectLst>
                <a:cs typeface="Times New Roman" pitchFamily="18" charset="0"/>
              </a:rPr>
              <a:t>Uygulamada borç miktarının (faizi ve giderlerle birlikte) depo edilip ayrıca % 15’ten az olmayan bir teminatın yatırılması halinde mahkemeden ihtiyati tedbir yoluyla takibin durmasını talep edilebileceği kabul edilmektedir.</a:t>
            </a:r>
          </a:p>
          <a:p>
            <a:pPr algn="ctr">
              <a:defRPr/>
            </a:pPr>
            <a:endParaRPr lang="tr-TR"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cxnSp>
        <p:nvCxnSpPr>
          <p:cNvPr id="13" name="Curved Connector 12"/>
          <p:cNvCxnSpPr>
            <a:stCxn id="4" idx="2"/>
            <a:endCxn id="6" idx="0"/>
          </p:cNvCxnSpPr>
          <p:nvPr/>
        </p:nvCxnSpPr>
        <p:spPr>
          <a:xfrm rot="5400000">
            <a:off x="4381488" y="607199"/>
            <a:ext cx="785818" cy="2000264"/>
          </a:xfrm>
          <a:prstGeom prst="curvedConnector3">
            <a:avLst>
              <a:gd name="adj1" fmla="val 50000"/>
            </a:avLst>
          </a:prstGeom>
          <a:ln w="22225">
            <a:tailEnd type="triangle" w="lg" len="lg"/>
          </a:ln>
        </p:spPr>
        <p:style>
          <a:lnRef idx="1">
            <a:schemeClr val="accent1"/>
          </a:lnRef>
          <a:fillRef idx="0">
            <a:schemeClr val="accent1"/>
          </a:fillRef>
          <a:effectRef idx="0">
            <a:schemeClr val="accent1"/>
          </a:effectRef>
          <a:fontRef idx="minor">
            <a:schemeClr val="tx1"/>
          </a:fontRef>
        </p:style>
      </p:cxnSp>
      <p:cxnSp>
        <p:nvCxnSpPr>
          <p:cNvPr id="15" name="Curved Connector 14"/>
          <p:cNvCxnSpPr>
            <a:stCxn id="4" idx="2"/>
            <a:endCxn id="7" idx="0"/>
          </p:cNvCxnSpPr>
          <p:nvPr/>
        </p:nvCxnSpPr>
        <p:spPr>
          <a:xfrm rot="16200000" flipH="1">
            <a:off x="6911417" y="77533"/>
            <a:ext cx="615517" cy="2889293"/>
          </a:xfrm>
          <a:prstGeom prst="curvedConnector3">
            <a:avLst>
              <a:gd name="adj1" fmla="val 50000"/>
            </a:avLst>
          </a:prstGeom>
          <a:ln w="22225">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14670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Alternate Process 3"/>
          <p:cNvSpPr/>
          <p:nvPr/>
        </p:nvSpPr>
        <p:spPr>
          <a:xfrm>
            <a:off x="2952728" y="1428736"/>
            <a:ext cx="5715040" cy="1071570"/>
          </a:xfrm>
          <a:prstGeom prst="flowChartAlternateProcess">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Borçlunun Açtığı Dava (m. 72)</a:t>
            </a:r>
          </a:p>
          <a:p>
            <a:pPr algn="ctr">
              <a:defRPr/>
            </a:pP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Davacı: Borçlu – Davalı: Alacaklı</a:t>
            </a:r>
          </a:p>
        </p:txBody>
      </p:sp>
      <p:sp>
        <p:nvSpPr>
          <p:cNvPr id="6" name="Flowchart: Alternate Process 5"/>
          <p:cNvSpPr/>
          <p:nvPr/>
        </p:nvSpPr>
        <p:spPr>
          <a:xfrm>
            <a:off x="1952596" y="3286124"/>
            <a:ext cx="3643338" cy="3143272"/>
          </a:xfrm>
          <a:prstGeom prst="flowChartAlternateProcess">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tr-TR" dirty="0">
                <a:ln w="18415" cmpd="sng">
                  <a:solidFill>
                    <a:srgbClr val="FFFFFF"/>
                  </a:solidFill>
                  <a:prstDash val="solid"/>
                </a:ln>
                <a:solidFill>
                  <a:srgbClr val="FFFFFF"/>
                </a:solidFill>
                <a:effectLst>
                  <a:outerShdw blurRad="63500" dir="3600000" algn="tl" rotWithShape="0">
                    <a:srgbClr val="000000">
                      <a:alpha val="70000"/>
                    </a:srgbClr>
                  </a:outerShdw>
                </a:effectLst>
                <a:cs typeface="Times New Roman" pitchFamily="18" charset="0"/>
              </a:rPr>
              <a:t>Davanın Kabulü</a:t>
            </a:r>
          </a:p>
          <a:p>
            <a:pPr algn="ctr">
              <a:defRPr/>
            </a:pPr>
            <a:endParaRPr lang="tr-TR" b="1" dirty="0">
              <a:ln w="18415" cmpd="sng">
                <a:solidFill>
                  <a:srgbClr val="FFFFFF"/>
                </a:solidFill>
                <a:prstDash val="solid"/>
              </a:ln>
              <a:solidFill>
                <a:srgbClr val="FFFFFF"/>
              </a:solidFill>
              <a:effectLst>
                <a:outerShdw blurRad="63500" dir="3600000" algn="tl" rotWithShape="0">
                  <a:srgbClr val="000000">
                    <a:alpha val="70000"/>
                  </a:srgbClr>
                </a:outerShdw>
              </a:effectLst>
              <a:cs typeface="Times New Roman" pitchFamily="18" charset="0"/>
            </a:endParaRPr>
          </a:p>
          <a:p>
            <a:pPr algn="just">
              <a:buFont typeface="Arial" pitchFamily="34" charset="0"/>
              <a:buChar char="•"/>
              <a:defRPr/>
            </a:pPr>
            <a:r>
              <a:rPr lang="tr-TR" dirty="0">
                <a:ln w="18415" cmpd="sng">
                  <a:solidFill>
                    <a:srgbClr val="FFFFFF"/>
                  </a:solidFill>
                  <a:prstDash val="solid"/>
                </a:ln>
                <a:solidFill>
                  <a:srgbClr val="FFFFFF"/>
                </a:solidFill>
                <a:effectLst>
                  <a:outerShdw blurRad="63500" dir="3600000" algn="tl" rotWithShape="0">
                    <a:srgbClr val="000000">
                      <a:alpha val="70000"/>
                    </a:srgbClr>
                  </a:outerShdw>
                </a:effectLst>
                <a:cs typeface="Times New Roman" pitchFamily="18" charset="0"/>
              </a:rPr>
              <a:t> Davalı - alacaklı aleyhine tazminata hükmedilir.</a:t>
            </a:r>
          </a:p>
          <a:p>
            <a:pPr algn="just">
              <a:buFont typeface="Arial" pitchFamily="34" charset="0"/>
              <a:buChar char="•"/>
              <a:defRPr/>
            </a:pPr>
            <a:r>
              <a:rPr lang="tr-TR" dirty="0">
                <a:ln w="18415" cmpd="sng">
                  <a:solidFill>
                    <a:srgbClr val="FFFFFF"/>
                  </a:solidFill>
                  <a:prstDash val="solid"/>
                </a:ln>
                <a:solidFill>
                  <a:srgbClr val="FFFFFF"/>
                </a:solidFill>
                <a:effectLst>
                  <a:outerShdw blurRad="63500" dir="3600000" algn="tl" rotWithShape="0">
                    <a:srgbClr val="000000">
                      <a:alpha val="70000"/>
                    </a:srgbClr>
                  </a:outerShdw>
                </a:effectLst>
                <a:cs typeface="Times New Roman" pitchFamily="18" charset="0"/>
              </a:rPr>
              <a:t> Davalı-alacaklı, yaptığı takipte haksız ve kötüniyetli olmalıdır.</a:t>
            </a:r>
          </a:p>
          <a:p>
            <a:pPr algn="just">
              <a:buFont typeface="Arial" pitchFamily="34" charset="0"/>
              <a:buChar char="•"/>
              <a:defRPr/>
            </a:pPr>
            <a:r>
              <a:rPr lang="tr-TR" dirty="0">
                <a:ln w="18415" cmpd="sng">
                  <a:solidFill>
                    <a:srgbClr val="FFFFFF"/>
                  </a:solidFill>
                  <a:prstDash val="solid"/>
                </a:ln>
                <a:solidFill>
                  <a:srgbClr val="FFFFFF"/>
                </a:solidFill>
                <a:effectLst>
                  <a:outerShdw blurRad="63500" dir="3600000" algn="tl" rotWithShape="0">
                    <a:srgbClr val="000000">
                      <a:alpha val="70000"/>
                    </a:srgbClr>
                  </a:outerShdw>
                </a:effectLst>
                <a:cs typeface="Times New Roman" pitchFamily="18" charset="0"/>
              </a:rPr>
              <a:t> Davacının talebi bulunmalıdır.</a:t>
            </a:r>
          </a:p>
          <a:p>
            <a:pPr algn="just">
              <a:buFont typeface="Arial" pitchFamily="34" charset="0"/>
              <a:buChar char="•"/>
              <a:defRPr/>
            </a:pPr>
            <a:r>
              <a:rPr lang="tr-TR" dirty="0">
                <a:ln w="18415" cmpd="sng">
                  <a:solidFill>
                    <a:srgbClr val="FFFFFF"/>
                  </a:solidFill>
                  <a:prstDash val="solid"/>
                </a:ln>
                <a:solidFill>
                  <a:srgbClr val="FFFFFF"/>
                </a:solidFill>
                <a:effectLst>
                  <a:outerShdw blurRad="63500" dir="3600000" algn="tl" rotWithShape="0">
                    <a:srgbClr val="000000">
                      <a:alpha val="70000"/>
                    </a:srgbClr>
                  </a:outerShdw>
                </a:effectLst>
                <a:cs typeface="Times New Roman" pitchFamily="18" charset="0"/>
              </a:rPr>
              <a:t> Tazminat miktarı en az </a:t>
            </a:r>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Times New Roman" pitchFamily="18" charset="0"/>
              </a:rPr>
              <a:t>%20</a:t>
            </a:r>
            <a:endParaRPr lang="tr-TR" dirty="0">
              <a:ln w="18415" cmpd="sng">
                <a:solidFill>
                  <a:srgbClr val="FFFFFF"/>
                </a:solidFill>
                <a:prstDash val="solid"/>
              </a:ln>
              <a:solidFill>
                <a:srgbClr val="FFFFFF"/>
              </a:solidFill>
              <a:effectLst>
                <a:outerShdw blurRad="63500" dir="3600000" algn="tl" rotWithShape="0">
                  <a:srgbClr val="000000">
                    <a:alpha val="70000"/>
                  </a:srgbClr>
                </a:outerShdw>
              </a:effectLst>
              <a:cs typeface="Times New Roman" pitchFamily="18" charset="0"/>
            </a:endParaRPr>
          </a:p>
          <a:p>
            <a:pPr algn="ctr">
              <a:defRPr/>
            </a:pPr>
            <a:endParaRPr lang="tr-TR" b="1" dirty="0">
              <a:ln w="18415" cmpd="sng">
                <a:solidFill>
                  <a:srgbClr val="FFFFFF"/>
                </a:solidFill>
                <a:prstDash val="solid"/>
              </a:ln>
              <a:solidFill>
                <a:srgbClr val="FFFFFF"/>
              </a:solidFill>
              <a:effectLst>
                <a:outerShdw blurRad="63500" dir="3600000" algn="tl" rotWithShape="0">
                  <a:srgbClr val="000000">
                    <a:alpha val="70000"/>
                  </a:srgbClr>
                </a:outerShdw>
              </a:effectLst>
              <a:cs typeface="Times New Roman" pitchFamily="18" charset="0"/>
            </a:endParaRPr>
          </a:p>
        </p:txBody>
      </p:sp>
      <p:cxnSp>
        <p:nvCxnSpPr>
          <p:cNvPr id="13" name="Curved Connector 12"/>
          <p:cNvCxnSpPr>
            <a:stCxn id="4" idx="2"/>
            <a:endCxn id="6" idx="0"/>
          </p:cNvCxnSpPr>
          <p:nvPr/>
        </p:nvCxnSpPr>
        <p:spPr>
          <a:xfrm rot="5400000">
            <a:off x="4398963" y="1874838"/>
            <a:ext cx="785812" cy="2036762"/>
          </a:xfrm>
          <a:prstGeom prst="curvedConnector3">
            <a:avLst>
              <a:gd name="adj1" fmla="val 50000"/>
            </a:avLst>
          </a:prstGeom>
          <a:ln w="22225">
            <a:tailEnd type="triangle" w="lg" len="lg"/>
          </a:ln>
        </p:spPr>
        <p:style>
          <a:lnRef idx="1">
            <a:schemeClr val="accent1"/>
          </a:lnRef>
          <a:fillRef idx="0">
            <a:schemeClr val="accent1"/>
          </a:fillRef>
          <a:effectRef idx="0">
            <a:schemeClr val="accent1"/>
          </a:effectRef>
          <a:fontRef idx="minor">
            <a:schemeClr val="tx1"/>
          </a:fontRef>
        </p:style>
      </p:cxnSp>
      <p:cxnSp>
        <p:nvCxnSpPr>
          <p:cNvPr id="15" name="Curved Connector 14"/>
          <p:cNvCxnSpPr>
            <a:stCxn id="4" idx="2"/>
            <a:endCxn id="21" idx="0"/>
          </p:cNvCxnSpPr>
          <p:nvPr/>
        </p:nvCxnSpPr>
        <p:spPr>
          <a:xfrm rot="16200000" flipH="1">
            <a:off x="6685757" y="1624807"/>
            <a:ext cx="785812" cy="2536825"/>
          </a:xfrm>
          <a:prstGeom prst="curvedConnector3">
            <a:avLst>
              <a:gd name="adj1" fmla="val 50000"/>
            </a:avLst>
          </a:prstGeom>
          <a:ln w="22225">
            <a:tailEnd type="triangle" w="lg" len="lg"/>
          </a:ln>
        </p:spPr>
        <p:style>
          <a:lnRef idx="1">
            <a:schemeClr val="accent1"/>
          </a:lnRef>
          <a:fillRef idx="0">
            <a:schemeClr val="accent1"/>
          </a:fillRef>
          <a:effectRef idx="0">
            <a:schemeClr val="accent1"/>
          </a:effectRef>
          <a:fontRef idx="minor">
            <a:schemeClr val="tx1"/>
          </a:fontRef>
        </p:style>
      </p:cxnSp>
      <p:sp>
        <p:nvSpPr>
          <p:cNvPr id="12" name="Flowchart: Alternate Process 11"/>
          <p:cNvSpPr/>
          <p:nvPr/>
        </p:nvSpPr>
        <p:spPr>
          <a:xfrm>
            <a:off x="4310050" y="142852"/>
            <a:ext cx="2928958" cy="107157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Menfi Tespit Davasında Tazminat</a:t>
            </a:r>
          </a:p>
        </p:txBody>
      </p:sp>
      <p:sp>
        <p:nvSpPr>
          <p:cNvPr id="21" name="Flowchart: Alternate Process 20"/>
          <p:cNvSpPr/>
          <p:nvPr/>
        </p:nvSpPr>
        <p:spPr>
          <a:xfrm>
            <a:off x="6524628" y="3286124"/>
            <a:ext cx="3643338" cy="3143272"/>
          </a:xfrm>
          <a:prstGeom prst="flowChartAlternateProcess">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tr-TR" dirty="0">
                <a:ln w="18415" cmpd="sng">
                  <a:solidFill>
                    <a:srgbClr val="FFFFFF"/>
                  </a:solidFill>
                  <a:prstDash val="solid"/>
                </a:ln>
                <a:solidFill>
                  <a:srgbClr val="FFFFFF"/>
                </a:solidFill>
                <a:effectLst>
                  <a:outerShdw blurRad="63500" dir="3600000" algn="tl" rotWithShape="0">
                    <a:srgbClr val="000000">
                      <a:alpha val="70000"/>
                    </a:srgbClr>
                  </a:outerShdw>
                </a:effectLst>
                <a:cs typeface="Times New Roman" pitchFamily="18" charset="0"/>
              </a:rPr>
              <a:t>Davanın Reddi</a:t>
            </a:r>
          </a:p>
          <a:p>
            <a:pPr algn="ctr">
              <a:defRPr/>
            </a:pPr>
            <a:endParaRPr lang="tr-TR" b="1" dirty="0">
              <a:ln w="18415" cmpd="sng">
                <a:solidFill>
                  <a:srgbClr val="FFFFFF"/>
                </a:solidFill>
                <a:prstDash val="solid"/>
              </a:ln>
              <a:solidFill>
                <a:srgbClr val="FFFFFF"/>
              </a:solidFill>
              <a:effectLst>
                <a:outerShdw blurRad="63500" dir="3600000" algn="tl" rotWithShape="0">
                  <a:srgbClr val="000000">
                    <a:alpha val="70000"/>
                  </a:srgbClr>
                </a:outerShdw>
              </a:effectLst>
              <a:cs typeface="Times New Roman" pitchFamily="18" charset="0"/>
            </a:endParaRPr>
          </a:p>
          <a:p>
            <a:pPr algn="just">
              <a:buFont typeface="Arial" pitchFamily="34" charset="0"/>
              <a:buChar char="•"/>
              <a:defRPr/>
            </a:pPr>
            <a:r>
              <a:rPr lang="tr-TR" dirty="0">
                <a:ln w="18415" cmpd="sng">
                  <a:solidFill>
                    <a:srgbClr val="FFFFFF"/>
                  </a:solidFill>
                  <a:prstDash val="solid"/>
                </a:ln>
                <a:solidFill>
                  <a:srgbClr val="FFFFFF"/>
                </a:solidFill>
                <a:effectLst>
                  <a:outerShdw blurRad="63500" dir="3600000" algn="tl" rotWithShape="0">
                    <a:srgbClr val="000000">
                      <a:alpha val="70000"/>
                    </a:srgbClr>
                  </a:outerShdw>
                </a:effectLst>
                <a:cs typeface="Times New Roman" pitchFamily="18" charset="0"/>
              </a:rPr>
              <a:t> Davacı - borçlu, aleyhine tazminata hükmedilir.</a:t>
            </a:r>
          </a:p>
          <a:p>
            <a:pPr algn="just">
              <a:buFont typeface="Arial" pitchFamily="34" charset="0"/>
              <a:buChar char="•"/>
              <a:defRPr/>
            </a:pPr>
            <a:r>
              <a:rPr lang="tr-TR" dirty="0">
                <a:ln w="18415" cmpd="sng">
                  <a:solidFill>
                    <a:srgbClr val="FFFFFF"/>
                  </a:solidFill>
                  <a:prstDash val="solid"/>
                </a:ln>
                <a:solidFill>
                  <a:srgbClr val="FFFFFF"/>
                </a:solidFill>
                <a:effectLst>
                  <a:outerShdw blurRad="63500" dir="3600000" algn="tl" rotWithShape="0">
                    <a:srgbClr val="000000">
                      <a:alpha val="70000"/>
                    </a:srgbClr>
                  </a:outerShdw>
                </a:effectLst>
                <a:cs typeface="Times New Roman" pitchFamily="18" charset="0"/>
              </a:rPr>
              <a:t> İhtiyati tedbir yolu ile takip durmuş olmalıdır.</a:t>
            </a:r>
          </a:p>
          <a:p>
            <a:pPr algn="just">
              <a:buFont typeface="Arial" pitchFamily="34" charset="0"/>
              <a:buChar char="•"/>
              <a:defRPr/>
            </a:pPr>
            <a:r>
              <a:rPr lang="tr-TR" dirty="0">
                <a:ln w="18415" cmpd="sng">
                  <a:solidFill>
                    <a:srgbClr val="FFFFFF"/>
                  </a:solidFill>
                  <a:prstDash val="solid"/>
                </a:ln>
                <a:solidFill>
                  <a:srgbClr val="FFFFFF"/>
                </a:solidFill>
                <a:effectLst>
                  <a:outerShdw blurRad="63500" dir="3600000" algn="tl" rotWithShape="0">
                    <a:srgbClr val="000000">
                      <a:alpha val="70000"/>
                    </a:srgbClr>
                  </a:outerShdw>
                </a:effectLst>
                <a:cs typeface="Times New Roman" pitchFamily="18" charset="0"/>
              </a:rPr>
              <a:t> Davalı - alacaklının talebi gerekmez, re’sen hükmedilir.</a:t>
            </a:r>
          </a:p>
          <a:p>
            <a:pPr algn="just">
              <a:buFont typeface="Arial" pitchFamily="34" charset="0"/>
              <a:buChar char="•"/>
              <a:defRPr/>
            </a:pPr>
            <a:r>
              <a:rPr lang="tr-TR" dirty="0">
                <a:ln w="18415" cmpd="sng">
                  <a:solidFill>
                    <a:srgbClr val="FFFFFF"/>
                  </a:solidFill>
                  <a:prstDash val="solid"/>
                </a:ln>
                <a:solidFill>
                  <a:srgbClr val="FFFFFF"/>
                </a:solidFill>
                <a:effectLst>
                  <a:outerShdw blurRad="63500" dir="3600000" algn="tl" rotWithShape="0">
                    <a:srgbClr val="000000">
                      <a:alpha val="70000"/>
                    </a:srgbClr>
                  </a:outerShdw>
                </a:effectLst>
                <a:cs typeface="Times New Roman" pitchFamily="18" charset="0"/>
              </a:rPr>
              <a:t> Tazminat miktarı en az </a:t>
            </a:r>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Times New Roman" pitchFamily="18" charset="0"/>
              </a:rPr>
              <a:t>%20</a:t>
            </a:r>
            <a:endParaRPr lang="tr-TR" dirty="0">
              <a:ln w="18415" cmpd="sng">
                <a:solidFill>
                  <a:srgbClr val="FFFFFF"/>
                </a:solidFill>
                <a:prstDash val="solid"/>
              </a:ln>
              <a:solidFill>
                <a:srgbClr val="FFFFFF"/>
              </a:solidFill>
              <a:effectLst>
                <a:outerShdw blurRad="63500" dir="3600000" algn="tl" rotWithShape="0">
                  <a:srgbClr val="000000">
                    <a:alpha val="70000"/>
                  </a:srgbClr>
                </a:outerShdw>
              </a:effectLst>
              <a:cs typeface="Times New Roman" pitchFamily="18" charset="0"/>
            </a:endParaRPr>
          </a:p>
          <a:p>
            <a:pPr algn="ctr">
              <a:defRPr/>
            </a:pPr>
            <a:endParaRPr lang="tr-TR" b="1" dirty="0">
              <a:ln w="18415" cmpd="sng">
                <a:solidFill>
                  <a:srgbClr val="FFFFFF"/>
                </a:solidFill>
                <a:prstDash val="solid"/>
              </a:ln>
              <a:solidFill>
                <a:srgbClr val="FFFFFF"/>
              </a:solidFill>
              <a:effectLst>
                <a:outerShdw blurRad="63500" dir="3600000" algn="tl" rotWithShape="0">
                  <a:srgbClr val="000000">
                    <a:alpha val="70000"/>
                  </a:srgbClr>
                </a:outerShdw>
              </a:effectLst>
              <a:cs typeface="Times New Roman" pitchFamily="18" charset="0"/>
            </a:endParaRPr>
          </a:p>
        </p:txBody>
      </p:sp>
    </p:spTree>
    <p:extLst>
      <p:ext uri="{BB962C8B-B14F-4D97-AF65-F5344CB8AC3E}">
        <p14:creationId xmlns:p14="http://schemas.microsoft.com/office/powerpoint/2010/main" val="6264327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Alternate Process 3"/>
          <p:cNvSpPr/>
          <p:nvPr/>
        </p:nvSpPr>
        <p:spPr>
          <a:xfrm>
            <a:off x="2952728" y="1571612"/>
            <a:ext cx="5715040" cy="1071570"/>
          </a:xfrm>
          <a:prstGeom prst="flowChartAlternateProcess">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Üçüncü Kişinin Açtığı Dava (m. 89)</a:t>
            </a:r>
          </a:p>
          <a:p>
            <a:pPr algn="ctr">
              <a:defRPr/>
            </a:pP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Davacı: Üçüncü Kişi – Davalı: Alacaklı</a:t>
            </a:r>
          </a:p>
        </p:txBody>
      </p:sp>
      <p:sp>
        <p:nvSpPr>
          <p:cNvPr id="6" name="Flowchart: Alternate Process 5"/>
          <p:cNvSpPr/>
          <p:nvPr/>
        </p:nvSpPr>
        <p:spPr>
          <a:xfrm>
            <a:off x="1952596" y="3286124"/>
            <a:ext cx="3643338" cy="2428892"/>
          </a:xfrm>
          <a:prstGeom prst="flowChartAlternateProcess">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cs typeface="Times New Roman" pitchFamily="18" charset="0"/>
              </a:rPr>
              <a:t>Davanın Kabulü</a:t>
            </a:r>
          </a:p>
          <a:p>
            <a:pPr algn="ctr">
              <a:defRPr/>
            </a:pPr>
            <a:endParaRPr lang="tr-TR" sz="2000" b="1" dirty="0">
              <a:ln w="18415" cmpd="sng">
                <a:solidFill>
                  <a:srgbClr val="FFFFFF"/>
                </a:solidFill>
                <a:prstDash val="solid"/>
              </a:ln>
              <a:solidFill>
                <a:srgbClr val="FFFFFF"/>
              </a:solidFill>
              <a:effectLst>
                <a:outerShdw blurRad="63500" dir="3600000" algn="tl" rotWithShape="0">
                  <a:srgbClr val="000000">
                    <a:alpha val="70000"/>
                  </a:srgbClr>
                </a:outerShdw>
              </a:effectLst>
              <a:cs typeface="Times New Roman" pitchFamily="18" charset="0"/>
            </a:endParaRPr>
          </a:p>
          <a:p>
            <a:pPr algn="just">
              <a:buFont typeface="Arial" pitchFamily="34" charset="0"/>
              <a:buChar char="•"/>
              <a:defRPr/>
            </a:pPr>
            <a:r>
              <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cs typeface="Times New Roman" pitchFamily="18" charset="0"/>
              </a:rPr>
              <a:t> Davanın kabulü halinde kanunda tazminat öngörülmemiştir.</a:t>
            </a:r>
          </a:p>
          <a:p>
            <a:pPr algn="ctr">
              <a:defRPr/>
            </a:pPr>
            <a:endParaRPr lang="tr-TR" sz="20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cxnSp>
        <p:nvCxnSpPr>
          <p:cNvPr id="13" name="Curved Connector 12"/>
          <p:cNvCxnSpPr>
            <a:stCxn id="4" idx="2"/>
            <a:endCxn id="6" idx="0"/>
          </p:cNvCxnSpPr>
          <p:nvPr/>
        </p:nvCxnSpPr>
        <p:spPr>
          <a:xfrm rot="5400000">
            <a:off x="4470401" y="1946276"/>
            <a:ext cx="642937" cy="2036762"/>
          </a:xfrm>
          <a:prstGeom prst="curvedConnector3">
            <a:avLst>
              <a:gd name="adj1" fmla="val 50000"/>
            </a:avLst>
          </a:prstGeom>
          <a:ln w="22225">
            <a:tailEnd type="triangle" w="lg" len="lg"/>
          </a:ln>
        </p:spPr>
        <p:style>
          <a:lnRef idx="1">
            <a:schemeClr val="accent1"/>
          </a:lnRef>
          <a:fillRef idx="0">
            <a:schemeClr val="accent1"/>
          </a:fillRef>
          <a:effectRef idx="0">
            <a:schemeClr val="accent1"/>
          </a:effectRef>
          <a:fontRef idx="minor">
            <a:schemeClr val="tx1"/>
          </a:fontRef>
        </p:style>
      </p:cxnSp>
      <p:cxnSp>
        <p:nvCxnSpPr>
          <p:cNvPr id="15" name="Curved Connector 14"/>
          <p:cNvCxnSpPr>
            <a:stCxn id="4" idx="2"/>
            <a:endCxn id="21" idx="0"/>
          </p:cNvCxnSpPr>
          <p:nvPr/>
        </p:nvCxnSpPr>
        <p:spPr>
          <a:xfrm rot="16200000" flipH="1">
            <a:off x="6756802" y="1696627"/>
            <a:ext cx="642941" cy="2536049"/>
          </a:xfrm>
          <a:prstGeom prst="curvedConnector3">
            <a:avLst>
              <a:gd name="adj1" fmla="val 50000"/>
            </a:avLst>
          </a:prstGeom>
          <a:ln w="22225">
            <a:tailEnd type="triangle" w="lg" len="lg"/>
          </a:ln>
        </p:spPr>
        <p:style>
          <a:lnRef idx="1">
            <a:schemeClr val="accent1"/>
          </a:lnRef>
          <a:fillRef idx="0">
            <a:schemeClr val="accent1"/>
          </a:fillRef>
          <a:effectRef idx="0">
            <a:schemeClr val="accent1"/>
          </a:effectRef>
          <a:fontRef idx="minor">
            <a:schemeClr val="tx1"/>
          </a:fontRef>
        </p:style>
      </p:cxnSp>
      <p:sp>
        <p:nvSpPr>
          <p:cNvPr id="12" name="Flowchart: Alternate Process 11"/>
          <p:cNvSpPr/>
          <p:nvPr/>
        </p:nvSpPr>
        <p:spPr>
          <a:xfrm>
            <a:off x="4310050" y="142852"/>
            <a:ext cx="2928958" cy="107157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Menfi Tespit Davasında Tazminat</a:t>
            </a:r>
          </a:p>
        </p:txBody>
      </p:sp>
      <p:sp>
        <p:nvSpPr>
          <p:cNvPr id="21" name="Flowchart: Alternate Process 20"/>
          <p:cNvSpPr/>
          <p:nvPr/>
        </p:nvSpPr>
        <p:spPr>
          <a:xfrm>
            <a:off x="6524628" y="3286123"/>
            <a:ext cx="3643338" cy="2589159"/>
          </a:xfrm>
          <a:prstGeom prst="flowChartAlternateProcess">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cs typeface="Times New Roman" pitchFamily="18" charset="0"/>
              </a:rPr>
              <a:t>Davanın Reddi</a:t>
            </a:r>
          </a:p>
          <a:p>
            <a:pPr algn="ctr">
              <a:defRPr/>
            </a:pPr>
            <a:endParaRPr lang="tr-TR" sz="2000" b="1" dirty="0">
              <a:ln w="18415" cmpd="sng">
                <a:solidFill>
                  <a:srgbClr val="FFFFFF"/>
                </a:solidFill>
                <a:prstDash val="solid"/>
              </a:ln>
              <a:solidFill>
                <a:srgbClr val="FFFFFF"/>
              </a:solidFill>
              <a:effectLst>
                <a:outerShdw blurRad="63500" dir="3600000" algn="tl" rotWithShape="0">
                  <a:srgbClr val="000000">
                    <a:alpha val="70000"/>
                  </a:srgbClr>
                </a:outerShdw>
              </a:effectLst>
              <a:cs typeface="Times New Roman" pitchFamily="18" charset="0"/>
            </a:endParaRPr>
          </a:p>
          <a:p>
            <a:pPr algn="just">
              <a:buFont typeface="Arial" pitchFamily="34" charset="0"/>
              <a:buChar char="•"/>
              <a:defRPr/>
            </a:pPr>
            <a:r>
              <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cs typeface="Times New Roman" pitchFamily="18" charset="0"/>
              </a:rPr>
              <a:t> Davacı – üçüncü kişi aleyhine tazminata hükmedilir.</a:t>
            </a:r>
          </a:p>
          <a:p>
            <a:pPr algn="just">
              <a:buFont typeface="Arial" pitchFamily="34" charset="0"/>
              <a:buChar char="•"/>
              <a:defRPr/>
            </a:pPr>
            <a:r>
              <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cs typeface="Times New Roman" pitchFamily="18" charset="0"/>
              </a:rPr>
              <a:t> Davalının talebi konusunda kanunda açıklık yoktur.</a:t>
            </a:r>
          </a:p>
          <a:p>
            <a:pPr algn="just">
              <a:buFont typeface="Arial" pitchFamily="34" charset="0"/>
              <a:buChar char="•"/>
              <a:defRPr/>
            </a:pPr>
            <a:r>
              <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cs typeface="Times New Roman" pitchFamily="18" charset="0"/>
              </a:rPr>
              <a:t> Tazminat miktarı en az </a:t>
            </a:r>
            <a:r>
              <a:rPr lang="tr-T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Times New Roman" pitchFamily="18" charset="0"/>
              </a:rPr>
              <a:t>%20’dir.</a:t>
            </a:r>
            <a:endPar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cs typeface="Times New Roman" pitchFamily="18" charset="0"/>
            </a:endParaRPr>
          </a:p>
          <a:p>
            <a:pPr algn="ctr">
              <a:defRPr/>
            </a:pPr>
            <a:endParaRPr lang="tr-TR" sz="20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4370212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a:xfrm>
            <a:off x="838200" y="365125"/>
            <a:ext cx="10515600" cy="6245882"/>
          </a:xfrm>
        </p:spPr>
        <p:txBody>
          <a:bodyPr/>
          <a:lstStyle/>
          <a:p>
            <a:pPr>
              <a:buNone/>
            </a:pPr>
            <a:r>
              <a:rPr lang="tr-TR" altLang="tr-TR" sz="3600" b="1" dirty="0" smtClean="0">
                <a:ea typeface="Times New Roman" charset="-94"/>
                <a:cs typeface="Times New Roman" charset="-94"/>
              </a:rPr>
              <a:t>İstirdat Davası</a:t>
            </a:r>
          </a:p>
          <a:p>
            <a:pPr>
              <a:buNone/>
            </a:pPr>
            <a:r>
              <a:rPr lang="tr-TR" altLang="tr-TR" sz="3600" b="1" dirty="0" smtClean="0">
                <a:ea typeface="Times New Roman" charset="-94"/>
                <a:cs typeface="Times New Roman" charset="-94"/>
              </a:rPr>
              <a:t>	A. Genel Olarak</a:t>
            </a:r>
          </a:p>
          <a:p>
            <a:pPr algn="just">
              <a:buNone/>
            </a:pPr>
            <a:r>
              <a:rPr lang="tr-TR" altLang="tr-TR" dirty="0" smtClean="0">
                <a:ea typeface="Times New Roman" charset="-94"/>
                <a:cs typeface="Times New Roman" charset="-94"/>
              </a:rPr>
              <a:t>	Borçlu borcu ödedikten sonra, menfi tespit davası açamaz. Zira borçlunun bunda hukuki yararı yoktur. Ancak, ödenmiş paranın geri verilmesini isteyebilir. Takip sonuçlanıp satıştan sonra veznedeki para alacaklıya ödenmemişse, artık bu aşamada borçlu ancak istirdat davası açarak ödenen paranın kendisine geri verilmesini isteyebilir.</a:t>
            </a:r>
          </a:p>
          <a:p>
            <a:pPr algn="just">
              <a:buNone/>
            </a:pPr>
            <a:r>
              <a:rPr lang="tr-TR" altLang="tr-TR" b="1" dirty="0">
                <a:ea typeface="Times New Roman" charset="-94"/>
                <a:cs typeface="Times New Roman" charset="-94"/>
              </a:rPr>
              <a:t>	</a:t>
            </a:r>
            <a:r>
              <a:rPr lang="tr-TR" altLang="tr-TR" b="1" dirty="0" smtClean="0">
                <a:ea typeface="Times New Roman" charset="-94"/>
                <a:cs typeface="Times New Roman" charset="-94"/>
              </a:rPr>
              <a:t>	 B. İstirdat Davasının Şartları</a:t>
            </a:r>
          </a:p>
          <a:p>
            <a:pPr>
              <a:buNone/>
            </a:pPr>
            <a:r>
              <a:rPr lang="tr-TR" altLang="tr-TR" dirty="0" smtClean="0">
                <a:ea typeface="Times New Roman" charset="-94"/>
                <a:cs typeface="Times New Roman" charset="-94"/>
              </a:rPr>
              <a:t>	1. Borç Olmayan Bir Paranın Ödenmiş Olması</a:t>
            </a:r>
          </a:p>
          <a:p>
            <a:pPr>
              <a:buNone/>
            </a:pPr>
            <a:r>
              <a:rPr lang="tr-TR" altLang="tr-TR" dirty="0" smtClean="0">
                <a:ea typeface="Times New Roman" charset="-94"/>
                <a:cs typeface="Times New Roman" charset="-94"/>
              </a:rPr>
              <a:t>	2. Paranın İcra Takibi Sırasında Ödenmiş Olması</a:t>
            </a:r>
          </a:p>
          <a:p>
            <a:pPr>
              <a:buNone/>
            </a:pPr>
            <a:r>
              <a:rPr lang="tr-TR" altLang="tr-TR" dirty="0" smtClean="0">
                <a:ea typeface="Times New Roman" charset="-94"/>
                <a:cs typeface="Times New Roman" charset="-94"/>
              </a:rPr>
              <a:t>	3. Paranın Cebrî İcra Tehdidi Altında Ödenmesi</a:t>
            </a:r>
          </a:p>
          <a:p>
            <a:pPr>
              <a:buNone/>
            </a:pPr>
            <a:r>
              <a:rPr lang="tr-TR" altLang="tr-TR" dirty="0" smtClean="0">
                <a:ea typeface="Times New Roman" charset="-94"/>
                <a:cs typeface="Times New Roman" charset="-94"/>
              </a:rPr>
              <a:t>	4. Davanın Bir Yıl İçinde Açılmış Olması (Hak düşürücü süre)</a:t>
            </a:r>
          </a:p>
          <a:p>
            <a:endParaRPr lang="tr-TR" dirty="0"/>
          </a:p>
        </p:txBody>
      </p:sp>
    </p:spTree>
    <p:extLst>
      <p:ext uri="{BB962C8B-B14F-4D97-AF65-F5344CB8AC3E}">
        <p14:creationId xmlns:p14="http://schemas.microsoft.com/office/powerpoint/2010/main" val="1826395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838199" y="163286"/>
            <a:ext cx="10849303" cy="6384659"/>
          </a:xfrm>
        </p:spPr>
        <p:txBody>
          <a:bodyPr>
            <a:normAutofit fontScale="62500" lnSpcReduction="20000"/>
          </a:bodyPr>
          <a:lstStyle/>
          <a:p>
            <a:pPr marL="0" indent="0">
              <a:buNone/>
            </a:pPr>
            <a:r>
              <a:rPr lang="tr-TR" sz="4500" b="1" dirty="0" smtClean="0">
                <a:ea typeface="Times" charset="-94"/>
                <a:cs typeface="Times" charset="-94"/>
              </a:rPr>
              <a:t>C. İstirdat Davasının Sonuçları</a:t>
            </a:r>
          </a:p>
          <a:p>
            <a:r>
              <a:rPr lang="tr-TR" sz="4000" dirty="0" smtClean="0">
                <a:ea typeface="Times" charset="-94"/>
                <a:cs typeface="Times" charset="-94"/>
              </a:rPr>
              <a:t>İstirdat davasının açılması </a:t>
            </a:r>
            <a:r>
              <a:rPr lang="tr-TR" sz="4000" dirty="0" smtClean="0">
                <a:solidFill>
                  <a:srgbClr val="C00000"/>
                </a:solidFill>
                <a:ea typeface="Times" charset="-94"/>
                <a:cs typeface="Times" charset="-94"/>
              </a:rPr>
              <a:t>hak düşürücü </a:t>
            </a:r>
            <a:r>
              <a:rPr lang="tr-TR" sz="4000" dirty="0">
                <a:solidFill>
                  <a:srgbClr val="C00000"/>
                </a:solidFill>
                <a:ea typeface="Times" charset="-94"/>
                <a:cs typeface="Times" charset="-94"/>
              </a:rPr>
              <a:t>s</a:t>
            </a:r>
            <a:r>
              <a:rPr lang="tr-TR" sz="4000" dirty="0" smtClean="0">
                <a:solidFill>
                  <a:srgbClr val="C00000"/>
                </a:solidFill>
                <a:ea typeface="Times" charset="-94"/>
                <a:cs typeface="Times" charset="-94"/>
              </a:rPr>
              <a:t>üreye </a:t>
            </a:r>
            <a:r>
              <a:rPr lang="tr-TR" sz="4000" dirty="0" smtClean="0">
                <a:ea typeface="Times" charset="-94"/>
                <a:cs typeface="Times" charset="-94"/>
              </a:rPr>
              <a:t>bağlanmıştır. Bu süre, borç olmayan paranın icra dairesine ait banka hesabına tamamen yatırılması ile işlemeye başlar. Bu paranın alacaklıya ödenip ödenmemesi süre bakımından önemli değildir. </a:t>
            </a:r>
          </a:p>
          <a:p>
            <a:r>
              <a:rPr lang="tr-TR" sz="4000" dirty="0" smtClean="0">
                <a:ea typeface="Times" charset="-94"/>
                <a:cs typeface="Times" charset="-94"/>
              </a:rPr>
              <a:t>İstirdat davası </a:t>
            </a:r>
            <a:r>
              <a:rPr lang="tr-TR" sz="4000" dirty="0" smtClean="0">
                <a:solidFill>
                  <a:srgbClr val="00B050"/>
                </a:solidFill>
                <a:ea typeface="Times" charset="-94"/>
                <a:cs typeface="Times" charset="-94"/>
              </a:rPr>
              <a:t>genel mahkemelerde </a:t>
            </a:r>
            <a:r>
              <a:rPr lang="tr-TR" sz="4000" dirty="0" smtClean="0">
                <a:ea typeface="Times" charset="-94"/>
                <a:cs typeface="Times" charset="-94"/>
              </a:rPr>
              <a:t>açılır. Malvarlığını ilgilendiren ve dolayısı ile konusu para olan tüm uyuşmazlıklarda görevli mahkeme kural olarak asliye hukuk mahkemeleri olduğundan (HMK m.2) istirdat davasında da görevli mahkeme asliye hukuk mahkemesi olacaktır.</a:t>
            </a:r>
          </a:p>
          <a:p>
            <a:r>
              <a:rPr lang="tr-TR" sz="4000" dirty="0" smtClean="0">
                <a:ea typeface="Times" charset="-94"/>
                <a:cs typeface="Times" charset="-94"/>
              </a:rPr>
              <a:t>Yetkili mahkeme, </a:t>
            </a:r>
            <a:r>
              <a:rPr lang="tr-TR" sz="4000" dirty="0" smtClean="0">
                <a:solidFill>
                  <a:srgbClr val="7030A0"/>
                </a:solidFill>
                <a:ea typeface="Times" charset="-94"/>
                <a:cs typeface="Times" charset="-94"/>
              </a:rPr>
              <a:t>davalının yerleşim yeri</a:t>
            </a:r>
            <a:r>
              <a:rPr lang="tr-TR" sz="4000" dirty="0" smtClean="0">
                <a:ea typeface="Times" charset="-94"/>
                <a:cs typeface="Times" charset="-94"/>
              </a:rPr>
              <a:t> veya </a:t>
            </a:r>
            <a:r>
              <a:rPr lang="tr-TR" sz="4000" dirty="0" smtClean="0">
                <a:solidFill>
                  <a:srgbClr val="0070C0"/>
                </a:solidFill>
                <a:ea typeface="Times" charset="-94"/>
                <a:cs typeface="Times" charset="-94"/>
              </a:rPr>
              <a:t>icra takibinin yapıldığı yer </a:t>
            </a:r>
            <a:r>
              <a:rPr lang="tr-TR" sz="4000" dirty="0" smtClean="0">
                <a:ea typeface="Times" charset="-94"/>
                <a:cs typeface="Times" charset="-94"/>
              </a:rPr>
              <a:t>mahkemesidir.</a:t>
            </a:r>
          </a:p>
          <a:p>
            <a:r>
              <a:rPr lang="tr-TR" sz="4000" dirty="0" smtClean="0">
                <a:ea typeface="Times" charset="-94"/>
                <a:cs typeface="Times" charset="-94"/>
              </a:rPr>
              <a:t>İstirdat davasında genel ispat kurallar geçerlidir. </a:t>
            </a:r>
          </a:p>
          <a:p>
            <a:r>
              <a:rPr lang="tr-TR" sz="4000" dirty="0" smtClean="0">
                <a:ea typeface="Times" charset="-94"/>
                <a:cs typeface="Times" charset="-94"/>
              </a:rPr>
              <a:t>Kanunda </a:t>
            </a:r>
            <a:r>
              <a:rPr lang="tr-TR" sz="4000" i="1" dirty="0" smtClean="0">
                <a:ea typeface="Times" charset="-94"/>
                <a:cs typeface="Times" charset="-94"/>
              </a:rPr>
              <a:t>Davacı istirdat davasında yalnız paranın verilmesi lazım gelmediğini ispata mecburdur </a:t>
            </a:r>
            <a:r>
              <a:rPr lang="tr-TR" sz="4000" dirty="0" smtClean="0">
                <a:ea typeface="Times" charset="-94"/>
                <a:cs typeface="Times" charset="-94"/>
              </a:rPr>
              <a:t>denilmektedir. </a:t>
            </a:r>
          </a:p>
          <a:p>
            <a:r>
              <a:rPr lang="tr-TR" sz="4000" dirty="0" smtClean="0">
                <a:ea typeface="Times" charset="-94"/>
                <a:cs typeface="Times" charset="-94"/>
              </a:rPr>
              <a:t>Davacı borçlu, borçlu olmadığı bir parayı icra takibi sonunda verdiğini ispat etmelidir.</a:t>
            </a:r>
          </a:p>
          <a:p>
            <a:pPr algn="just"/>
            <a:r>
              <a:rPr lang="tr-TR" sz="2200" b="1" dirty="0" smtClean="0">
                <a:latin typeface="Times" charset="-94"/>
                <a:ea typeface="Times" charset="-94"/>
                <a:cs typeface="Times" charset="-94"/>
              </a:rPr>
              <a:t>MADDE 72/VI-VIII: </a:t>
            </a:r>
            <a:r>
              <a:rPr lang="tr-TR" sz="2200" i="1" dirty="0" smtClean="0">
                <a:latin typeface="Times" charset="-94"/>
                <a:ea typeface="Times" charset="-94"/>
                <a:cs typeface="Times" charset="-94"/>
              </a:rPr>
              <a:t>Borçlu, menfi </a:t>
            </a:r>
            <a:r>
              <a:rPr lang="tr-TR" sz="2200" i="1" dirty="0" err="1" smtClean="0">
                <a:latin typeface="Times" charset="-94"/>
                <a:ea typeface="Times" charset="-94"/>
                <a:cs typeface="Times" charset="-94"/>
              </a:rPr>
              <a:t>tesbit</a:t>
            </a:r>
            <a:r>
              <a:rPr lang="tr-TR" sz="2200" i="1" dirty="0" smtClean="0">
                <a:latin typeface="Times" charset="-94"/>
                <a:ea typeface="Times" charset="-94"/>
                <a:cs typeface="Times" charset="-94"/>
              </a:rPr>
              <a:t> davası </a:t>
            </a:r>
            <a:r>
              <a:rPr lang="tr-TR" sz="2200" i="1" dirty="0" err="1" smtClean="0">
                <a:latin typeface="Times" charset="-94"/>
                <a:ea typeface="Times" charset="-94"/>
                <a:cs typeface="Times" charset="-94"/>
              </a:rPr>
              <a:t>zımmında</a:t>
            </a:r>
            <a:r>
              <a:rPr lang="tr-TR" sz="2200" i="1" dirty="0" smtClean="0">
                <a:latin typeface="Times" charset="-94"/>
                <a:ea typeface="Times" charset="-94"/>
                <a:cs typeface="Times" charset="-94"/>
              </a:rPr>
              <a:t> tedbir kararı almamış ve borç da ödenmiş olursa, davaya istirdat davası olarak devam edilir. Takibe itiraz etmemiş veya itirazının kaldırılmış olması yüzünden borçlu olmadığı bir parayı tamamen ödemek mecburiyetinde kalan şahıs, ödediği tarihten itibaren bir sene içinde, umumi hükümler dairesinde mahkemeye başvurarak paranın geriye alınmasını </a:t>
            </a:r>
            <a:r>
              <a:rPr lang="tr-TR" sz="2200" i="1" dirty="0" err="1" smtClean="0">
                <a:latin typeface="Times" charset="-94"/>
                <a:ea typeface="Times" charset="-94"/>
                <a:cs typeface="Times" charset="-94"/>
              </a:rPr>
              <a:t>istiyebilir</a:t>
            </a:r>
            <a:r>
              <a:rPr lang="tr-TR" sz="2200" i="1" dirty="0" smtClean="0">
                <a:latin typeface="Times" charset="-94"/>
                <a:ea typeface="Times" charset="-94"/>
                <a:cs typeface="Times" charset="-94"/>
              </a:rPr>
              <a:t>. Menfi </a:t>
            </a:r>
            <a:r>
              <a:rPr lang="tr-TR" sz="2200" i="1" dirty="0" err="1" smtClean="0">
                <a:latin typeface="Times" charset="-94"/>
                <a:ea typeface="Times" charset="-94"/>
                <a:cs typeface="Times" charset="-94"/>
              </a:rPr>
              <a:t>tesbit</a:t>
            </a:r>
            <a:r>
              <a:rPr lang="tr-TR" sz="2200" i="1" dirty="0" smtClean="0">
                <a:latin typeface="Times" charset="-94"/>
                <a:ea typeface="Times" charset="-94"/>
                <a:cs typeface="Times" charset="-94"/>
              </a:rPr>
              <a:t> ve istirdat davaları, takibi yapan icra dairesinin bulunduğu yer mahkemesinde açılabileceği gibi, davalının yerleşim yeri mahkemesinde de açılabilir. Davacı istirdat davasında yalnız paranın verilmesi lazım gelmediğini ispata mecburdur.</a:t>
            </a:r>
          </a:p>
        </p:txBody>
      </p:sp>
    </p:spTree>
    <p:extLst>
      <p:ext uri="{BB962C8B-B14F-4D97-AF65-F5344CB8AC3E}">
        <p14:creationId xmlns:p14="http://schemas.microsoft.com/office/powerpoint/2010/main" val="1683310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838200" y="483476"/>
            <a:ext cx="10515600" cy="5693487"/>
          </a:xfrm>
        </p:spPr>
        <p:txBody>
          <a:bodyPr>
            <a:normAutofit lnSpcReduction="10000"/>
          </a:bodyPr>
          <a:lstStyle/>
          <a:p>
            <a:pPr>
              <a:lnSpc>
                <a:spcPct val="80000"/>
              </a:lnSpc>
              <a:buNone/>
            </a:pPr>
            <a:r>
              <a:rPr lang="tr-TR" altLang="tr-TR" sz="3200" b="1" dirty="0" smtClean="0">
                <a:latin typeface="Times New Roman" charset="-94"/>
                <a:ea typeface="Times New Roman" charset="-94"/>
                <a:cs typeface="Times New Roman" charset="-94"/>
              </a:rPr>
              <a:t> D. </a:t>
            </a:r>
            <a:r>
              <a:rPr lang="tr-TR" altLang="tr-TR" sz="3200" b="1" dirty="0" smtClean="0">
                <a:ea typeface="Times New Roman" charset="-94"/>
                <a:cs typeface="Times New Roman" charset="-94"/>
              </a:rPr>
              <a:t>İstirdat Davasının Sonuçları</a:t>
            </a:r>
          </a:p>
          <a:p>
            <a:pPr>
              <a:lnSpc>
                <a:spcPct val="80000"/>
              </a:lnSpc>
              <a:buNone/>
            </a:pPr>
            <a:endParaRPr lang="tr-TR" altLang="tr-TR" dirty="0" smtClean="0">
              <a:ea typeface="Times New Roman" charset="-94"/>
              <a:cs typeface="Times New Roman" charset="-94"/>
            </a:endParaRPr>
          </a:p>
          <a:p>
            <a:pPr algn="just">
              <a:lnSpc>
                <a:spcPct val="80000"/>
              </a:lnSpc>
            </a:pPr>
            <a:r>
              <a:rPr lang="tr-TR" altLang="tr-TR" dirty="0" smtClean="0">
                <a:ea typeface="Times New Roman" charset="-94"/>
                <a:cs typeface="Times New Roman" charset="-94"/>
              </a:rPr>
              <a:t>İstirdat davası, </a:t>
            </a:r>
            <a:r>
              <a:rPr lang="tr-TR" altLang="tr-TR" b="1" dirty="0" smtClean="0">
                <a:ea typeface="Times New Roman" charset="-94"/>
                <a:cs typeface="Times New Roman" charset="-94"/>
              </a:rPr>
              <a:t>davacı-borçlu lehine sonuçlanırsa</a:t>
            </a:r>
            <a:r>
              <a:rPr lang="tr-TR" altLang="tr-TR" dirty="0" smtClean="0">
                <a:ea typeface="Times New Roman" charset="-94"/>
                <a:cs typeface="Times New Roman" charset="-94"/>
              </a:rPr>
              <a:t>, </a:t>
            </a:r>
            <a:r>
              <a:rPr lang="tr-TR" altLang="tr-TR" b="1" dirty="0" smtClean="0">
                <a:ea typeface="Times New Roman" charset="-94"/>
                <a:cs typeface="Times New Roman" charset="-94"/>
              </a:rPr>
              <a:t>icra takibinde ödediği</a:t>
            </a:r>
            <a:r>
              <a:rPr lang="tr-TR" altLang="tr-TR" dirty="0" smtClean="0">
                <a:ea typeface="Times New Roman" charset="-94"/>
                <a:cs typeface="Times New Roman" charset="-94"/>
              </a:rPr>
              <a:t> paranın, harç ve giderleriyle birlikte </a:t>
            </a:r>
            <a:r>
              <a:rPr lang="tr-TR" altLang="tr-TR" b="1" dirty="0" smtClean="0">
                <a:ea typeface="Times New Roman" charset="-94"/>
                <a:cs typeface="Times New Roman" charset="-94"/>
              </a:rPr>
              <a:t>kendisine ödenmesine </a:t>
            </a:r>
            <a:r>
              <a:rPr lang="tr-TR" altLang="tr-TR" dirty="0" smtClean="0">
                <a:ea typeface="Times New Roman" charset="-94"/>
                <a:cs typeface="Times New Roman" charset="-94"/>
              </a:rPr>
              <a:t>karar verilir. Ayrıca davalı alacaklı bu dava dolayısıyla </a:t>
            </a:r>
            <a:r>
              <a:rPr lang="tr-TR" altLang="tr-TR" b="1" dirty="0" smtClean="0">
                <a:ea typeface="Times New Roman" charset="-94"/>
                <a:cs typeface="Times New Roman" charset="-94"/>
              </a:rPr>
              <a:t>yargılama giderlerine </a:t>
            </a:r>
            <a:r>
              <a:rPr lang="tr-TR" altLang="tr-TR" dirty="0" smtClean="0">
                <a:ea typeface="Times New Roman" charset="-94"/>
                <a:cs typeface="Times New Roman" charset="-94"/>
              </a:rPr>
              <a:t>mahkum edilir. </a:t>
            </a:r>
          </a:p>
          <a:p>
            <a:pPr algn="just">
              <a:lnSpc>
                <a:spcPct val="80000"/>
              </a:lnSpc>
            </a:pPr>
            <a:r>
              <a:rPr lang="tr-TR" altLang="tr-TR" dirty="0" smtClean="0">
                <a:ea typeface="Times New Roman" charset="-94"/>
                <a:cs typeface="Times New Roman" charset="-94"/>
              </a:rPr>
              <a:t>Dava reddedilir, </a:t>
            </a:r>
            <a:r>
              <a:rPr lang="tr-TR" altLang="tr-TR" b="1" dirty="0" smtClean="0">
                <a:ea typeface="Times New Roman" charset="-94"/>
                <a:cs typeface="Times New Roman" charset="-94"/>
              </a:rPr>
              <a:t>davacı-borçlu haksız çıkarsa</a:t>
            </a:r>
            <a:r>
              <a:rPr lang="tr-TR" altLang="tr-TR" dirty="0" smtClean="0">
                <a:ea typeface="Times New Roman" charset="-94"/>
                <a:cs typeface="Times New Roman" charset="-94"/>
              </a:rPr>
              <a:t>, sadece bu dava bakımından yargılama giderlerine mahkum edilir. </a:t>
            </a:r>
          </a:p>
          <a:p>
            <a:pPr algn="just">
              <a:lnSpc>
                <a:spcPct val="80000"/>
              </a:lnSpc>
            </a:pPr>
            <a:r>
              <a:rPr lang="tr-TR" altLang="tr-TR" dirty="0" smtClean="0">
                <a:ea typeface="Times New Roman" charset="-94"/>
                <a:cs typeface="Times New Roman" charset="-94"/>
              </a:rPr>
              <a:t>İstirdat davası sonunda verilen hüküm de </a:t>
            </a:r>
            <a:r>
              <a:rPr lang="tr-TR" altLang="tr-TR" b="1" dirty="0" smtClean="0">
                <a:ea typeface="Times New Roman" charset="-94"/>
                <a:cs typeface="Times New Roman" charset="-94"/>
              </a:rPr>
              <a:t>kesin hüküm </a:t>
            </a:r>
            <a:r>
              <a:rPr lang="tr-TR" altLang="tr-TR" dirty="0" smtClean="0">
                <a:ea typeface="Times New Roman" charset="-94"/>
                <a:cs typeface="Times New Roman" charset="-94"/>
              </a:rPr>
              <a:t>oluşturur. İstirdat davası sonunda </a:t>
            </a:r>
            <a:r>
              <a:rPr lang="tr-TR" altLang="tr-TR" b="1" dirty="0" smtClean="0">
                <a:ea typeface="Times New Roman" charset="-94"/>
                <a:cs typeface="Times New Roman" charset="-94"/>
              </a:rPr>
              <a:t>icra inkar tazminatına hükmedilmez</a:t>
            </a:r>
            <a:r>
              <a:rPr lang="tr-TR" altLang="tr-TR" dirty="0" smtClean="0">
                <a:ea typeface="Times New Roman" charset="-94"/>
                <a:cs typeface="Times New Roman" charset="-94"/>
              </a:rPr>
              <a:t>. </a:t>
            </a:r>
            <a:r>
              <a:rPr lang="tr-TR" altLang="tr-TR" b="1" dirty="0" smtClean="0">
                <a:ea typeface="Times New Roman" charset="-94"/>
                <a:cs typeface="Times New Roman" charset="-94"/>
              </a:rPr>
              <a:t>Ancak</a:t>
            </a:r>
            <a:r>
              <a:rPr lang="tr-TR" altLang="tr-TR" dirty="0" smtClean="0">
                <a:ea typeface="Times New Roman" charset="-94"/>
                <a:cs typeface="Times New Roman" charset="-94"/>
              </a:rPr>
              <a:t> menfi tespit davasına sonradan istirdat davası şeklinde devam edilmiş ve davacı borçlu lehine dava sonuçlanmışsa, borçlu lehine tazminata karar verilir; şayet dava alacaklının lehine sonuçlanmışsa, bu durumda takip durmadığı için alacaklı bir zarara uğramadığından alacaklı lehine tazminata karar verilmez. </a:t>
            </a:r>
          </a:p>
          <a:p>
            <a:endParaRPr lang="tr-TR" dirty="0"/>
          </a:p>
        </p:txBody>
      </p:sp>
    </p:spTree>
    <p:extLst>
      <p:ext uri="{BB962C8B-B14F-4D97-AF65-F5344CB8AC3E}">
        <p14:creationId xmlns:p14="http://schemas.microsoft.com/office/powerpoint/2010/main" val="985685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Alternate Process 3"/>
          <p:cNvSpPr/>
          <p:nvPr/>
        </p:nvSpPr>
        <p:spPr>
          <a:xfrm>
            <a:off x="2973749" y="1582123"/>
            <a:ext cx="5786478" cy="1071570"/>
          </a:xfrm>
          <a:prstGeom prst="flowChartAlternateProcess">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cs typeface="Times New Roman" pitchFamily="18" charset="0"/>
              </a:rPr>
              <a:t>Davacı: Borçlu – Davalı: Alacaklı</a:t>
            </a:r>
          </a:p>
        </p:txBody>
      </p:sp>
      <p:sp>
        <p:nvSpPr>
          <p:cNvPr id="6" name="Flowchart: Alternate Process 5"/>
          <p:cNvSpPr/>
          <p:nvPr/>
        </p:nvSpPr>
        <p:spPr>
          <a:xfrm>
            <a:off x="1952596" y="3357562"/>
            <a:ext cx="7786742" cy="2857520"/>
          </a:xfrm>
          <a:prstGeom prst="flowChartAlternateProcess">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lstStyle/>
          <a:p>
            <a:pPr algn="just">
              <a:defRPr/>
            </a:pP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Times New Roman" pitchFamily="18" charset="0"/>
              </a:rPr>
              <a:t>İstirdat davası sonunda kural olarak tazminata hükmedilmez. Ancak menfi tespit davası, icra takibinden önce sonuçlanaz </a:t>
            </a:r>
            <a:r>
              <a:rPr lang="tr-TR" sz="2400" i="1" dirty="0">
                <a:ln w="18415" cmpd="sng">
                  <a:solidFill>
                    <a:srgbClr val="FFFFFF"/>
                  </a:solidFill>
                  <a:prstDash val="solid"/>
                </a:ln>
                <a:solidFill>
                  <a:srgbClr val="FFFFFF"/>
                </a:solidFill>
                <a:effectLst>
                  <a:outerShdw blurRad="63500" dir="3600000" algn="tl" rotWithShape="0">
                    <a:srgbClr val="000000">
                      <a:alpha val="70000"/>
                    </a:srgbClr>
                  </a:outerShdw>
                </a:effectLst>
                <a:cs typeface="Times New Roman" pitchFamily="18" charset="0"/>
              </a:rPr>
              <a:t>ve </a:t>
            </a:r>
            <a:r>
              <a:rPr lang="tr-TR" sz="2400" i="1" dirty="0">
                <a:ln w="18415" cmpd="sng">
                  <a:solidFill>
                    <a:srgbClr val="FFFFFF"/>
                  </a:solidFill>
                  <a:prstDash val="solid"/>
                </a:ln>
                <a:solidFill>
                  <a:srgbClr val="C00000"/>
                </a:solidFill>
                <a:effectLst>
                  <a:outerShdw blurRad="63500" dir="3600000" algn="tl" rotWithShape="0">
                    <a:srgbClr val="000000">
                      <a:alpha val="70000"/>
                    </a:srgbClr>
                  </a:outerShdw>
                </a:effectLst>
                <a:cs typeface="Times New Roman" pitchFamily="18" charset="0"/>
              </a:rPr>
              <a:t>ihtiyati tedbir kararı verilmemiş olması nedeniyle borç alacaklıya ödenmiş olursa</a:t>
            </a: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Times New Roman" pitchFamily="18" charset="0"/>
              </a:rPr>
              <a:t>, </a:t>
            </a:r>
            <a:r>
              <a:rPr lang="tr-TR" sz="2400" b="1" dirty="0">
                <a:ln w="18415" cmpd="sng">
                  <a:solidFill>
                    <a:srgbClr val="FFFFFF"/>
                  </a:solidFill>
                  <a:prstDash val="solid"/>
                </a:ln>
                <a:solidFill>
                  <a:srgbClr val="FFFFFF"/>
                </a:solidFill>
                <a:effectLst>
                  <a:outerShdw blurRad="63500" dir="3600000" algn="tl" rotWithShape="0">
                    <a:srgbClr val="000000">
                      <a:alpha val="70000"/>
                    </a:srgbClr>
                  </a:outerShdw>
                </a:effectLst>
                <a:cs typeface="Times New Roman" pitchFamily="18" charset="0"/>
              </a:rPr>
              <a:t>menfi tespit davası istirdat davasına dönüşür</a:t>
            </a: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Times New Roman" pitchFamily="18" charset="0"/>
              </a:rPr>
              <a:t>, bu durumda dava sonunda menfi tespit davasında açıklanan şekilde ve şartlarda tazminata karar verilir.</a:t>
            </a:r>
          </a:p>
        </p:txBody>
      </p:sp>
      <p:sp>
        <p:nvSpPr>
          <p:cNvPr id="12" name="Flowchart: Alternate Process 11"/>
          <p:cNvSpPr/>
          <p:nvPr/>
        </p:nvSpPr>
        <p:spPr>
          <a:xfrm>
            <a:off x="4278519" y="142852"/>
            <a:ext cx="2928958" cy="107157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dirty="0">
                <a:ln w="18415" cmpd="sng">
                  <a:solidFill>
                    <a:srgbClr val="FFFFFF"/>
                  </a:solidFill>
                  <a:prstDash val="solid"/>
                </a:ln>
                <a:solidFill>
                  <a:srgbClr val="C00000"/>
                </a:solidFill>
                <a:effectLst>
                  <a:outerShdw blurRad="63500" dir="3600000" algn="tl" rotWithShape="0">
                    <a:srgbClr val="000000">
                      <a:alpha val="70000"/>
                    </a:srgbClr>
                  </a:outerShdw>
                </a:effectLst>
                <a:latin typeface="Times New Roman" pitchFamily="18" charset="0"/>
                <a:cs typeface="Times New Roman" pitchFamily="18" charset="0"/>
              </a:rPr>
              <a:t>İstirdat Davasında Tazminat (m.72)</a:t>
            </a:r>
          </a:p>
        </p:txBody>
      </p:sp>
      <p:cxnSp>
        <p:nvCxnSpPr>
          <p:cNvPr id="14" name="Straight Arrow Connector 13"/>
          <p:cNvCxnSpPr>
            <a:stCxn id="4" idx="2"/>
            <a:endCxn id="6" idx="0"/>
          </p:cNvCxnSpPr>
          <p:nvPr/>
        </p:nvCxnSpPr>
        <p:spPr>
          <a:xfrm flipH="1">
            <a:off x="5845967" y="2653693"/>
            <a:ext cx="21021" cy="7038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14920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rotWithShape="1">
          <a:blip r:embed="rId2">
            <a:extLst>
              <a:ext uri="{28A0092B-C50C-407E-A947-70E740481C1C}">
                <a14:useLocalDpi xmlns:a14="http://schemas.microsoft.com/office/drawing/2010/main" val="0"/>
              </a:ext>
            </a:extLst>
          </a:blip>
          <a:srcRect l="5650" t="-3236" b="-1"/>
          <a:stretch/>
        </p:blipFill>
        <p:spPr>
          <a:xfrm>
            <a:off x="272143" y="-87085"/>
            <a:ext cx="5823857" cy="6945085"/>
          </a:xfrm>
        </p:spPr>
      </p:pic>
      <p:pic>
        <p:nvPicPr>
          <p:cNvPr id="5" name="Resim 4"/>
          <p:cNvPicPr>
            <a:picLocks noChangeAspect="1"/>
          </p:cNvPicPr>
          <p:nvPr/>
        </p:nvPicPr>
        <p:blipFill rotWithShape="1">
          <a:blip r:embed="rId3">
            <a:extLst>
              <a:ext uri="{28A0092B-C50C-407E-A947-70E740481C1C}">
                <a14:useLocalDpi xmlns:a14="http://schemas.microsoft.com/office/drawing/2010/main" val="0"/>
              </a:ext>
            </a:extLst>
          </a:blip>
          <a:srcRect l="1869" t="-2737" r="4299" b="-1"/>
          <a:stretch/>
        </p:blipFill>
        <p:spPr>
          <a:xfrm>
            <a:off x="6096001" y="-87085"/>
            <a:ext cx="5823856" cy="6945085"/>
          </a:xfrm>
          <a:prstGeom prst="rect">
            <a:avLst/>
          </a:prstGeom>
        </p:spPr>
      </p:pic>
    </p:spTree>
    <p:extLst>
      <p:ext uri="{BB962C8B-B14F-4D97-AF65-F5344CB8AC3E}">
        <p14:creationId xmlns:p14="http://schemas.microsoft.com/office/powerpoint/2010/main" val="20951856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sp>
        <p:nvSpPr>
          <p:cNvPr id="4" name="Dikdörtgen 3"/>
          <p:cNvSpPr/>
          <p:nvPr/>
        </p:nvSpPr>
        <p:spPr>
          <a:xfrm>
            <a:off x="1340475" y="2967335"/>
            <a:ext cx="9511066" cy="923330"/>
          </a:xfrm>
          <a:prstGeom prst="rect">
            <a:avLst/>
          </a:prstGeom>
          <a:noFill/>
        </p:spPr>
        <p:txBody>
          <a:bodyPr wrap="none" lIns="91440" tIns="45720" rIns="91440" bIns="45720">
            <a:spAutoFit/>
          </a:bodyPr>
          <a:lstStyle/>
          <a:p>
            <a:pPr algn="ctr"/>
            <a:r>
              <a:rPr lang="tr-TR" sz="5400" b="1" dirty="0" smtClean="0">
                <a:ln w="9525">
                  <a:solidFill>
                    <a:schemeClr val="bg1"/>
                  </a:solidFill>
                  <a:prstDash val="solid"/>
                </a:ln>
                <a:effectLst>
                  <a:outerShdw blurRad="12700" dist="38100" dir="2700000" algn="tl" rotWithShape="0">
                    <a:schemeClr val="bg1">
                      <a:lumMod val="50000"/>
                    </a:schemeClr>
                  </a:outerShdw>
                </a:effectLst>
              </a:rPr>
              <a:t>§İCRA TAKİBİNİN İPTAL VE TALİKİ</a:t>
            </a:r>
            <a:endParaRPr lang="tr-TR"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3347187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38200" y="511629"/>
            <a:ext cx="10515600" cy="315685"/>
          </a:xfrm>
        </p:spPr>
        <p:txBody>
          <a:bodyPr>
            <a:normAutofit fontScale="90000"/>
          </a:bodyPr>
          <a:lstStyle/>
          <a:p>
            <a:r>
              <a:rPr lang="tr-TR" altLang="tr-TR" dirty="0" smtClean="0">
                <a:latin typeface="Times New Roman" charset="-94"/>
                <a:ea typeface="Times New Roman" charset="-94"/>
                <a:cs typeface="Times New Roman" charset="-94"/>
              </a:rPr>
              <a:t/>
            </a:r>
            <a:br>
              <a:rPr lang="tr-TR" altLang="tr-TR" dirty="0" smtClean="0">
                <a:latin typeface="Times New Roman" charset="-94"/>
                <a:ea typeface="Times New Roman" charset="-94"/>
                <a:cs typeface="Times New Roman" charset="-94"/>
              </a:rPr>
            </a:br>
            <a:r>
              <a:rPr lang="tr-TR" altLang="tr-TR" dirty="0" smtClean="0">
                <a:latin typeface="Times New Roman" charset="-94"/>
                <a:ea typeface="Times New Roman" charset="-94"/>
                <a:cs typeface="Times New Roman" charset="-94"/>
              </a:rPr>
              <a:t>I</a:t>
            </a:r>
            <a:r>
              <a:rPr lang="tr-TR" altLang="tr-TR" dirty="0">
                <a:latin typeface="Times New Roman" charset="-94"/>
                <a:ea typeface="Times New Roman" charset="-94"/>
                <a:cs typeface="Times New Roman" charset="-94"/>
              </a:rPr>
              <a:t>. Genel Olarak</a:t>
            </a:r>
            <a:br>
              <a:rPr lang="tr-TR" altLang="tr-TR" dirty="0">
                <a:latin typeface="Times New Roman" charset="-94"/>
                <a:ea typeface="Times New Roman" charset="-94"/>
                <a:cs typeface="Times New Roman" charset="-94"/>
              </a:rPr>
            </a:br>
            <a:endParaRPr lang="tr-TR" dirty="0"/>
          </a:p>
        </p:txBody>
      </p:sp>
      <p:sp>
        <p:nvSpPr>
          <p:cNvPr id="3" name="İçerik Yer Tutucusu 2"/>
          <p:cNvSpPr>
            <a:spLocks noGrp="1"/>
          </p:cNvSpPr>
          <p:nvPr>
            <p:ph idx="1"/>
          </p:nvPr>
        </p:nvSpPr>
        <p:spPr>
          <a:xfrm>
            <a:off x="838200" y="925286"/>
            <a:ext cx="10515600" cy="5251677"/>
          </a:xfrm>
        </p:spPr>
        <p:txBody>
          <a:bodyPr/>
          <a:lstStyle/>
          <a:p>
            <a:pPr algn="just"/>
            <a:r>
              <a:rPr lang="tr-TR" dirty="0" smtClean="0"/>
              <a:t>Borçlu, gerçekte borçlu ise, takip kesinleştikten sonra, borcunu ödeyebilir. Çünkü takibin kesinleşmesinden sonra takibe karşı koyabilme olanağı çoğu kez kalmamıştır. </a:t>
            </a:r>
          </a:p>
          <a:p>
            <a:pPr algn="just"/>
            <a:r>
              <a:rPr lang="tr-TR" dirty="0" smtClean="0"/>
              <a:t>Takibin kesinleşmesinden sonraki devrede, ödenmiş, mehil verilmiş veya zamanaşımına uğramış borç için, alacaklı haksız bir şekilde takibe devam edebilir. İşte bu durum karşısında, borçluya takibi iptal ettirebilme ya da erteleme imkanı tanınmıştır. Öte yandan da, borçlunun bu imkanı kötüye kullanmaması için belirle sınırlamalar getirilmiştir.</a:t>
            </a:r>
          </a:p>
          <a:p>
            <a:pPr algn="just"/>
            <a:r>
              <a:rPr lang="tr-TR" dirty="0" smtClean="0"/>
              <a:t>Kanun’da iptal ve talik için 3 hal öngörülmüştür. Bunlar; </a:t>
            </a:r>
            <a:r>
              <a:rPr lang="tr-TR" dirty="0" smtClean="0">
                <a:solidFill>
                  <a:srgbClr val="C00000"/>
                </a:solidFill>
              </a:rPr>
              <a:t>itfa</a:t>
            </a:r>
            <a:r>
              <a:rPr lang="tr-TR" dirty="0" smtClean="0"/>
              <a:t>, </a:t>
            </a:r>
            <a:r>
              <a:rPr lang="tr-TR" dirty="0" err="1" smtClean="0">
                <a:solidFill>
                  <a:srgbClr val="7030A0"/>
                </a:solidFill>
              </a:rPr>
              <a:t>imhâl</a:t>
            </a:r>
            <a:r>
              <a:rPr lang="tr-TR" dirty="0" smtClean="0"/>
              <a:t> ve </a:t>
            </a:r>
            <a:r>
              <a:rPr lang="tr-TR" dirty="0" smtClean="0">
                <a:solidFill>
                  <a:schemeClr val="accent5">
                    <a:lumMod val="75000"/>
                  </a:schemeClr>
                </a:solidFill>
              </a:rPr>
              <a:t>zamanaşımı</a:t>
            </a:r>
            <a:r>
              <a:rPr lang="tr-TR" dirty="0" smtClean="0"/>
              <a:t>dır. </a:t>
            </a:r>
            <a:endParaRPr lang="tr-TR" dirty="0"/>
          </a:p>
        </p:txBody>
      </p:sp>
    </p:spTree>
    <p:extLst>
      <p:ext uri="{BB962C8B-B14F-4D97-AF65-F5344CB8AC3E}">
        <p14:creationId xmlns:p14="http://schemas.microsoft.com/office/powerpoint/2010/main" val="286739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477795"/>
            <a:ext cx="10515600" cy="5699168"/>
          </a:xfrm>
        </p:spPr>
        <p:txBody>
          <a:bodyPr>
            <a:normAutofit lnSpcReduction="10000"/>
          </a:bodyPr>
          <a:lstStyle/>
          <a:p>
            <a:r>
              <a:rPr lang="tr-TR" dirty="0" smtClean="0"/>
              <a:t>Borçtan kurtulma davası aslında , takip içerisinde </a:t>
            </a:r>
            <a:r>
              <a:rPr lang="tr-TR" dirty="0" smtClean="0">
                <a:solidFill>
                  <a:srgbClr val="FF0000"/>
                </a:solidFill>
              </a:rPr>
              <a:t>açılan özel bir menfi tespit davasıdır.</a:t>
            </a:r>
            <a:r>
              <a:rPr lang="tr-TR" dirty="0" smtClean="0"/>
              <a:t> Bu sebeple borçtan kurtulma davası sonucu verilen hüküm, </a:t>
            </a:r>
            <a:r>
              <a:rPr lang="tr-TR" u="sng" dirty="0" smtClean="0">
                <a:solidFill>
                  <a:srgbClr val="00B050"/>
                </a:solidFill>
              </a:rPr>
              <a:t>maddi anlamda kesin hüküm etkisine sahiptir. </a:t>
            </a:r>
          </a:p>
          <a:p>
            <a:r>
              <a:rPr lang="tr-TR" dirty="0" smtClean="0"/>
              <a:t>Dava sonunda mahkeme borçluyu haklı bularak davayı kabul ederse, icra takibi hükümsüz kalır ve daha önce borçlu aleyhine hükmedilmiş para cezası ve tazminat ortadan kalkar (m. 68/a, V, VI, VIII).</a:t>
            </a:r>
          </a:p>
          <a:p>
            <a:r>
              <a:rPr lang="tr-TR" dirty="0" smtClean="0"/>
              <a:t>Mahkeme dava sonunda alacaklıyı haklı bulursa davayı reddeder. Bu durumda, borçlu daha önce icra mahkemesinde mahkum edildiği para cezası ve tazminatı da ödemek zorundadır. Ayrıca geçici haciz kesin hacze dönüşmüş olup alacaklı geçici haciz konmuş malların satışını isteyebilir. </a:t>
            </a:r>
          </a:p>
          <a:p>
            <a:r>
              <a:rPr lang="tr-TR" dirty="0" smtClean="0"/>
              <a:t>Borçtan kurtulma davası sonunda, aleyhine karar verilen taraf dava olunan tutarın %20’sinden aşağı olmayan bir tazminatı diğer tarafa ödemek zorundadır.</a:t>
            </a:r>
            <a:endParaRPr lang="tr-TR" dirty="0"/>
          </a:p>
        </p:txBody>
      </p:sp>
    </p:spTree>
    <p:extLst>
      <p:ext uri="{BB962C8B-B14F-4D97-AF65-F5344CB8AC3E}">
        <p14:creationId xmlns:p14="http://schemas.microsoft.com/office/powerpoint/2010/main" val="9731507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38200" y="365126"/>
            <a:ext cx="10515600" cy="603703"/>
          </a:xfrm>
        </p:spPr>
        <p:txBody>
          <a:bodyPr>
            <a:normAutofit fontScale="90000"/>
          </a:bodyPr>
          <a:lstStyle/>
          <a:p>
            <a:pPr>
              <a:lnSpc>
                <a:spcPct val="80000"/>
              </a:lnSpc>
            </a:pPr>
            <a:r>
              <a:rPr lang="tr-TR" altLang="tr-TR" smtClean="0">
                <a:latin typeface="Times New Roman" charset="-94"/>
                <a:ea typeface="Times New Roman" charset="-94"/>
                <a:cs typeface="Times New Roman" charset="-94"/>
              </a:rPr>
              <a:t/>
            </a:r>
            <a:br>
              <a:rPr lang="tr-TR" altLang="tr-TR" smtClean="0">
                <a:latin typeface="Times New Roman" charset="-94"/>
                <a:ea typeface="Times New Roman" charset="-94"/>
                <a:cs typeface="Times New Roman" charset="-94"/>
              </a:rPr>
            </a:br>
            <a:r>
              <a:rPr lang="tr-TR" altLang="tr-TR" smtClean="0">
                <a:latin typeface="Times New Roman" charset="-94"/>
                <a:ea typeface="Times New Roman" charset="-94"/>
                <a:cs typeface="Times New Roman" charset="-94"/>
              </a:rPr>
              <a:t/>
            </a:r>
            <a:br>
              <a:rPr lang="tr-TR" altLang="tr-TR" smtClean="0">
                <a:latin typeface="Times New Roman" charset="-94"/>
                <a:ea typeface="Times New Roman" charset="-94"/>
                <a:cs typeface="Times New Roman" charset="-94"/>
              </a:rPr>
            </a:br>
            <a:r>
              <a:rPr lang="tr-TR" altLang="tr-TR" sz="3600" smtClean="0">
                <a:latin typeface="Times New Roman" charset="-94"/>
                <a:ea typeface="Times New Roman" charset="-94"/>
                <a:cs typeface="Times New Roman" charset="-94"/>
              </a:rPr>
              <a:t>II</a:t>
            </a:r>
            <a:r>
              <a:rPr lang="tr-TR" altLang="tr-TR" sz="3600" dirty="0">
                <a:latin typeface="Times New Roman" charset="-94"/>
                <a:ea typeface="Times New Roman" charset="-94"/>
                <a:cs typeface="Times New Roman" charset="-94"/>
              </a:rPr>
              <a:t>. Takibin İptal veya Ertelenmesinin (Talikinin) Şartları</a:t>
            </a:r>
            <a:br>
              <a:rPr lang="tr-TR" altLang="tr-TR" sz="3600" dirty="0">
                <a:latin typeface="Times New Roman" charset="-94"/>
                <a:ea typeface="Times New Roman" charset="-94"/>
                <a:cs typeface="Times New Roman" charset="-94"/>
              </a:rPr>
            </a:br>
            <a:r>
              <a:rPr lang="tr-TR" altLang="tr-TR" sz="3600" dirty="0">
                <a:latin typeface="Times New Roman" charset="-94"/>
                <a:ea typeface="Times New Roman" charset="-94"/>
                <a:cs typeface="Times New Roman" charset="-94"/>
              </a:rPr>
              <a:t>	</a:t>
            </a:r>
            <a:r>
              <a:rPr lang="tr-TR" altLang="tr-TR" sz="3600" dirty="0" smtClean="0">
                <a:latin typeface="Times New Roman" charset="-94"/>
                <a:ea typeface="Times New Roman" charset="-94"/>
                <a:cs typeface="Times New Roman" charset="-94"/>
              </a:rPr>
              <a:t/>
            </a:r>
            <a:br>
              <a:rPr lang="tr-TR" altLang="tr-TR" sz="3600" dirty="0" smtClean="0">
                <a:latin typeface="Times New Roman" charset="-94"/>
                <a:ea typeface="Times New Roman" charset="-94"/>
                <a:cs typeface="Times New Roman" charset="-94"/>
              </a:rPr>
            </a:br>
            <a:r>
              <a:rPr lang="tr-TR" altLang="tr-TR" sz="3600" dirty="0" smtClean="0">
                <a:latin typeface="Times New Roman" charset="-94"/>
                <a:ea typeface="Times New Roman" charset="-94"/>
                <a:cs typeface="Times New Roman" charset="-94"/>
              </a:rPr>
              <a:t>A</a:t>
            </a:r>
            <a:r>
              <a:rPr lang="tr-TR" altLang="tr-TR" sz="3600" dirty="0">
                <a:latin typeface="Times New Roman" charset="-94"/>
                <a:ea typeface="Times New Roman" charset="-94"/>
                <a:cs typeface="Times New Roman" charset="-94"/>
              </a:rPr>
              <a:t>. İtfa</a:t>
            </a:r>
            <a:br>
              <a:rPr lang="tr-TR" altLang="tr-TR" sz="3600" dirty="0">
                <a:latin typeface="Times New Roman" charset="-94"/>
                <a:ea typeface="Times New Roman" charset="-94"/>
                <a:cs typeface="Times New Roman" charset="-94"/>
              </a:rPr>
            </a:br>
            <a:endParaRPr lang="tr-TR" dirty="0"/>
          </a:p>
        </p:txBody>
      </p:sp>
      <p:sp>
        <p:nvSpPr>
          <p:cNvPr id="3" name="İçerik Yer Tutucusu 2"/>
          <p:cNvSpPr>
            <a:spLocks noGrp="1"/>
          </p:cNvSpPr>
          <p:nvPr>
            <p:ph idx="1"/>
          </p:nvPr>
        </p:nvSpPr>
        <p:spPr>
          <a:xfrm>
            <a:off x="838200" y="1491342"/>
            <a:ext cx="10515600" cy="5050971"/>
          </a:xfrm>
        </p:spPr>
        <p:txBody>
          <a:bodyPr>
            <a:normAutofit lnSpcReduction="10000"/>
          </a:bodyPr>
          <a:lstStyle/>
          <a:p>
            <a:r>
              <a:rPr lang="tr-TR" dirty="0" smtClean="0"/>
              <a:t>İtfa sebebi ile takibin iptali için üç şartın bulunması gerekir. </a:t>
            </a:r>
          </a:p>
          <a:p>
            <a:r>
              <a:rPr lang="tr-TR" dirty="0" smtClean="0"/>
              <a:t>1. Borcun ve tüm </a:t>
            </a:r>
            <a:r>
              <a:rPr lang="tr-TR" dirty="0" err="1" smtClean="0"/>
              <a:t>fer’ilerinin</a:t>
            </a:r>
            <a:r>
              <a:rPr lang="tr-TR" dirty="0" smtClean="0"/>
              <a:t> itfa edilmiş olması. İtfadan maksat sadece ödeme olmayıp, </a:t>
            </a:r>
            <a:r>
              <a:rPr lang="tr-TR" dirty="0" smtClean="0">
                <a:solidFill>
                  <a:srgbClr val="7030A0"/>
                </a:solidFill>
              </a:rPr>
              <a:t>borcu sona erdiren tüm hukuki işlemler</a:t>
            </a:r>
            <a:r>
              <a:rPr lang="tr-TR" dirty="0" smtClean="0"/>
              <a:t>dir. Kısmi itfa varsa, kısmi iptal söz konusu olur.</a:t>
            </a:r>
          </a:p>
          <a:p>
            <a:r>
              <a:rPr lang="tr-TR" dirty="0" smtClean="0"/>
              <a:t>2. Borç, takibin kesinleşmesinden sonra ödenmiş olmalıdır. </a:t>
            </a:r>
          </a:p>
          <a:p>
            <a:r>
              <a:rPr lang="tr-TR" dirty="0" smtClean="0"/>
              <a:t>3. Borçlu, icra dairesi dışında borcunu itfa ettiği hâlde alacaklı takibe devam ederse, takibin iptalini ancak elinde belli belgeler varsa talep edebilecektir. Bu belgeler; </a:t>
            </a:r>
            <a:r>
              <a:rPr lang="tr-TR" dirty="0" smtClean="0">
                <a:solidFill>
                  <a:srgbClr val="FF0000"/>
                </a:solidFill>
              </a:rPr>
              <a:t>alacaklı tarafından verilen imzası noterlikçe onaylı bir belge</a:t>
            </a:r>
            <a:r>
              <a:rPr lang="tr-TR" dirty="0" smtClean="0"/>
              <a:t> veya </a:t>
            </a:r>
            <a:r>
              <a:rPr lang="tr-TR" dirty="0" smtClean="0">
                <a:solidFill>
                  <a:srgbClr val="C00000"/>
                </a:solidFill>
              </a:rPr>
              <a:t>imzası alacaklı tarafından ikrar edilmiş bir senettir. </a:t>
            </a:r>
          </a:p>
          <a:p>
            <a:r>
              <a:rPr lang="tr-TR" dirty="0" smtClean="0"/>
              <a:t>Bu şartlar varsa borçlu takibin iptalini, </a:t>
            </a:r>
            <a:r>
              <a:rPr lang="tr-TR" dirty="0" smtClean="0">
                <a:solidFill>
                  <a:srgbClr val="7030A0"/>
                </a:solidFill>
              </a:rPr>
              <a:t>icra takibinin yapıldığı yer icra mahkemesinden</a:t>
            </a:r>
            <a:r>
              <a:rPr lang="tr-TR" dirty="0" smtClean="0"/>
              <a:t>, </a:t>
            </a:r>
            <a:r>
              <a:rPr lang="tr-TR" dirty="0" smtClean="0">
                <a:solidFill>
                  <a:srgbClr val="FF0000"/>
                </a:solidFill>
              </a:rPr>
              <a:t>paraların paylaştırması aşamasına </a:t>
            </a:r>
            <a:r>
              <a:rPr lang="tr-TR" dirty="0" smtClean="0"/>
              <a:t>kadar isteyebilir (m 72). </a:t>
            </a:r>
          </a:p>
          <a:p>
            <a:endParaRPr lang="tr-TR" dirty="0"/>
          </a:p>
        </p:txBody>
      </p:sp>
    </p:spTree>
    <p:extLst>
      <p:ext uri="{BB962C8B-B14F-4D97-AF65-F5344CB8AC3E}">
        <p14:creationId xmlns:p14="http://schemas.microsoft.com/office/powerpoint/2010/main" val="1257575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38200" y="365125"/>
            <a:ext cx="10515600" cy="560161"/>
          </a:xfrm>
        </p:spPr>
        <p:txBody>
          <a:bodyPr>
            <a:normAutofit fontScale="90000"/>
          </a:bodyPr>
          <a:lstStyle/>
          <a:p>
            <a:r>
              <a:rPr lang="tr-TR" dirty="0" smtClean="0"/>
              <a:t>B. Süre Verilmesi (</a:t>
            </a:r>
            <a:r>
              <a:rPr lang="tr-TR" dirty="0" err="1" smtClean="0"/>
              <a:t>İmhal</a:t>
            </a:r>
            <a:r>
              <a:rPr lang="tr-TR" dirty="0" smtClean="0"/>
              <a:t>)</a:t>
            </a:r>
            <a:endParaRPr lang="tr-TR" dirty="0"/>
          </a:p>
        </p:txBody>
      </p:sp>
      <p:sp>
        <p:nvSpPr>
          <p:cNvPr id="3" name="İçerik Yer Tutucusu 2"/>
          <p:cNvSpPr>
            <a:spLocks noGrp="1"/>
          </p:cNvSpPr>
          <p:nvPr>
            <p:ph idx="1"/>
          </p:nvPr>
        </p:nvSpPr>
        <p:spPr>
          <a:xfrm>
            <a:off x="838200" y="1055914"/>
            <a:ext cx="10515600" cy="5121049"/>
          </a:xfrm>
        </p:spPr>
        <p:txBody>
          <a:bodyPr/>
          <a:lstStyle/>
          <a:p>
            <a:r>
              <a:rPr lang="tr-TR" dirty="0" smtClean="0"/>
              <a:t>Süre verilmesi durumunda takibin ertelenmesi için üç şart aranmaktadır.</a:t>
            </a:r>
          </a:p>
          <a:p>
            <a:pPr algn="just"/>
            <a:r>
              <a:rPr lang="tr-TR" dirty="0" smtClean="0"/>
              <a:t>1. </a:t>
            </a:r>
            <a:r>
              <a:rPr lang="tr-TR" altLang="tr-TR" dirty="0">
                <a:ea typeface="Times New Roman" charset="-94"/>
                <a:cs typeface="Times New Roman" charset="-94"/>
              </a:rPr>
              <a:t>Alacaklı tarafından borçluya, takibin kesinleşmesinden sonra borcu ifa için ayrıca süre verilmiş </a:t>
            </a:r>
            <a:r>
              <a:rPr lang="tr-TR" altLang="tr-TR" dirty="0" smtClean="0">
                <a:ea typeface="Times New Roman" charset="-94"/>
                <a:cs typeface="Times New Roman" charset="-94"/>
              </a:rPr>
              <a:t>olmalıdır.</a:t>
            </a:r>
            <a:endParaRPr lang="tr-TR" altLang="tr-TR" dirty="0">
              <a:ea typeface="Times New Roman" charset="-94"/>
              <a:cs typeface="Times New Roman" charset="-94"/>
            </a:endParaRPr>
          </a:p>
          <a:p>
            <a:pPr algn="just"/>
            <a:r>
              <a:rPr lang="tr-TR" altLang="tr-TR" dirty="0" smtClean="0">
                <a:ea typeface="Times New Roman" charset="-94"/>
                <a:cs typeface="Times New Roman" charset="-94"/>
              </a:rPr>
              <a:t>2. Borçluya </a:t>
            </a:r>
            <a:r>
              <a:rPr lang="tr-TR" altLang="tr-TR" dirty="0">
                <a:ea typeface="Times New Roman" charset="-94"/>
                <a:cs typeface="Times New Roman" charset="-94"/>
              </a:rPr>
              <a:t>süre verildiği alacaklıdan alınan </a:t>
            </a:r>
            <a:r>
              <a:rPr lang="tr-TR" altLang="tr-TR" dirty="0" smtClean="0">
                <a:ea typeface="Times New Roman" charset="-94"/>
                <a:cs typeface="Times New Roman" charset="-94"/>
              </a:rPr>
              <a:t>imzası </a:t>
            </a:r>
            <a:r>
              <a:rPr lang="tr-TR" altLang="tr-TR" dirty="0">
                <a:ea typeface="Times New Roman" charset="-94"/>
                <a:cs typeface="Times New Roman" charset="-94"/>
              </a:rPr>
              <a:t>noterlikçe onaylı bir belge veya imzası alacaklı tarafından ikrar edilmiş bir senetle ispat edilmiş olmalıdır</a:t>
            </a:r>
            <a:r>
              <a:rPr lang="tr-TR" altLang="tr-TR" dirty="0" smtClean="0">
                <a:ea typeface="Times New Roman" charset="-94"/>
                <a:cs typeface="Times New Roman" charset="-94"/>
              </a:rPr>
              <a:t>.</a:t>
            </a:r>
          </a:p>
          <a:p>
            <a:pPr algn="just"/>
            <a:r>
              <a:rPr lang="tr-TR" altLang="tr-TR" dirty="0" smtClean="0">
                <a:ea typeface="Times New Roman" charset="-94"/>
                <a:cs typeface="Times New Roman" charset="-94"/>
              </a:rPr>
              <a:t>3. Süre verilmesi nedeniyle erteleme, </a:t>
            </a:r>
            <a:r>
              <a:rPr lang="tr-TR" altLang="tr-TR" dirty="0" smtClean="0">
                <a:solidFill>
                  <a:srgbClr val="C00000"/>
                </a:solidFill>
                <a:ea typeface="Times New Roman" charset="-94"/>
                <a:cs typeface="Times New Roman" charset="-94"/>
              </a:rPr>
              <a:t>takibin yapıldığı yerdeki icra mahkemesinden</a:t>
            </a:r>
            <a:r>
              <a:rPr lang="tr-TR" altLang="tr-TR" dirty="0" smtClean="0">
                <a:ea typeface="Times New Roman" charset="-94"/>
                <a:cs typeface="Times New Roman" charset="-94"/>
              </a:rPr>
              <a:t> istenecektir. </a:t>
            </a:r>
          </a:p>
          <a:p>
            <a:pPr algn="just"/>
            <a:r>
              <a:rPr lang="tr-TR" altLang="tr-TR" dirty="0" smtClean="0">
                <a:ea typeface="Times New Roman" charset="-94"/>
                <a:cs typeface="Times New Roman" charset="-94"/>
              </a:rPr>
              <a:t>İcra mahkemesi borçluya süre verildiği sonucuna varırsa, verilen süre içindeki işlemler geri alınır. </a:t>
            </a:r>
            <a:endParaRPr lang="tr-TR" altLang="tr-TR" dirty="0">
              <a:ea typeface="Times New Roman" charset="-94"/>
              <a:cs typeface="Times New Roman" charset="-94"/>
            </a:endParaRPr>
          </a:p>
          <a:p>
            <a:endParaRPr lang="tr-TR" dirty="0"/>
          </a:p>
        </p:txBody>
      </p:sp>
    </p:spTree>
    <p:extLst>
      <p:ext uri="{BB962C8B-B14F-4D97-AF65-F5344CB8AC3E}">
        <p14:creationId xmlns:p14="http://schemas.microsoft.com/office/powerpoint/2010/main" val="15014008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38200" y="365126"/>
            <a:ext cx="10515600" cy="505732"/>
          </a:xfrm>
        </p:spPr>
        <p:txBody>
          <a:bodyPr>
            <a:normAutofit fontScale="90000"/>
          </a:bodyPr>
          <a:lstStyle/>
          <a:p>
            <a:r>
              <a:rPr lang="tr-TR" altLang="tr-TR" dirty="0">
                <a:latin typeface="Times New Roman" charset="-94"/>
                <a:ea typeface="Times New Roman" charset="-94"/>
                <a:cs typeface="Times New Roman" charset="-94"/>
              </a:rPr>
              <a:t>C. Zamanaşımı</a:t>
            </a:r>
            <a:endParaRPr lang="tr-TR" dirty="0"/>
          </a:p>
        </p:txBody>
      </p:sp>
      <p:sp>
        <p:nvSpPr>
          <p:cNvPr id="3" name="İçerik Yer Tutucusu 2"/>
          <p:cNvSpPr>
            <a:spLocks noGrp="1"/>
          </p:cNvSpPr>
          <p:nvPr>
            <p:ph idx="1"/>
          </p:nvPr>
        </p:nvSpPr>
        <p:spPr>
          <a:xfrm>
            <a:off x="838200" y="870858"/>
            <a:ext cx="10515600" cy="5584371"/>
          </a:xfrm>
        </p:spPr>
        <p:txBody>
          <a:bodyPr>
            <a:noAutofit/>
          </a:bodyPr>
          <a:lstStyle/>
          <a:p>
            <a:pPr algn="just"/>
            <a:r>
              <a:rPr lang="tr-TR" sz="2400" dirty="0" smtClean="0"/>
              <a:t>İcra takibinin kesinleşmesinden sonra alacağın zamanaşımına uğraması halinde, borçlu her zaman icra mahkemesinden takibin geri bırakılmasını isteyebilir. Bu itiraz süreye bağlı değildir. </a:t>
            </a:r>
          </a:p>
          <a:p>
            <a:pPr algn="just"/>
            <a:r>
              <a:rPr lang="tr-TR" sz="2400" dirty="0" smtClean="0"/>
              <a:t>Zamanaşımı sebebi ile takibin geri bırakılması için, alacağın takibin kesinleşmesinden sonra zamanaşımına uğramış olması gerekir. Zamanaşımının dolmuş olduğunu icra memuru kendiliğinden nazara alamayacaktır. </a:t>
            </a:r>
          </a:p>
          <a:p>
            <a:pPr algn="just"/>
            <a:r>
              <a:rPr lang="tr-TR" sz="2400" dirty="0" smtClean="0"/>
              <a:t>Borçlunun takibin kesinleşmesinden sonraki devrede alacağın zamanaşımına uğradığını ileri sürecek olursa, 71/1 hükmündeki belgeler aranmaz, </a:t>
            </a:r>
            <a:r>
              <a:rPr lang="tr-TR" sz="2400" b="1" dirty="0" smtClean="0">
                <a:solidFill>
                  <a:srgbClr val="00B050"/>
                </a:solidFill>
              </a:rPr>
              <a:t>33/a maddesi </a:t>
            </a:r>
            <a:r>
              <a:rPr lang="tr-TR" sz="2400" dirty="0" smtClean="0"/>
              <a:t>hükmü uygulanır.  </a:t>
            </a:r>
          </a:p>
          <a:p>
            <a:pPr algn="just"/>
            <a:r>
              <a:rPr lang="tr-TR" sz="2400" dirty="0" smtClean="0"/>
              <a:t>Eğer alacaklı, zamanaşımının durduğunu veya kesildiğini (TBK m. 153, 154) iddia ediyorsa, bunu ancak resmi belge ile ispat edebilir (TBK m. 71/II).</a:t>
            </a:r>
          </a:p>
          <a:p>
            <a:pPr algn="just"/>
            <a:r>
              <a:rPr lang="tr-TR" sz="2400" dirty="0" smtClean="0"/>
              <a:t>Alacaklı, icra mahkemesinin geri bırakılması  kararının kesinleştiğinin kendisine tebliğinden itibaren </a:t>
            </a:r>
            <a:r>
              <a:rPr lang="tr-TR" sz="2400" i="1" dirty="0" smtClean="0">
                <a:solidFill>
                  <a:srgbClr val="7030A0"/>
                </a:solidFill>
              </a:rPr>
              <a:t>yedi gün içinde zamanaşımının dolmadığını ve alacağını ispat için dava</a:t>
            </a:r>
            <a:r>
              <a:rPr lang="tr-TR" sz="2400" dirty="0" smtClean="0"/>
              <a:t> açabilir. Aksi halde icra mahkemesinin alacağın zamanaşımına uğradığına ilişkin kararı </a:t>
            </a:r>
            <a:r>
              <a:rPr lang="tr-TR" sz="2400" b="1" dirty="0" smtClean="0">
                <a:solidFill>
                  <a:srgbClr val="C00000"/>
                </a:solidFill>
              </a:rPr>
              <a:t>kesin hüküm </a:t>
            </a:r>
            <a:r>
              <a:rPr lang="tr-TR" sz="2400" dirty="0" smtClean="0"/>
              <a:t>teşkil eder. </a:t>
            </a:r>
            <a:endParaRPr lang="tr-TR" sz="2400" dirty="0"/>
          </a:p>
        </p:txBody>
      </p:sp>
    </p:spTree>
    <p:extLst>
      <p:ext uri="{BB962C8B-B14F-4D97-AF65-F5344CB8AC3E}">
        <p14:creationId xmlns:p14="http://schemas.microsoft.com/office/powerpoint/2010/main" val="16287226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38200" y="365126"/>
            <a:ext cx="10515600" cy="527504"/>
          </a:xfrm>
        </p:spPr>
        <p:txBody>
          <a:bodyPr>
            <a:noAutofit/>
          </a:bodyPr>
          <a:lstStyle/>
          <a:p>
            <a:r>
              <a:rPr lang="tr-TR" altLang="tr-TR" sz="3200" dirty="0">
                <a:latin typeface="Times New Roman" charset="-94"/>
                <a:ea typeface="Times New Roman" charset="-94"/>
                <a:cs typeface="Times New Roman" charset="-94"/>
              </a:rPr>
              <a:t> </a:t>
            </a:r>
            <a:r>
              <a:rPr lang="tr-TR" altLang="tr-TR" sz="3200" dirty="0" smtClean="0">
                <a:latin typeface="Times New Roman" charset="-94"/>
                <a:ea typeface="Times New Roman" charset="-94"/>
                <a:cs typeface="Times New Roman" charset="-94"/>
              </a:rPr>
              <a:t>     </a:t>
            </a:r>
            <a:r>
              <a:rPr lang="tr-TR" altLang="tr-TR" sz="3200" b="1" dirty="0" smtClean="0">
                <a:latin typeface="Times New Roman" charset="-94"/>
                <a:ea typeface="Times New Roman" charset="-94"/>
                <a:cs typeface="Times New Roman" charset="-94"/>
              </a:rPr>
              <a:t>A. Takibin İptalinin </a:t>
            </a:r>
            <a:r>
              <a:rPr lang="tr-TR" altLang="tr-TR" sz="3200" b="1" dirty="0">
                <a:latin typeface="Times New Roman" charset="-94"/>
                <a:ea typeface="Times New Roman" charset="-94"/>
                <a:cs typeface="Times New Roman" charset="-94"/>
              </a:rPr>
              <a:t>Sonuçları</a:t>
            </a:r>
            <a:endParaRPr lang="tr-TR" sz="3200" b="1" dirty="0"/>
          </a:p>
        </p:txBody>
      </p:sp>
      <p:sp>
        <p:nvSpPr>
          <p:cNvPr id="3" name="İçerik Yer Tutucusu 2"/>
          <p:cNvSpPr>
            <a:spLocks noGrp="1"/>
          </p:cNvSpPr>
          <p:nvPr>
            <p:ph idx="1"/>
          </p:nvPr>
        </p:nvSpPr>
        <p:spPr>
          <a:xfrm>
            <a:off x="664029" y="1028246"/>
            <a:ext cx="11114313" cy="5612039"/>
          </a:xfrm>
        </p:spPr>
        <p:txBody>
          <a:bodyPr>
            <a:normAutofit lnSpcReduction="10000"/>
          </a:bodyPr>
          <a:lstStyle/>
          <a:p>
            <a:r>
              <a:rPr lang="tr-TR" altLang="tr-TR" sz="2600" dirty="0" smtClean="0">
                <a:latin typeface="Times New Roman" charset="-94"/>
                <a:ea typeface="Times New Roman" charset="-94"/>
                <a:cs typeface="Times New Roman" charset="-94"/>
              </a:rPr>
              <a:t>İcra mahkemesi takibin iptaline karar verirse, bu kararla </a:t>
            </a:r>
            <a:r>
              <a:rPr lang="tr-TR" altLang="tr-TR" sz="2600" dirty="0">
                <a:latin typeface="Times New Roman" charset="-94"/>
                <a:ea typeface="Times New Roman" charset="-94"/>
                <a:cs typeface="Times New Roman" charset="-94"/>
              </a:rPr>
              <a:t>takip olduğu yerde </a:t>
            </a:r>
            <a:r>
              <a:rPr lang="tr-TR" altLang="tr-TR" sz="2600" b="1" u="sng" dirty="0">
                <a:solidFill>
                  <a:srgbClr val="C00000"/>
                </a:solidFill>
                <a:latin typeface="Times New Roman" charset="-94"/>
                <a:ea typeface="Times New Roman" charset="-94"/>
                <a:cs typeface="Times New Roman" charset="-94"/>
              </a:rPr>
              <a:t>durur. </a:t>
            </a:r>
            <a:r>
              <a:rPr lang="tr-TR" altLang="tr-TR" sz="2600" dirty="0" smtClean="0">
                <a:latin typeface="Times New Roman" charset="-94"/>
                <a:ea typeface="Times New Roman" charset="-94"/>
                <a:cs typeface="Times New Roman" charset="-94"/>
              </a:rPr>
              <a:t>Karar </a:t>
            </a:r>
            <a:r>
              <a:rPr lang="tr-TR" altLang="tr-TR" sz="2600" dirty="0">
                <a:latin typeface="Times New Roman" charset="-94"/>
                <a:ea typeface="Times New Roman" charset="-94"/>
                <a:cs typeface="Times New Roman" charset="-94"/>
              </a:rPr>
              <a:t>kesinleşince, o ana kadar yapılan tüm takip işlemleri iptal edilir</a:t>
            </a:r>
            <a:r>
              <a:rPr lang="tr-TR" altLang="tr-TR" sz="2600" dirty="0" smtClean="0">
                <a:latin typeface="Times New Roman" charset="-94"/>
                <a:ea typeface="Times New Roman" charset="-94"/>
                <a:cs typeface="Times New Roman" charset="-94"/>
              </a:rPr>
              <a:t>.</a:t>
            </a:r>
          </a:p>
          <a:p>
            <a:r>
              <a:rPr lang="tr-TR" altLang="tr-TR" sz="2600" dirty="0" smtClean="0">
                <a:latin typeface="Times New Roman" charset="-94"/>
                <a:ea typeface="Times New Roman" charset="-94"/>
                <a:cs typeface="Times New Roman" charset="-94"/>
              </a:rPr>
              <a:t>Bu karar kesin hüküm niteliğinde değildir. </a:t>
            </a:r>
          </a:p>
          <a:p>
            <a:pPr marL="0" indent="0">
              <a:buNone/>
            </a:pPr>
            <a:r>
              <a:rPr lang="tr-TR" altLang="tr-TR" sz="3200" dirty="0" smtClean="0">
                <a:latin typeface="Times New Roman" charset="-94"/>
                <a:ea typeface="Times New Roman" charset="-94"/>
                <a:cs typeface="Times New Roman" charset="-94"/>
              </a:rPr>
              <a:t>	</a:t>
            </a:r>
            <a:r>
              <a:rPr lang="tr-TR" altLang="tr-TR" sz="3200" b="1" dirty="0" smtClean="0">
                <a:latin typeface="Times New Roman" charset="-94"/>
                <a:ea typeface="Times New Roman" charset="-94"/>
                <a:cs typeface="Times New Roman" charset="-94"/>
              </a:rPr>
              <a:t>B. Takibin Ertelenmesinin Sonuçları</a:t>
            </a:r>
          </a:p>
          <a:p>
            <a:r>
              <a:rPr lang="tr-TR" altLang="tr-TR" sz="2600" dirty="0">
                <a:latin typeface="Times New Roman" charset="-94"/>
                <a:ea typeface="Times New Roman" charset="-94"/>
                <a:cs typeface="Times New Roman" charset="-94"/>
              </a:rPr>
              <a:t>İcra mahkemesi, </a:t>
            </a:r>
            <a:r>
              <a:rPr lang="tr-TR" altLang="tr-TR" sz="2600" dirty="0" smtClean="0">
                <a:latin typeface="Times New Roman" charset="-94"/>
                <a:ea typeface="Times New Roman" charset="-94"/>
                <a:cs typeface="Times New Roman" charset="-94"/>
              </a:rPr>
              <a:t>borçluya süre verildiğini tespit ederse takibin </a:t>
            </a:r>
            <a:r>
              <a:rPr lang="tr-TR" altLang="tr-TR" sz="2600" dirty="0">
                <a:latin typeface="Times New Roman" charset="-94"/>
                <a:ea typeface="Times New Roman" charset="-94"/>
                <a:cs typeface="Times New Roman" charset="-94"/>
              </a:rPr>
              <a:t>ertelenmesine karar verir. Kararda takibin ne kadar süre için ertelendiği belirtilir. </a:t>
            </a:r>
            <a:endParaRPr lang="tr-TR" altLang="tr-TR" sz="2600" dirty="0" smtClean="0">
              <a:latin typeface="Times New Roman" charset="-94"/>
              <a:ea typeface="Times New Roman" charset="-94"/>
              <a:cs typeface="Times New Roman" charset="-94"/>
            </a:endParaRPr>
          </a:p>
          <a:p>
            <a:pPr algn="just"/>
            <a:r>
              <a:rPr lang="tr-TR" altLang="tr-TR" sz="2600" dirty="0" smtClean="0">
                <a:latin typeface="Times New Roman" charset="-94"/>
                <a:ea typeface="Times New Roman" charset="-94"/>
                <a:cs typeface="Times New Roman" charset="-94"/>
              </a:rPr>
              <a:t>Bu </a:t>
            </a:r>
            <a:r>
              <a:rPr lang="tr-TR" altLang="tr-TR" sz="2600" dirty="0">
                <a:latin typeface="Times New Roman" charset="-94"/>
                <a:ea typeface="Times New Roman" charset="-94"/>
                <a:cs typeface="Times New Roman" charset="-94"/>
              </a:rPr>
              <a:t>karar ile </a:t>
            </a:r>
            <a:r>
              <a:rPr lang="tr-TR" altLang="tr-TR" sz="2600" b="1" dirty="0">
                <a:solidFill>
                  <a:srgbClr val="FF0000"/>
                </a:solidFill>
                <a:latin typeface="Times New Roman" charset="-94"/>
                <a:ea typeface="Times New Roman" charset="-94"/>
                <a:cs typeface="Times New Roman" charset="-94"/>
              </a:rPr>
              <a:t>takip durur. </a:t>
            </a:r>
            <a:r>
              <a:rPr lang="tr-TR" altLang="tr-TR" sz="2600" dirty="0">
                <a:latin typeface="Times New Roman" charset="-94"/>
                <a:ea typeface="Times New Roman" charset="-94"/>
                <a:cs typeface="Times New Roman" charset="-94"/>
              </a:rPr>
              <a:t>Erteleme süresi içinde icra takip işlemi yapılamaz. Bu süreden </a:t>
            </a:r>
            <a:r>
              <a:rPr lang="tr-TR" altLang="tr-TR" sz="2600" u="sng" dirty="0">
                <a:latin typeface="Times New Roman" charset="-94"/>
                <a:ea typeface="Times New Roman" charset="-94"/>
                <a:cs typeface="Times New Roman" charset="-94"/>
              </a:rPr>
              <a:t>sonra</a:t>
            </a:r>
            <a:r>
              <a:rPr lang="tr-TR" altLang="tr-TR" sz="2600" dirty="0">
                <a:latin typeface="Times New Roman" charset="-94"/>
                <a:ea typeface="Times New Roman" charset="-94"/>
                <a:cs typeface="Times New Roman" charset="-94"/>
              </a:rPr>
              <a:t> alacaklının talebi ile davaya devam edilir. Bu süre içinde duran icra takip işlemleridir, taraf takip işlemleri yapılabilir. </a:t>
            </a:r>
            <a:endParaRPr lang="tr-TR" altLang="tr-TR" sz="2600" dirty="0" smtClean="0">
              <a:latin typeface="Times New Roman" charset="-94"/>
              <a:ea typeface="Times New Roman" charset="-94"/>
              <a:cs typeface="Times New Roman" charset="-94"/>
            </a:endParaRPr>
          </a:p>
          <a:p>
            <a:pPr algn="just"/>
            <a:r>
              <a:rPr lang="tr-TR" altLang="tr-TR" sz="2600" dirty="0" smtClean="0">
                <a:latin typeface="Times New Roman" charset="-94"/>
                <a:ea typeface="Times New Roman" charset="-94"/>
                <a:cs typeface="Times New Roman" charset="-94"/>
              </a:rPr>
              <a:t>İcra mahkemesi alacağın zamanaşımına uğradığı sonucuna varırsa, icranın geri bırakılmasına, yani ertelenmesine karar verir. Bu kararın kesinleştiğinin kendisine tebliğinden itibaren </a:t>
            </a:r>
            <a:r>
              <a:rPr lang="tr-TR" altLang="tr-TR" sz="2600" b="1" dirty="0" smtClean="0">
                <a:solidFill>
                  <a:srgbClr val="FF0000"/>
                </a:solidFill>
                <a:latin typeface="Times New Roman" charset="-94"/>
                <a:ea typeface="Times New Roman" charset="-94"/>
                <a:cs typeface="Times New Roman" charset="-94"/>
              </a:rPr>
              <a:t>7 gün içinde genel mahkemelerde dava açabilir</a:t>
            </a:r>
            <a:r>
              <a:rPr lang="tr-TR" altLang="tr-TR" sz="2600" dirty="0" smtClean="0">
                <a:latin typeface="Times New Roman" charset="-94"/>
                <a:ea typeface="Times New Roman" charset="-94"/>
                <a:cs typeface="Times New Roman" charset="-94"/>
              </a:rPr>
              <a:t>. Eğer bu davayı açmazsa, alacağın zamanaşımına uğradığı hususu kesin hüküm teşkil eder.</a:t>
            </a:r>
            <a:endParaRPr lang="tr-TR" altLang="tr-TR" sz="2600" dirty="0">
              <a:latin typeface="Times New Roman" charset="-94"/>
              <a:ea typeface="Times New Roman" charset="-94"/>
              <a:cs typeface="Times New Roman" charset="-94"/>
            </a:endParaRPr>
          </a:p>
          <a:p>
            <a:endParaRPr lang="tr-TR" altLang="tr-TR" sz="3200" dirty="0" smtClean="0">
              <a:latin typeface="Times New Roman" charset="-94"/>
              <a:ea typeface="Times New Roman" charset="-94"/>
              <a:cs typeface="Times New Roman" charset="-94"/>
            </a:endParaRPr>
          </a:p>
          <a:p>
            <a:endParaRPr lang="tr-TR" altLang="tr-TR" dirty="0">
              <a:latin typeface="Times New Roman" charset="-94"/>
              <a:ea typeface="Times New Roman" charset="-94"/>
              <a:cs typeface="Times New Roman" charset="-94"/>
            </a:endParaRPr>
          </a:p>
          <a:p>
            <a:endParaRPr lang="tr-TR" dirty="0"/>
          </a:p>
        </p:txBody>
      </p:sp>
    </p:spTree>
    <p:extLst>
      <p:ext uri="{BB962C8B-B14F-4D97-AF65-F5344CB8AC3E}">
        <p14:creationId xmlns:p14="http://schemas.microsoft.com/office/powerpoint/2010/main" val="11512729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tr-TR" dirty="0"/>
          </a:p>
        </p:txBody>
      </p:sp>
      <p:sp>
        <p:nvSpPr>
          <p:cNvPr id="4" name="Dikdörtgen 3"/>
          <p:cNvSpPr/>
          <p:nvPr/>
        </p:nvSpPr>
        <p:spPr>
          <a:xfrm>
            <a:off x="3553541" y="2967335"/>
            <a:ext cx="5084918" cy="923330"/>
          </a:xfrm>
          <a:prstGeom prst="rect">
            <a:avLst/>
          </a:prstGeom>
          <a:noFill/>
        </p:spPr>
        <p:txBody>
          <a:bodyPr wrap="none" lIns="91440" tIns="45720" rIns="91440" bIns="45720">
            <a:spAutoFit/>
          </a:bodyPr>
          <a:lstStyle/>
          <a:p>
            <a:pPr algn="ctr"/>
            <a:r>
              <a:rPr lang="tr-TR"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itchFamily="18" charset="0"/>
                <a:cs typeface="Times New Roman" pitchFamily="18" charset="0"/>
              </a:rPr>
              <a:t> </a:t>
            </a:r>
            <a:r>
              <a:rPr lang="tr-TR" sz="5400" b="1" cap="none" spc="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itchFamily="18" charset="0"/>
                <a:cs typeface="Times New Roman" pitchFamily="18" charset="0"/>
              </a:rPr>
              <a:t>§MAL BEYANI</a:t>
            </a:r>
            <a:endParaRPr lang="tr-TR"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4458123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38200" y="365125"/>
            <a:ext cx="10515600" cy="712561"/>
          </a:xfrm>
        </p:spPr>
        <p:txBody>
          <a:bodyPr>
            <a:normAutofit/>
          </a:bodyPr>
          <a:lstStyle/>
          <a:p>
            <a:pPr>
              <a:lnSpc>
                <a:spcPct val="80000"/>
              </a:lnSpc>
            </a:pPr>
            <a:r>
              <a:rPr lang="tr-TR" altLang="tr-TR" dirty="0" smtClean="0">
                <a:latin typeface="Times New Roman" charset="-94"/>
                <a:ea typeface="Times New Roman" charset="-94"/>
                <a:cs typeface="Times New Roman" charset="-94"/>
              </a:rPr>
              <a:t>Mal </a:t>
            </a:r>
            <a:r>
              <a:rPr lang="tr-TR" altLang="tr-TR" dirty="0">
                <a:latin typeface="Times New Roman" charset="-94"/>
                <a:ea typeface="Times New Roman" charset="-94"/>
                <a:cs typeface="Times New Roman" charset="-94"/>
              </a:rPr>
              <a:t>Beyanında </a:t>
            </a:r>
            <a:r>
              <a:rPr lang="tr-TR" altLang="tr-TR" dirty="0" smtClean="0">
                <a:latin typeface="Times New Roman" charset="-94"/>
                <a:ea typeface="Times New Roman" charset="-94"/>
                <a:cs typeface="Times New Roman" charset="-94"/>
              </a:rPr>
              <a:t>Bulunma (m. 74-77)</a:t>
            </a:r>
            <a:endParaRPr lang="tr-TR" dirty="0"/>
          </a:p>
        </p:txBody>
      </p:sp>
      <p:sp>
        <p:nvSpPr>
          <p:cNvPr id="3" name="İçerik Yer Tutucusu 2"/>
          <p:cNvSpPr>
            <a:spLocks noGrp="1"/>
          </p:cNvSpPr>
          <p:nvPr>
            <p:ph idx="1"/>
          </p:nvPr>
        </p:nvSpPr>
        <p:spPr>
          <a:xfrm>
            <a:off x="838200" y="1077686"/>
            <a:ext cx="10515600" cy="5099277"/>
          </a:xfrm>
        </p:spPr>
        <p:txBody>
          <a:bodyPr/>
          <a:lstStyle/>
          <a:p>
            <a:pPr algn="just"/>
            <a:r>
              <a:rPr lang="tr-TR" altLang="tr-TR" dirty="0">
                <a:ea typeface="Times New Roman" charset="-94"/>
                <a:cs typeface="Times New Roman" charset="-94"/>
              </a:rPr>
              <a:t>Takip kesinleşip haciz aşamasına gelindiğinde, borçluya mal beyanında bulunma zorunluluğu getirilmiştir. Alacaklı borçlunun mallarını biliyorsa, haciz yapılabilmesi için onun mal beyanında bulunmasını beklemesi gerekmez.</a:t>
            </a:r>
          </a:p>
          <a:p>
            <a:r>
              <a:rPr lang="tr-TR" dirty="0" smtClean="0"/>
              <a:t>Takibin başında ödeme emri ile yedi gün içinde itiraz etmeyen ve borcunu da ödemeyen borçlunun aynı süre içinde, mal beyanında bulunması; bulunmazsa tazyik edileceği, mal beyanında bulunmaz </a:t>
            </a:r>
            <a:r>
              <a:rPr lang="tr-TR" dirty="0"/>
              <a:t>y</a:t>
            </a:r>
            <a:r>
              <a:rPr lang="tr-TR" dirty="0" smtClean="0"/>
              <a:t>a da gerçeğe aykırı beyanda bulunursa ayrıca hapisle cezalandırılacağı ihtarı bildirilir. </a:t>
            </a:r>
            <a:endParaRPr lang="tr-TR" dirty="0"/>
          </a:p>
        </p:txBody>
      </p:sp>
    </p:spTree>
    <p:extLst>
      <p:ext uri="{BB962C8B-B14F-4D97-AF65-F5344CB8AC3E}">
        <p14:creationId xmlns:p14="http://schemas.microsoft.com/office/powerpoint/2010/main" val="6387666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838200" y="576943"/>
            <a:ext cx="10515600" cy="5600020"/>
          </a:xfrm>
        </p:spPr>
        <p:txBody>
          <a:bodyPr>
            <a:normAutofit/>
          </a:bodyPr>
          <a:lstStyle/>
          <a:p>
            <a:r>
              <a:rPr lang="tr-TR" altLang="tr-TR" dirty="0">
                <a:ea typeface="Times New Roman" charset="-94"/>
                <a:cs typeface="Times New Roman" charset="-94"/>
              </a:rPr>
              <a:t>Borçlu, mal beyanında tüm malvarlığını değil, borca yeter malvarlığını bildirmek zorundadır. Borçlunun hiç malı olmasa ya da sadece haczi kabil olmayan malları bulunsa dahi bu durumu mal beyanında bildirmesi gerekir (m. 74).</a:t>
            </a:r>
          </a:p>
          <a:p>
            <a:pPr algn="just"/>
            <a:r>
              <a:rPr lang="tr-TR" altLang="tr-TR" dirty="0">
                <a:ea typeface="Times New Roman" charset="-94"/>
                <a:cs typeface="Times New Roman" charset="-94"/>
              </a:rPr>
              <a:t>Mal beyanında bulunma süresi </a:t>
            </a:r>
            <a:r>
              <a:rPr lang="tr-TR" altLang="tr-TR" dirty="0">
                <a:solidFill>
                  <a:srgbClr val="7030A0"/>
                </a:solidFill>
                <a:ea typeface="Times New Roman" charset="-94"/>
                <a:cs typeface="Times New Roman" charset="-94"/>
              </a:rPr>
              <a:t>ödeme emrinin tebliğinden itibaren </a:t>
            </a:r>
            <a:r>
              <a:rPr lang="tr-TR" altLang="tr-TR" b="1" dirty="0">
                <a:solidFill>
                  <a:srgbClr val="FF0000"/>
                </a:solidFill>
                <a:ea typeface="Times New Roman" charset="-94"/>
                <a:cs typeface="Times New Roman" charset="-94"/>
              </a:rPr>
              <a:t>yedi </a:t>
            </a:r>
            <a:r>
              <a:rPr lang="tr-TR" altLang="tr-TR" b="1" dirty="0" smtClean="0">
                <a:solidFill>
                  <a:srgbClr val="FF0000"/>
                </a:solidFill>
                <a:ea typeface="Times New Roman" charset="-94"/>
                <a:cs typeface="Times New Roman" charset="-94"/>
              </a:rPr>
              <a:t>gündür </a:t>
            </a:r>
            <a:r>
              <a:rPr lang="tr-TR" altLang="tr-TR" dirty="0" smtClean="0">
                <a:solidFill>
                  <a:srgbClr val="FF0000"/>
                </a:solidFill>
                <a:ea typeface="Times New Roman" charset="-94"/>
                <a:cs typeface="Times New Roman" charset="-94"/>
              </a:rPr>
              <a:t>(</a:t>
            </a:r>
            <a:r>
              <a:rPr lang="tr-TR" altLang="tr-TR" dirty="0" smtClean="0">
                <a:ea typeface="Times New Roman" charset="-94"/>
                <a:cs typeface="Times New Roman" charset="-94"/>
              </a:rPr>
              <a:t>m</a:t>
            </a:r>
            <a:r>
              <a:rPr lang="tr-TR" altLang="tr-TR" dirty="0">
                <a:ea typeface="Times New Roman" charset="-94"/>
                <a:cs typeface="Times New Roman" charset="-94"/>
              </a:rPr>
              <a:t>. </a:t>
            </a:r>
            <a:r>
              <a:rPr lang="tr-TR" altLang="tr-TR" dirty="0" smtClean="0">
                <a:ea typeface="Times New Roman" charset="-94"/>
                <a:cs typeface="Times New Roman" charset="-94"/>
              </a:rPr>
              <a:t>60/II,b.4- Kambiyo senetlerine dayanan takipte on gündür). </a:t>
            </a:r>
          </a:p>
          <a:p>
            <a:pPr algn="just"/>
            <a:r>
              <a:rPr lang="tr-TR" altLang="tr-TR" dirty="0" smtClean="0">
                <a:ea typeface="Times New Roman" charset="-94"/>
                <a:cs typeface="Times New Roman" charset="-94"/>
              </a:rPr>
              <a:t>Borçlu mal beyanını yazılı veya sözlü olarak icra dairesine bildirmelidir. </a:t>
            </a:r>
            <a:endParaRPr lang="tr-TR" altLang="tr-TR" dirty="0">
              <a:ea typeface="Times New Roman" charset="-94"/>
              <a:cs typeface="Times New Roman" charset="-94"/>
            </a:endParaRPr>
          </a:p>
          <a:p>
            <a:pPr algn="just"/>
            <a:r>
              <a:rPr lang="tr-TR" altLang="tr-TR" dirty="0">
                <a:ea typeface="Times New Roman" charset="-94"/>
                <a:cs typeface="Times New Roman" charset="-94"/>
              </a:rPr>
              <a:t> Borçlu süresinde ödeme emrine itiraz ederse, itirazın kaldırılması veya iptaline kadar mal beyanında bulunmak zorunda değildir. Ancak, aleyhine bu kararların verilmesi durumunda, kararların </a:t>
            </a:r>
            <a:r>
              <a:rPr lang="tr-TR" altLang="tr-TR" dirty="0">
                <a:solidFill>
                  <a:srgbClr val="7030A0"/>
                </a:solidFill>
                <a:ea typeface="Times New Roman" charset="-94"/>
                <a:cs typeface="Times New Roman" charset="-94"/>
              </a:rPr>
              <a:t>tefhim veya tebliğinden itibaren</a:t>
            </a:r>
            <a:r>
              <a:rPr lang="tr-TR" altLang="tr-TR" dirty="0">
                <a:ea typeface="Times New Roman" charset="-94"/>
                <a:cs typeface="Times New Roman" charset="-94"/>
              </a:rPr>
              <a:t> </a:t>
            </a:r>
            <a:r>
              <a:rPr lang="tr-TR" altLang="tr-TR" b="1" dirty="0">
                <a:solidFill>
                  <a:srgbClr val="FF0000"/>
                </a:solidFill>
                <a:ea typeface="Times New Roman" charset="-94"/>
                <a:cs typeface="Times New Roman" charset="-94"/>
              </a:rPr>
              <a:t>üç gün</a:t>
            </a:r>
            <a:r>
              <a:rPr lang="tr-TR" altLang="tr-TR" dirty="0">
                <a:solidFill>
                  <a:srgbClr val="FF0000"/>
                </a:solidFill>
                <a:ea typeface="Times New Roman" charset="-94"/>
                <a:cs typeface="Times New Roman" charset="-94"/>
              </a:rPr>
              <a:t> </a:t>
            </a:r>
            <a:r>
              <a:rPr lang="tr-TR" altLang="tr-TR" dirty="0">
                <a:ea typeface="Times New Roman" charset="-94"/>
                <a:cs typeface="Times New Roman" charset="-94"/>
              </a:rPr>
              <a:t>içinde mal beyanında bulunmalıdır (m. 75).</a:t>
            </a:r>
          </a:p>
          <a:p>
            <a:endParaRPr lang="tr-TR" dirty="0"/>
          </a:p>
        </p:txBody>
      </p:sp>
    </p:spTree>
    <p:extLst>
      <p:ext uri="{BB962C8B-B14F-4D97-AF65-F5344CB8AC3E}">
        <p14:creationId xmlns:p14="http://schemas.microsoft.com/office/powerpoint/2010/main" val="13573056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a:lnSpc>
                <a:spcPct val="80000"/>
              </a:lnSpc>
            </a:pPr>
            <a:r>
              <a:rPr lang="tr-TR" altLang="tr-TR" sz="3200" dirty="0" smtClean="0">
                <a:latin typeface="Times New Roman" charset="-94"/>
                <a:ea typeface="Times New Roman" charset="-94"/>
                <a:cs typeface="Times New Roman" charset="-94"/>
              </a:rPr>
              <a:t/>
            </a:r>
            <a:br>
              <a:rPr lang="tr-TR" altLang="tr-TR" sz="3200" dirty="0" smtClean="0">
                <a:latin typeface="Times New Roman" charset="-94"/>
                <a:ea typeface="Times New Roman" charset="-94"/>
                <a:cs typeface="Times New Roman" charset="-94"/>
              </a:rPr>
            </a:br>
            <a:r>
              <a:rPr lang="tr-TR" altLang="tr-TR" sz="3200" dirty="0">
                <a:latin typeface="Times New Roman" charset="-94"/>
                <a:ea typeface="Times New Roman" charset="-94"/>
                <a:cs typeface="Times New Roman" charset="-94"/>
              </a:rPr>
              <a:t/>
            </a:r>
            <a:br>
              <a:rPr lang="tr-TR" altLang="tr-TR" sz="3200" dirty="0">
                <a:latin typeface="Times New Roman" charset="-94"/>
                <a:ea typeface="Times New Roman" charset="-94"/>
                <a:cs typeface="Times New Roman" charset="-94"/>
              </a:rPr>
            </a:br>
            <a:r>
              <a:rPr lang="tr-TR" altLang="tr-TR" sz="3200" dirty="0" smtClean="0">
                <a:latin typeface="Times New Roman" charset="-94"/>
                <a:ea typeface="Times New Roman" charset="-94"/>
                <a:cs typeface="Times New Roman" charset="-94"/>
              </a:rPr>
              <a:t/>
            </a:r>
            <a:br>
              <a:rPr lang="tr-TR" altLang="tr-TR" sz="3200" dirty="0" smtClean="0">
                <a:latin typeface="Times New Roman" charset="-94"/>
                <a:ea typeface="Times New Roman" charset="-94"/>
                <a:cs typeface="Times New Roman" charset="-94"/>
              </a:rPr>
            </a:br>
            <a:r>
              <a:rPr lang="tr-TR" altLang="tr-TR" sz="3200" dirty="0">
                <a:latin typeface="Times New Roman" charset="-94"/>
                <a:ea typeface="Times New Roman" charset="-94"/>
                <a:cs typeface="Times New Roman" charset="-94"/>
              </a:rPr>
              <a:t/>
            </a:r>
            <a:br>
              <a:rPr lang="tr-TR" altLang="tr-TR" sz="3200" dirty="0">
                <a:latin typeface="Times New Roman" charset="-94"/>
                <a:ea typeface="Times New Roman" charset="-94"/>
                <a:cs typeface="Times New Roman" charset="-94"/>
              </a:rPr>
            </a:br>
            <a:endParaRPr lang="tr-TR" sz="3200" dirty="0"/>
          </a:p>
        </p:txBody>
      </p:sp>
      <p:sp>
        <p:nvSpPr>
          <p:cNvPr id="3" name="İçerik Yer Tutucusu 2"/>
          <p:cNvSpPr>
            <a:spLocks noGrp="1"/>
          </p:cNvSpPr>
          <p:nvPr>
            <p:ph idx="1"/>
          </p:nvPr>
        </p:nvSpPr>
        <p:spPr>
          <a:xfrm>
            <a:off x="544287" y="365125"/>
            <a:ext cx="11157856" cy="6090104"/>
          </a:xfrm>
        </p:spPr>
        <p:txBody>
          <a:bodyPr>
            <a:normAutofit/>
          </a:bodyPr>
          <a:lstStyle/>
          <a:p>
            <a:pPr marL="0" indent="0">
              <a:buNone/>
            </a:pPr>
            <a:r>
              <a:rPr lang="tr-TR" altLang="tr-TR" sz="3200" dirty="0">
                <a:latin typeface="Times New Roman" charset="-94"/>
                <a:ea typeface="Times New Roman" charset="-94"/>
                <a:cs typeface="Times New Roman" charset="-94"/>
              </a:rPr>
              <a:t>	</a:t>
            </a:r>
            <a:r>
              <a:rPr lang="tr-TR" altLang="tr-TR" sz="3600" b="1" dirty="0" smtClean="0">
                <a:latin typeface="Times New Roman" charset="-94"/>
                <a:ea typeface="Times New Roman" charset="-94"/>
                <a:cs typeface="Times New Roman" charset="-94"/>
              </a:rPr>
              <a:t>Mal </a:t>
            </a:r>
            <a:r>
              <a:rPr lang="tr-TR" altLang="tr-TR" sz="3600" b="1" dirty="0">
                <a:latin typeface="Times New Roman" charset="-94"/>
                <a:ea typeface="Times New Roman" charset="-94"/>
                <a:cs typeface="Times New Roman" charset="-94"/>
              </a:rPr>
              <a:t>Beyanında </a:t>
            </a:r>
            <a:r>
              <a:rPr lang="tr-TR" altLang="tr-TR" sz="3600" b="1" dirty="0" smtClean="0">
                <a:latin typeface="Times New Roman" charset="-94"/>
                <a:ea typeface="Times New Roman" charset="-94"/>
                <a:cs typeface="Times New Roman" charset="-94"/>
              </a:rPr>
              <a:t>Bulunmama</a:t>
            </a:r>
            <a:r>
              <a:rPr lang="tr-TR" altLang="tr-TR" sz="3200" b="1" dirty="0">
                <a:latin typeface="Times New Roman" charset="-94"/>
                <a:ea typeface="Times New Roman" charset="-94"/>
                <a:cs typeface="Times New Roman" charset="-94"/>
              </a:rPr>
              <a:t/>
            </a:r>
            <a:br>
              <a:rPr lang="tr-TR" altLang="tr-TR" sz="3200" b="1" dirty="0">
                <a:latin typeface="Times New Roman" charset="-94"/>
                <a:ea typeface="Times New Roman" charset="-94"/>
                <a:cs typeface="Times New Roman" charset="-94"/>
              </a:rPr>
            </a:br>
            <a:r>
              <a:rPr lang="tr-TR" altLang="tr-TR" sz="3200" b="1" dirty="0">
                <a:latin typeface="Times New Roman" charset="-94"/>
                <a:ea typeface="Times New Roman" charset="-94"/>
                <a:cs typeface="Times New Roman" charset="-94"/>
              </a:rPr>
              <a:t>A. Mal Beyanında Bulununcaya Kadar Hapisle </a:t>
            </a:r>
            <a:r>
              <a:rPr lang="tr-TR" altLang="tr-TR" sz="3200" b="1" dirty="0" smtClean="0">
                <a:latin typeface="Times New Roman" charset="-94"/>
                <a:ea typeface="Times New Roman" charset="-94"/>
                <a:cs typeface="Times New Roman" charset="-94"/>
              </a:rPr>
              <a:t>Tazyik </a:t>
            </a:r>
            <a:r>
              <a:rPr lang="tr-TR" altLang="tr-TR" b="1" dirty="0" smtClean="0">
                <a:latin typeface="Times New Roman" charset="-94"/>
                <a:ea typeface="Times New Roman" charset="-94"/>
                <a:cs typeface="Times New Roman" charset="-94"/>
              </a:rPr>
              <a:t>(m. 76)</a:t>
            </a:r>
          </a:p>
          <a:p>
            <a:pPr marL="0" indent="0">
              <a:buNone/>
            </a:pPr>
            <a:r>
              <a:rPr lang="tr-TR" altLang="tr-TR" dirty="0">
                <a:latin typeface="Times New Roman" charset="-94"/>
                <a:ea typeface="Times New Roman" charset="-94"/>
                <a:cs typeface="Times New Roman" charset="-94"/>
              </a:rPr>
              <a:t>	</a:t>
            </a:r>
            <a:r>
              <a:rPr lang="tr-TR" altLang="tr-TR" sz="2400" dirty="0" smtClean="0">
                <a:ea typeface="Times New Roman" charset="-94"/>
                <a:cs typeface="Times New Roman" charset="-94"/>
              </a:rPr>
              <a:t>Süresinde mal </a:t>
            </a:r>
            <a:r>
              <a:rPr lang="tr-TR" altLang="tr-TR" sz="2400" dirty="0">
                <a:ea typeface="Times New Roman" charset="-94"/>
                <a:cs typeface="Times New Roman" charset="-94"/>
              </a:rPr>
              <a:t>beyanında </a:t>
            </a:r>
            <a:r>
              <a:rPr lang="tr-TR" altLang="tr-TR" sz="2400" dirty="0" smtClean="0">
                <a:ea typeface="Times New Roman" charset="-94"/>
                <a:cs typeface="Times New Roman" charset="-94"/>
              </a:rPr>
              <a:t>bulunmayan </a:t>
            </a:r>
            <a:r>
              <a:rPr lang="tr-TR" altLang="tr-TR" sz="2400" dirty="0">
                <a:ea typeface="Times New Roman" charset="-94"/>
                <a:cs typeface="Times New Roman" charset="-94"/>
              </a:rPr>
              <a:t>borçlu, alacaklının talebi üzerine beyanda bulununcaya kadar icra mahkemesi hakimi tarafından bir defaya mahsus olmak üzere hapisle tazyik olunur. </a:t>
            </a:r>
            <a:endParaRPr lang="tr-TR" altLang="tr-TR" sz="2400" dirty="0" smtClean="0">
              <a:ea typeface="Times New Roman" charset="-94"/>
              <a:cs typeface="Times New Roman" charset="-94"/>
            </a:endParaRPr>
          </a:p>
          <a:p>
            <a:pPr marL="0" indent="0">
              <a:buNone/>
            </a:pPr>
            <a:r>
              <a:rPr lang="tr-TR" altLang="tr-TR" sz="2400" dirty="0" smtClean="0">
                <a:ea typeface="Times New Roman" charset="-94"/>
                <a:cs typeface="Times New Roman" charset="-94"/>
              </a:rPr>
              <a:t>Bu hapse </a:t>
            </a:r>
            <a:r>
              <a:rPr lang="tr-TR" altLang="tr-TR" sz="2400" dirty="0" smtClean="0">
                <a:solidFill>
                  <a:srgbClr val="FF0000"/>
                </a:solidFill>
                <a:ea typeface="Times New Roman" charset="-94"/>
                <a:cs typeface="Times New Roman" charset="-94"/>
              </a:rPr>
              <a:t>takip içinde bir kere </a:t>
            </a:r>
            <a:r>
              <a:rPr lang="tr-TR" altLang="tr-TR" sz="2400" dirty="0" smtClean="0">
                <a:ea typeface="Times New Roman" charset="-94"/>
                <a:cs typeface="Times New Roman" charset="-94"/>
              </a:rPr>
              <a:t>karar verilir ve </a:t>
            </a:r>
            <a:r>
              <a:rPr lang="tr-TR" altLang="tr-TR" sz="2400" dirty="0" smtClean="0">
                <a:solidFill>
                  <a:srgbClr val="7030A0"/>
                </a:solidFill>
                <a:ea typeface="Times New Roman" charset="-94"/>
                <a:cs typeface="Times New Roman" charset="-94"/>
              </a:rPr>
              <a:t>süresi </a:t>
            </a:r>
            <a:r>
              <a:rPr lang="tr-TR" altLang="tr-TR" sz="2400" dirty="0">
                <a:solidFill>
                  <a:srgbClr val="7030A0"/>
                </a:solidFill>
                <a:ea typeface="Times New Roman" charset="-94"/>
                <a:cs typeface="Times New Roman" charset="-94"/>
              </a:rPr>
              <a:t>üç ayı </a:t>
            </a:r>
            <a:r>
              <a:rPr lang="tr-TR" altLang="tr-TR" sz="2400" dirty="0">
                <a:ea typeface="Times New Roman" charset="-94"/>
                <a:cs typeface="Times New Roman" charset="-94"/>
              </a:rPr>
              <a:t>geçemez</a:t>
            </a:r>
            <a:r>
              <a:rPr lang="tr-TR" altLang="tr-TR" sz="2400" dirty="0" smtClean="0">
                <a:ea typeface="Times New Roman" charset="-94"/>
                <a:cs typeface="Times New Roman" charset="-94"/>
              </a:rPr>
              <a:t>.</a:t>
            </a:r>
          </a:p>
          <a:p>
            <a:pPr marL="0" indent="0">
              <a:buNone/>
            </a:pPr>
            <a:r>
              <a:rPr lang="tr-TR" altLang="tr-TR" sz="2400" dirty="0" smtClean="0">
                <a:ea typeface="Times New Roman" charset="-94"/>
                <a:cs typeface="Times New Roman" charset="-94"/>
              </a:rPr>
              <a:t>Tazyik hapsinin borçluya gönderilen ödeme emrinde ihtar edilmiş olması gerekir. </a:t>
            </a:r>
          </a:p>
          <a:p>
            <a:pPr marL="0" indent="0">
              <a:buNone/>
            </a:pPr>
            <a:r>
              <a:rPr lang="tr-TR" altLang="tr-TR" sz="2400" dirty="0" smtClean="0">
                <a:ea typeface="Times New Roman" charset="-94"/>
                <a:cs typeface="Times New Roman" charset="-94"/>
              </a:rPr>
              <a:t>Borçlu, süresinden sonra olsa dahi mal beyanında bulunursa tazyik hapsi uygulanmaz. </a:t>
            </a:r>
          </a:p>
          <a:p>
            <a:pPr marL="0" indent="0">
              <a:buNone/>
            </a:pPr>
            <a:r>
              <a:rPr lang="tr-TR" altLang="tr-TR" sz="2400" dirty="0" smtClean="0">
                <a:ea typeface="Times New Roman" charset="-94"/>
                <a:cs typeface="Times New Roman" charset="-94"/>
              </a:rPr>
              <a:t>			Mal Beyanına İlişkin Yaptırımlar</a:t>
            </a:r>
          </a:p>
          <a:p>
            <a:pPr marL="0" indent="0">
              <a:buNone/>
            </a:pPr>
            <a:endParaRPr lang="tr-TR" altLang="tr-TR" sz="2400" dirty="0">
              <a:ea typeface="Times New Roman" charset="-94"/>
              <a:cs typeface="Times New Roman" charset="-94"/>
            </a:endParaRPr>
          </a:p>
          <a:p>
            <a:pPr marL="0" indent="0">
              <a:buNone/>
            </a:pPr>
            <a:r>
              <a:rPr lang="tr-TR" altLang="tr-TR" sz="2400" dirty="0" smtClean="0">
                <a:ea typeface="Times New Roman" charset="-94"/>
                <a:cs typeface="Times New Roman" charset="-94"/>
              </a:rPr>
              <a:t>	</a:t>
            </a:r>
          </a:p>
        </p:txBody>
      </p:sp>
      <p:cxnSp>
        <p:nvCxnSpPr>
          <p:cNvPr id="5" name="Düz Ok Bağlayıcısı 4"/>
          <p:cNvCxnSpPr/>
          <p:nvPr/>
        </p:nvCxnSpPr>
        <p:spPr>
          <a:xfrm>
            <a:off x="5105400" y="4321629"/>
            <a:ext cx="10886" cy="598714"/>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9" name="Düz Ok Bağlayıcısı 8"/>
          <p:cNvCxnSpPr/>
          <p:nvPr/>
        </p:nvCxnSpPr>
        <p:spPr>
          <a:xfrm flipH="1">
            <a:off x="2574474" y="4354287"/>
            <a:ext cx="1730828" cy="598714"/>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11" name="Düz Ok Bağlayıcısı 10"/>
          <p:cNvCxnSpPr/>
          <p:nvPr/>
        </p:nvCxnSpPr>
        <p:spPr>
          <a:xfrm>
            <a:off x="6487886" y="4321629"/>
            <a:ext cx="2111826" cy="576943"/>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
        <p:nvSpPr>
          <p:cNvPr id="12" name="Yuvarlatılmış Dikdörtgen 11"/>
          <p:cNvSpPr/>
          <p:nvPr/>
        </p:nvSpPr>
        <p:spPr>
          <a:xfrm>
            <a:off x="1077686" y="4931229"/>
            <a:ext cx="1371600" cy="14369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r-TR" altLang="tr-TR" sz="1400" dirty="0" smtClean="0">
              <a:ea typeface="Times New Roman" charset="-94"/>
              <a:cs typeface="Times New Roman" charset="-94"/>
            </a:endParaRPr>
          </a:p>
          <a:p>
            <a:r>
              <a:rPr lang="tr-TR" altLang="tr-TR" sz="1400" dirty="0" smtClean="0">
                <a:ea typeface="Times New Roman" charset="-94"/>
                <a:cs typeface="Times New Roman" charset="-94"/>
              </a:rPr>
              <a:t>Mal </a:t>
            </a:r>
            <a:r>
              <a:rPr lang="tr-TR" altLang="tr-TR" sz="1400" dirty="0">
                <a:ea typeface="Times New Roman" charset="-94"/>
                <a:cs typeface="Times New Roman" charset="-94"/>
              </a:rPr>
              <a:t>Beyanında </a:t>
            </a:r>
            <a:r>
              <a:rPr lang="tr-TR" altLang="tr-TR" sz="1400" dirty="0" smtClean="0">
                <a:ea typeface="Times New Roman" charset="-94"/>
                <a:cs typeface="Times New Roman" charset="-94"/>
              </a:rPr>
              <a:t>Bulununcaya</a:t>
            </a:r>
            <a:endParaRPr lang="tr-TR" altLang="tr-TR" sz="1400" dirty="0">
              <a:ea typeface="Times New Roman" charset="-94"/>
              <a:cs typeface="Times New Roman" charset="-94"/>
            </a:endParaRPr>
          </a:p>
          <a:p>
            <a:r>
              <a:rPr lang="tr-TR" altLang="tr-TR" sz="1400" dirty="0" smtClean="0">
                <a:ea typeface="Times New Roman" charset="-94"/>
                <a:cs typeface="Times New Roman" charset="-94"/>
              </a:rPr>
              <a:t>Kadar </a:t>
            </a:r>
            <a:r>
              <a:rPr lang="tr-TR" altLang="tr-TR" sz="1400" dirty="0">
                <a:ea typeface="Times New Roman" charset="-94"/>
                <a:cs typeface="Times New Roman" charset="-94"/>
              </a:rPr>
              <a:t>Hapisle Tazyik</a:t>
            </a:r>
          </a:p>
          <a:p>
            <a:r>
              <a:rPr lang="tr-TR" altLang="tr-TR" sz="1400" dirty="0" smtClean="0">
                <a:ea typeface="Times New Roman" charset="-94"/>
                <a:cs typeface="Times New Roman" charset="-94"/>
              </a:rPr>
              <a:t>m</a:t>
            </a:r>
            <a:r>
              <a:rPr lang="tr-TR" altLang="tr-TR" sz="1400" dirty="0">
                <a:ea typeface="Times New Roman" charset="-94"/>
                <a:cs typeface="Times New Roman" charset="-94"/>
              </a:rPr>
              <a:t>. 76</a:t>
            </a:r>
          </a:p>
          <a:p>
            <a:pPr algn="ctr"/>
            <a:endParaRPr lang="tr-TR" dirty="0"/>
          </a:p>
        </p:txBody>
      </p:sp>
      <p:sp>
        <p:nvSpPr>
          <p:cNvPr id="13" name="Yuvarlatılmış Dikdörtgen 12"/>
          <p:cNvSpPr/>
          <p:nvPr/>
        </p:nvSpPr>
        <p:spPr>
          <a:xfrm>
            <a:off x="4572000" y="4920343"/>
            <a:ext cx="1393371" cy="1447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300" dirty="0" smtClean="0"/>
              <a:t>Sonradan Kazanılan Mal ve Gelirde Meydana Gelen Artışın Bildirilmemesi (m.77)</a:t>
            </a:r>
            <a:endParaRPr lang="tr-TR" sz="1300" dirty="0"/>
          </a:p>
        </p:txBody>
      </p:sp>
      <p:sp>
        <p:nvSpPr>
          <p:cNvPr id="14" name="Yuvarlatılmış Dikdörtgen 13"/>
          <p:cNvSpPr/>
          <p:nvPr/>
        </p:nvSpPr>
        <p:spPr>
          <a:xfrm>
            <a:off x="8599712" y="4898572"/>
            <a:ext cx="1393372" cy="14695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smtClean="0"/>
              <a:t>Gerçeğe Aykırı Mal Beyanında Bulunma Suçu (M.338)</a:t>
            </a:r>
            <a:endParaRPr lang="tr-TR" sz="1400" dirty="0"/>
          </a:p>
        </p:txBody>
      </p:sp>
    </p:spTree>
    <p:extLst>
      <p:ext uri="{BB962C8B-B14F-4D97-AF65-F5344CB8AC3E}">
        <p14:creationId xmlns:p14="http://schemas.microsoft.com/office/powerpoint/2010/main" val="8715362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838200" y="468086"/>
            <a:ext cx="10515600" cy="5708877"/>
          </a:xfrm>
        </p:spPr>
        <p:txBody>
          <a:bodyPr/>
          <a:lstStyle/>
          <a:p>
            <a:pPr marL="0" indent="0">
              <a:buNone/>
            </a:pPr>
            <a:r>
              <a:rPr lang="tr-TR" altLang="tr-TR" dirty="0">
                <a:latin typeface="Times New Roman" charset="-94"/>
                <a:ea typeface="Times New Roman" charset="-94"/>
                <a:cs typeface="Times New Roman" charset="-94"/>
              </a:rPr>
              <a:t>	</a:t>
            </a:r>
            <a:r>
              <a:rPr lang="tr-TR" altLang="tr-TR" b="1" dirty="0">
                <a:latin typeface="Times New Roman" charset="-94"/>
                <a:ea typeface="Times New Roman" charset="-94"/>
                <a:cs typeface="Times New Roman" charset="-94"/>
              </a:rPr>
              <a:t>B. Hiç Mal Beyanında Bulunmama ve Süresinden Sonra Mal Beyanında </a:t>
            </a:r>
            <a:r>
              <a:rPr lang="tr-TR" altLang="tr-TR" b="1" dirty="0" smtClean="0">
                <a:latin typeface="Times New Roman" charset="-94"/>
                <a:ea typeface="Times New Roman" charset="-94"/>
                <a:cs typeface="Times New Roman" charset="-94"/>
              </a:rPr>
              <a:t>Bulunma</a:t>
            </a:r>
          </a:p>
          <a:p>
            <a:pPr marL="0" indent="0">
              <a:buNone/>
            </a:pPr>
            <a:endParaRPr lang="tr-TR" dirty="0">
              <a:latin typeface="Times New Roman" charset="-94"/>
              <a:ea typeface="Times New Roman" charset="-94"/>
              <a:cs typeface="Times New Roman" charset="-94"/>
            </a:endParaRPr>
          </a:p>
          <a:p>
            <a:pPr marL="0" indent="0">
              <a:buNone/>
            </a:pPr>
            <a:r>
              <a:rPr lang="tr-TR" dirty="0" smtClean="0">
                <a:ea typeface="Times New Roman" charset="-94"/>
                <a:cs typeface="Times New Roman" charset="-94"/>
              </a:rPr>
              <a:t>İİK m. 337/1 hükmüne göre, mal beyanında bulunmayan borçlunun 76. maddeye göre hapisle tazyik edilmesi yanında ayrıca cezalandırılması öngörülmüş idi. </a:t>
            </a:r>
          </a:p>
          <a:p>
            <a:pPr marL="0" indent="0">
              <a:buNone/>
            </a:pPr>
            <a:r>
              <a:rPr lang="tr-TR" dirty="0" smtClean="0">
                <a:ea typeface="Times New Roman" charset="-94"/>
                <a:cs typeface="Times New Roman" charset="-94"/>
              </a:rPr>
              <a:t>Bu hükme karşı, </a:t>
            </a:r>
            <a:r>
              <a:rPr lang="tr-TR" altLang="tr-TR" dirty="0">
                <a:ea typeface="Times New Roman" charset="-94"/>
                <a:cs typeface="Times New Roman" charset="-94"/>
              </a:rPr>
              <a:t>Anayasa </a:t>
            </a:r>
            <a:r>
              <a:rPr lang="tr-TR" altLang="tr-TR" dirty="0" smtClean="0">
                <a:ea typeface="Times New Roman" charset="-94"/>
                <a:cs typeface="Times New Roman" charset="-94"/>
              </a:rPr>
              <a:t>Mahkemesi oybirliği ile 28/02/2008 </a:t>
            </a:r>
            <a:r>
              <a:rPr lang="tr-TR" altLang="tr-TR" dirty="0">
                <a:ea typeface="Times New Roman" charset="-94"/>
                <a:cs typeface="Times New Roman" charset="-94"/>
              </a:rPr>
              <a:t>tarihli ve E. 2006/71, K. 2008/69 sayılı Kararı </a:t>
            </a:r>
            <a:r>
              <a:rPr lang="tr-TR" altLang="tr-TR" dirty="0" smtClean="0">
                <a:ea typeface="Times New Roman" charset="-94"/>
                <a:cs typeface="Times New Roman" charset="-94"/>
              </a:rPr>
              <a:t>ile madde metni </a:t>
            </a:r>
            <a:r>
              <a:rPr lang="tr-TR" altLang="tr-TR" dirty="0">
                <a:ea typeface="Times New Roman" charset="-94"/>
                <a:cs typeface="Times New Roman" charset="-94"/>
              </a:rPr>
              <a:t>iptal </a:t>
            </a:r>
            <a:r>
              <a:rPr lang="tr-TR" altLang="tr-TR" dirty="0" smtClean="0">
                <a:ea typeface="Times New Roman" charset="-94"/>
                <a:cs typeface="Times New Roman" charset="-94"/>
              </a:rPr>
              <a:t>etmiştir.</a:t>
            </a:r>
          </a:p>
          <a:p>
            <a:pPr marL="0" indent="0">
              <a:buNone/>
            </a:pPr>
            <a:r>
              <a:rPr lang="tr-TR" dirty="0" smtClean="0">
                <a:ea typeface="Times New Roman" charset="-94"/>
                <a:cs typeface="Times New Roman" charset="-94"/>
              </a:rPr>
              <a:t>(RG. 16.4.2008, S. 26849)</a:t>
            </a:r>
            <a:endParaRPr lang="tr-TR" dirty="0"/>
          </a:p>
          <a:p>
            <a:endParaRPr lang="tr-TR" dirty="0"/>
          </a:p>
        </p:txBody>
      </p:sp>
    </p:spTree>
    <p:extLst>
      <p:ext uri="{BB962C8B-B14F-4D97-AF65-F5344CB8AC3E}">
        <p14:creationId xmlns:p14="http://schemas.microsoft.com/office/powerpoint/2010/main" val="12852464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a:xfrm>
            <a:off x="838200" y="598714"/>
            <a:ext cx="10515600" cy="5578249"/>
          </a:xfrm>
        </p:spPr>
        <p:txBody>
          <a:bodyPr>
            <a:normAutofit fontScale="85000" lnSpcReduction="20000"/>
          </a:bodyPr>
          <a:lstStyle/>
          <a:p>
            <a:pPr marL="0" indent="0">
              <a:buNone/>
            </a:pPr>
            <a:r>
              <a:rPr lang="tr-TR" altLang="tr-TR" sz="3800" dirty="0" smtClean="0">
                <a:latin typeface="Times New Roman" charset="-94"/>
                <a:ea typeface="Times New Roman" charset="-94"/>
                <a:cs typeface="Times New Roman" charset="-94"/>
              </a:rPr>
              <a:t>	</a:t>
            </a:r>
            <a:r>
              <a:rPr lang="tr-TR" altLang="tr-TR" sz="3800" b="1" dirty="0" smtClean="0">
                <a:latin typeface="Times New Roman" charset="-94"/>
                <a:ea typeface="Times New Roman" charset="-94"/>
                <a:cs typeface="Times New Roman" charset="-94"/>
              </a:rPr>
              <a:t>Gerçeğe </a:t>
            </a:r>
            <a:r>
              <a:rPr lang="tr-TR" altLang="tr-TR" sz="3800" b="1" dirty="0">
                <a:latin typeface="Times New Roman" charset="-94"/>
                <a:ea typeface="Times New Roman" charset="-94"/>
                <a:cs typeface="Times New Roman" charset="-94"/>
              </a:rPr>
              <a:t>Aykırı Mal Beyanında </a:t>
            </a:r>
            <a:r>
              <a:rPr lang="tr-TR" altLang="tr-TR" sz="3800" b="1" dirty="0" smtClean="0">
                <a:latin typeface="Times New Roman" charset="-94"/>
                <a:ea typeface="Times New Roman" charset="-94"/>
                <a:cs typeface="Times New Roman" charset="-94"/>
              </a:rPr>
              <a:t>Bulunma</a:t>
            </a:r>
          </a:p>
          <a:p>
            <a:pPr algn="just">
              <a:lnSpc>
                <a:spcPct val="80000"/>
              </a:lnSpc>
              <a:buNone/>
            </a:pPr>
            <a:r>
              <a:rPr lang="tr-TR" dirty="0" smtClean="0">
                <a:latin typeface="Times New Roman" charset="-94"/>
                <a:ea typeface="Times New Roman" charset="-94"/>
                <a:cs typeface="Times New Roman" charset="-94"/>
              </a:rPr>
              <a:t>5358 sayılı Kanunla değişik </a:t>
            </a:r>
            <a:r>
              <a:rPr lang="tr-TR" dirty="0" smtClean="0">
                <a:solidFill>
                  <a:srgbClr val="FF0000"/>
                </a:solidFill>
                <a:latin typeface="Times New Roman" charset="-94"/>
                <a:ea typeface="Times New Roman" charset="-94"/>
                <a:cs typeface="Times New Roman" charset="-94"/>
              </a:rPr>
              <a:t>İİK 38. maddesi</a:t>
            </a:r>
            <a:r>
              <a:rPr lang="tr-TR" dirty="0" smtClean="0">
                <a:latin typeface="Times New Roman" charset="-94"/>
                <a:ea typeface="Times New Roman" charset="-94"/>
                <a:cs typeface="Times New Roman" charset="-94"/>
              </a:rPr>
              <a:t>; </a:t>
            </a:r>
          </a:p>
          <a:p>
            <a:pPr algn="just">
              <a:lnSpc>
                <a:spcPct val="80000"/>
              </a:lnSpc>
              <a:buNone/>
            </a:pPr>
            <a:r>
              <a:rPr lang="tr-TR" altLang="tr-TR" i="1" dirty="0" smtClean="0">
                <a:latin typeface="Times New Roman" charset="-94"/>
                <a:ea typeface="Times New Roman" charset="-94"/>
                <a:cs typeface="Times New Roman" charset="-94"/>
              </a:rPr>
              <a:t>“Bu </a:t>
            </a:r>
            <a:r>
              <a:rPr lang="tr-TR" altLang="tr-TR" i="1" dirty="0">
                <a:latin typeface="Times New Roman" charset="-94"/>
                <a:ea typeface="Times New Roman" charset="-94"/>
                <a:cs typeface="Times New Roman" charset="-94"/>
              </a:rPr>
              <a:t>Kanuna göre istenen beyanı, hakikate aykırı surette yapan kimse, alacaklının şikâyeti üzerine, üç aydan bir yıla kadar hapis cezası ile cezalandırılır.</a:t>
            </a:r>
          </a:p>
          <a:p>
            <a:pPr algn="just">
              <a:lnSpc>
                <a:spcPct val="80000"/>
              </a:lnSpc>
              <a:buNone/>
            </a:pPr>
            <a:r>
              <a:rPr lang="tr-TR" altLang="tr-TR" i="1" dirty="0">
                <a:latin typeface="Times New Roman" charset="-94"/>
                <a:ea typeface="Times New Roman" charset="-94"/>
                <a:cs typeface="Times New Roman" charset="-94"/>
              </a:rPr>
              <a:t>Hakkında aciz vesikası alınmış borçlu, asgari ücretin üstünde bir geçim sürdürdüğü, aciz vesikası hamili alacaklının alacağının aciz vesikasına bağlanmasından en geç beş sene içinde müracaatı üzerine sabit olursa, asgari ücretin üstünde kalan gelirlerinden icra tetkik merciinin dörtte birden az olmamak üzere tespit edeceği kısmını merci kararının kesinleşmesinden itibaren en geç bir ay içinde ve aciz vesikasındaki borcun ödenmesine kadar her ay icra dairesine yatırmaya mecburdur. Bu mükellefiyeti yerine getirmeyen borçlu hakkında bir yıla kadar tazyik hapsine karar verilir. Hapsin tatbikine başlandıktan sonra borçlu borcun tamamını veya o tarihe kadar icra veznesine yatırmak zorunda olduğu meblağı öderse tahliye edilir; ödemelerini tekrar keserse, hakkında tazyik hapsine yeniden karar verilir. Ancak, bir borçtan dolayı tazyik hapsinin süresi bir yılı geçemez.</a:t>
            </a:r>
          </a:p>
          <a:p>
            <a:pPr algn="just">
              <a:lnSpc>
                <a:spcPct val="80000"/>
              </a:lnSpc>
              <a:buNone/>
            </a:pPr>
            <a:r>
              <a:rPr lang="tr-TR" altLang="tr-TR" i="1" dirty="0">
                <a:latin typeface="Times New Roman" charset="-94"/>
                <a:ea typeface="Times New Roman" charset="-94"/>
                <a:cs typeface="Times New Roman" charset="-94"/>
              </a:rPr>
              <a:t>Borçlunun nafaka borçluları dahil üçüncü şahıstan yardım görmesi, asgari ücretin üstünde eline geçen para ve menfaatlerin icra mahkemesi kararı ile belirlenecek kısmını, icra veznesine yatırmak mükellefiyetini ortadan kaldırmaz.</a:t>
            </a:r>
          </a:p>
          <a:p>
            <a:pPr algn="just">
              <a:lnSpc>
                <a:spcPct val="80000"/>
              </a:lnSpc>
              <a:buNone/>
            </a:pPr>
            <a:r>
              <a:rPr lang="tr-TR" altLang="tr-TR" i="1" dirty="0">
                <a:latin typeface="Times New Roman" charset="-94"/>
                <a:ea typeface="Times New Roman" charset="-94"/>
                <a:cs typeface="Times New Roman" charset="-94"/>
              </a:rPr>
              <a:t>İkinci fıkradaki hükmün tatbikini birden fazla aciz vesikası hamili alacaklı talep etmiş ise, bunlar talep tarihi sırasıyla öncelik hakkını haizdir</a:t>
            </a:r>
            <a:r>
              <a:rPr lang="tr-TR" altLang="tr-TR" i="1" dirty="0" smtClean="0">
                <a:latin typeface="Times New Roman" charset="-94"/>
                <a:ea typeface="Times New Roman" charset="-94"/>
                <a:cs typeface="Times New Roman" charset="-94"/>
              </a:rPr>
              <a:t>.”</a:t>
            </a:r>
            <a:endParaRPr lang="tr-TR" altLang="tr-TR" i="1" dirty="0">
              <a:latin typeface="Times New Roman" charset="-94"/>
              <a:ea typeface="Times New Roman" charset="-94"/>
              <a:cs typeface="Times New Roman" charset="-94"/>
            </a:endParaRPr>
          </a:p>
          <a:p>
            <a:endParaRPr lang="tr-TR" dirty="0"/>
          </a:p>
        </p:txBody>
      </p:sp>
    </p:spTree>
    <p:extLst>
      <p:ext uri="{BB962C8B-B14F-4D97-AF65-F5344CB8AC3E}">
        <p14:creationId xmlns:p14="http://schemas.microsoft.com/office/powerpoint/2010/main" val="1301758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lvl="0" indent="0" algn="ctr">
              <a:lnSpc>
                <a:spcPct val="100000"/>
              </a:lnSpc>
              <a:spcBef>
                <a:spcPts val="0"/>
              </a:spcBef>
              <a:buNone/>
            </a:pPr>
            <a:r>
              <a:rPr lang="tr-TR" sz="5400" b="1" dirty="0">
                <a:ln w="9525">
                  <a:solidFill>
                    <a:prstClr val="white"/>
                  </a:solidFill>
                  <a:prstDash val="solid"/>
                </a:ln>
                <a:solidFill>
                  <a:prstClr val="black"/>
                </a:solidFill>
                <a:effectLst>
                  <a:outerShdw blurRad="12700" dist="38100" dir="2700000" algn="tl" rotWithShape="0">
                    <a:prstClr val="white">
                      <a:lumMod val="50000"/>
                    </a:prstClr>
                  </a:outerShdw>
                </a:effectLst>
              </a:rPr>
              <a:t>§MENFİ TESPİT VE İSTİRDAT DAVALARI</a:t>
            </a:r>
          </a:p>
          <a:p>
            <a:endParaRPr lang="tr-TR" dirty="0"/>
          </a:p>
        </p:txBody>
      </p:sp>
    </p:spTree>
    <p:extLst>
      <p:ext uri="{BB962C8B-B14F-4D97-AF65-F5344CB8AC3E}">
        <p14:creationId xmlns:p14="http://schemas.microsoft.com/office/powerpoint/2010/main" val="17934707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a:xfrm>
            <a:off x="838200" y="365125"/>
            <a:ext cx="10515600" cy="5811838"/>
          </a:xfrm>
        </p:spPr>
        <p:txBody>
          <a:bodyPr>
            <a:normAutofit fontScale="92500" lnSpcReduction="10000"/>
          </a:bodyPr>
          <a:lstStyle/>
          <a:p>
            <a:pPr marL="0" indent="0">
              <a:buNone/>
            </a:pPr>
            <a:r>
              <a:rPr lang="tr-TR" altLang="tr-TR" dirty="0" smtClean="0">
                <a:latin typeface="Times New Roman" charset="-94"/>
                <a:ea typeface="Times New Roman" charset="-94"/>
                <a:cs typeface="Times New Roman" charset="-94"/>
              </a:rPr>
              <a:t>	</a:t>
            </a:r>
            <a:r>
              <a:rPr lang="tr-TR" altLang="tr-TR" sz="3500" b="1" dirty="0" smtClean="0">
                <a:latin typeface="Times New Roman" charset="-94"/>
                <a:ea typeface="Times New Roman" charset="-94"/>
                <a:cs typeface="Times New Roman" charset="-94"/>
              </a:rPr>
              <a:t>Borçlunun </a:t>
            </a:r>
            <a:r>
              <a:rPr lang="tr-TR" altLang="tr-TR" sz="3500" b="1" dirty="0">
                <a:latin typeface="Times New Roman" charset="-94"/>
                <a:ea typeface="Times New Roman" charset="-94"/>
                <a:cs typeface="Times New Roman" charset="-94"/>
              </a:rPr>
              <a:t>Mal Beyanından Sonra Kazandığı Malları ve Gelirlerindeki Artışları </a:t>
            </a:r>
            <a:r>
              <a:rPr lang="tr-TR" altLang="tr-TR" sz="3500" b="1" dirty="0" smtClean="0">
                <a:latin typeface="Times New Roman" charset="-94"/>
                <a:ea typeface="Times New Roman" charset="-94"/>
                <a:cs typeface="Times New Roman" charset="-94"/>
              </a:rPr>
              <a:t>Bildirmesi</a:t>
            </a:r>
          </a:p>
          <a:p>
            <a:pPr marL="0" indent="0">
              <a:buNone/>
            </a:pPr>
            <a:r>
              <a:rPr lang="tr-TR" altLang="tr-TR" dirty="0" smtClean="0">
                <a:latin typeface="Times New Roman" charset="-94"/>
                <a:ea typeface="Times New Roman" charset="-94"/>
                <a:cs typeface="Times New Roman" charset="-94"/>
              </a:rPr>
              <a:t>5237 sayılı TCK sistemine uyum sağlaması açısından değişen </a:t>
            </a:r>
            <a:r>
              <a:rPr lang="tr-TR" altLang="tr-TR" dirty="0" smtClean="0">
                <a:solidFill>
                  <a:srgbClr val="FF0000"/>
                </a:solidFill>
                <a:latin typeface="Times New Roman" charset="-94"/>
                <a:ea typeface="Times New Roman" charset="-94"/>
                <a:cs typeface="Times New Roman" charset="-94"/>
              </a:rPr>
              <a:t>İİK 339. </a:t>
            </a:r>
            <a:r>
              <a:rPr lang="tr-TR" altLang="tr-TR" dirty="0" smtClean="0">
                <a:latin typeface="Times New Roman" charset="-94"/>
                <a:ea typeface="Times New Roman" charset="-94"/>
                <a:cs typeface="Times New Roman" charset="-94"/>
              </a:rPr>
              <a:t>maddesi ile düzenlenmiştir. </a:t>
            </a:r>
          </a:p>
          <a:p>
            <a:pPr marL="0" indent="0">
              <a:buNone/>
            </a:pPr>
            <a:r>
              <a:rPr lang="tr-TR" dirty="0" smtClean="0">
                <a:latin typeface="Times New Roman" charset="-94"/>
                <a:ea typeface="Times New Roman" charset="-94"/>
                <a:cs typeface="Times New Roman" charset="-94"/>
              </a:rPr>
              <a:t>Ayrıca</a:t>
            </a:r>
            <a:r>
              <a:rPr lang="tr-TR" dirty="0" smtClean="0">
                <a:solidFill>
                  <a:srgbClr val="FF0000"/>
                </a:solidFill>
                <a:latin typeface="Times New Roman" charset="-94"/>
                <a:ea typeface="Times New Roman" charset="-94"/>
                <a:cs typeface="Times New Roman" charset="-94"/>
              </a:rPr>
              <a:t>, İİK m. 77 uyarınca</a:t>
            </a:r>
            <a:r>
              <a:rPr lang="tr-TR" dirty="0" smtClean="0">
                <a:latin typeface="Times New Roman" charset="-94"/>
                <a:ea typeface="Times New Roman" charset="-94"/>
                <a:cs typeface="Times New Roman" charset="-94"/>
              </a:rPr>
              <a:t>, mal beyanında bulunurken hiç malı olmadığını veya yeterli malı olmadığını bildiren borçlu, sonradan kazandığı malları ve gelir artışlarını bildirmelidir. Aksi halde </a:t>
            </a:r>
            <a:r>
              <a:rPr lang="tr-TR" b="1" dirty="0" smtClean="0">
                <a:solidFill>
                  <a:srgbClr val="FF0000"/>
                </a:solidFill>
                <a:latin typeface="Times New Roman" charset="-94"/>
                <a:ea typeface="Times New Roman" charset="-94"/>
                <a:cs typeface="Times New Roman" charset="-94"/>
              </a:rPr>
              <a:t>on gün disiplin hapsi </a:t>
            </a:r>
            <a:r>
              <a:rPr lang="tr-TR" dirty="0" smtClean="0">
                <a:latin typeface="Times New Roman" charset="-94"/>
                <a:ea typeface="Times New Roman" charset="-94"/>
                <a:cs typeface="Times New Roman" charset="-94"/>
              </a:rPr>
              <a:t>ile cezalandırılır. Bu malları elinden çıkarırsa, bir aya kadar cezalandırılır. </a:t>
            </a:r>
          </a:p>
          <a:p>
            <a:pPr algn="just">
              <a:lnSpc>
                <a:spcPct val="80000"/>
              </a:lnSpc>
              <a:buNone/>
            </a:pPr>
            <a:r>
              <a:rPr lang="tr-TR" altLang="tr-TR" b="1" dirty="0" smtClean="0">
                <a:latin typeface="Times New Roman" charset="-94"/>
                <a:ea typeface="Times New Roman" charset="-94"/>
                <a:cs typeface="Times New Roman" charset="-94"/>
              </a:rPr>
              <a:t>İİK m. 339: </a:t>
            </a:r>
            <a:r>
              <a:rPr lang="tr-TR" altLang="tr-TR" i="1" dirty="0" smtClean="0">
                <a:latin typeface="Times New Roman" charset="-94"/>
                <a:ea typeface="Times New Roman" charset="-94"/>
                <a:cs typeface="Times New Roman" charset="-94"/>
              </a:rPr>
              <a:t>“Sonradan </a:t>
            </a:r>
            <a:r>
              <a:rPr lang="tr-TR" altLang="tr-TR" i="1" dirty="0">
                <a:latin typeface="Times New Roman" charset="-94"/>
                <a:ea typeface="Times New Roman" charset="-94"/>
                <a:cs typeface="Times New Roman" charset="-94"/>
              </a:rPr>
              <a:t>kazandığı malları veya kazancında ve gelirinde vaki tezayütleri bu Kanun mucibince bildirmeye mecbur olan borçlu makbul bir mazereti olmaksızın yedi gün içinde icra dairesine taahhütlü mektupla veya şifahi surette bildirmezse ve bu mal veya kazancı asıl veya bedel itibariyle mevcut olduğu takdirde, on gün; mal veya kazancını asıl veya bedel itibariyle makbul bir sebep olmaksızın elden çıkarmışsa, bir aya kadar disiplin hapsi ile cezalandırılır.</a:t>
            </a:r>
          </a:p>
          <a:p>
            <a:pPr algn="just">
              <a:lnSpc>
                <a:spcPct val="80000"/>
              </a:lnSpc>
              <a:buNone/>
            </a:pPr>
            <a:r>
              <a:rPr lang="tr-TR" altLang="tr-TR" i="1" dirty="0">
                <a:latin typeface="Times New Roman" charset="-94"/>
                <a:ea typeface="Times New Roman" charset="-94"/>
                <a:cs typeface="Times New Roman" charset="-94"/>
              </a:rPr>
              <a:t>Bu cezalara alacaklının şikâyeti üzerine karar verilir. Kişi, icra takibine konu olan borcu tamamen ödediği takdirde, bu ceza </a:t>
            </a:r>
            <a:r>
              <a:rPr lang="tr-TR" altLang="tr-TR" i="1" dirty="0" smtClean="0">
                <a:latin typeface="Times New Roman" charset="-94"/>
                <a:ea typeface="Times New Roman" charset="-94"/>
                <a:cs typeface="Times New Roman" charset="-94"/>
              </a:rPr>
              <a:t>düşer.”</a:t>
            </a:r>
            <a:endParaRPr lang="tr-TR" altLang="tr-TR" i="1" dirty="0">
              <a:latin typeface="Times New Roman" charset="-94"/>
              <a:ea typeface="Times New Roman" charset="-94"/>
              <a:cs typeface="Times New Roman" charset="-94"/>
            </a:endParaRPr>
          </a:p>
          <a:p>
            <a:pPr marL="0" indent="0">
              <a:buNone/>
            </a:pPr>
            <a:endParaRPr lang="tr-TR" dirty="0"/>
          </a:p>
        </p:txBody>
      </p:sp>
    </p:spTree>
    <p:extLst>
      <p:ext uri="{BB962C8B-B14F-4D97-AF65-F5344CB8AC3E}">
        <p14:creationId xmlns:p14="http://schemas.microsoft.com/office/powerpoint/2010/main" val="5404422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tr-TR" dirty="0"/>
          </a:p>
        </p:txBody>
      </p:sp>
      <p:sp>
        <p:nvSpPr>
          <p:cNvPr id="4" name="Dikdörtgen 3"/>
          <p:cNvSpPr/>
          <p:nvPr/>
        </p:nvSpPr>
        <p:spPr>
          <a:xfrm>
            <a:off x="4609053" y="2967335"/>
            <a:ext cx="2973891" cy="923330"/>
          </a:xfrm>
          <a:prstGeom prst="rect">
            <a:avLst/>
          </a:prstGeom>
          <a:noFill/>
        </p:spPr>
        <p:txBody>
          <a:bodyPr wrap="none" lIns="91440" tIns="45720" rIns="91440" bIns="45720">
            <a:spAutoFit/>
          </a:bodyPr>
          <a:lstStyle/>
          <a:p>
            <a:pPr algn="ctr"/>
            <a:r>
              <a:rPr lang="tr-TR"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itchFamily="18" charset="0"/>
                <a:cs typeface="Times New Roman" pitchFamily="18" charset="0"/>
              </a:rPr>
              <a:t>§ </a:t>
            </a:r>
            <a:r>
              <a:rPr lang="tr-TR"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itchFamily="18" charset="0"/>
                <a:cs typeface="Times New Roman" pitchFamily="18" charset="0"/>
              </a:rPr>
              <a:t>HACİZ</a:t>
            </a:r>
            <a:endParaRPr lang="tr-TR"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178988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a:xfrm>
            <a:off x="838200" y="365125"/>
            <a:ext cx="10515600" cy="5811838"/>
          </a:xfrm>
        </p:spPr>
        <p:txBody>
          <a:bodyPr/>
          <a:lstStyle/>
          <a:p>
            <a:pPr algn="just">
              <a:buNone/>
            </a:pPr>
            <a:r>
              <a:rPr lang="tr-TR" altLang="tr-TR" sz="3200" b="1" dirty="0">
                <a:latin typeface="Times New Roman" charset="-94"/>
                <a:ea typeface="Times New Roman" charset="-94"/>
                <a:cs typeface="Times New Roman" charset="-94"/>
              </a:rPr>
              <a:t>I. Genel </a:t>
            </a:r>
            <a:r>
              <a:rPr lang="tr-TR" altLang="tr-TR" sz="3200" b="1" dirty="0" smtClean="0">
                <a:latin typeface="Times New Roman" charset="-94"/>
                <a:ea typeface="Times New Roman" charset="-94"/>
                <a:cs typeface="Times New Roman" charset="-94"/>
              </a:rPr>
              <a:t>Olarak</a:t>
            </a:r>
            <a:endParaRPr lang="tr-TR" altLang="tr-TR" sz="3200" b="1" dirty="0">
              <a:latin typeface="Times New Roman" charset="-94"/>
              <a:ea typeface="Times New Roman" charset="-94"/>
              <a:cs typeface="Times New Roman" charset="-94"/>
            </a:endParaRPr>
          </a:p>
          <a:p>
            <a:pPr algn="just"/>
            <a:r>
              <a:rPr lang="tr-TR" altLang="tr-TR" dirty="0" smtClean="0">
                <a:latin typeface="Times New Roman" charset="-94"/>
                <a:ea typeface="Times New Roman" charset="-94"/>
                <a:cs typeface="Times New Roman" charset="-94"/>
              </a:rPr>
              <a:t>Haciz</a:t>
            </a:r>
            <a:r>
              <a:rPr lang="tr-TR" altLang="tr-TR" dirty="0">
                <a:latin typeface="Times New Roman" charset="-94"/>
                <a:ea typeface="Times New Roman" charset="-94"/>
                <a:cs typeface="Times New Roman" charset="-94"/>
              </a:rPr>
              <a:t>, kural olarak kesinleşmiş bir icra takibinin konusu olan belli bir para alacağının ödenmesini sağlamak için bu yolda talepte bulunan alacaklı lehine, söz konusu alacağı karşılayacak miktar ve değerdeki borçluya ait mal ve haklara icra dairesi tarafından hukuken el konulmasıdır</a:t>
            </a:r>
            <a:r>
              <a:rPr lang="tr-TR" altLang="tr-TR" dirty="0" smtClean="0">
                <a:latin typeface="Times New Roman" charset="-94"/>
                <a:ea typeface="Times New Roman" charset="-94"/>
                <a:cs typeface="Times New Roman" charset="-94"/>
              </a:rPr>
              <a:t>.</a:t>
            </a:r>
          </a:p>
          <a:p>
            <a:pPr marL="0" indent="0">
              <a:buNone/>
            </a:pPr>
            <a:endParaRPr lang="tr-TR" dirty="0"/>
          </a:p>
        </p:txBody>
      </p:sp>
    </p:spTree>
    <p:extLst>
      <p:ext uri="{BB962C8B-B14F-4D97-AF65-F5344CB8AC3E}">
        <p14:creationId xmlns:p14="http://schemas.microsoft.com/office/powerpoint/2010/main" val="12692208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Alternate Process 3"/>
          <p:cNvSpPr/>
          <p:nvPr/>
        </p:nvSpPr>
        <p:spPr>
          <a:xfrm>
            <a:off x="4595802" y="142852"/>
            <a:ext cx="2928958" cy="428628"/>
          </a:xfrm>
          <a:prstGeom prst="flowChartAlternateProcess">
            <a:avLst/>
          </a:prstGeom>
          <a:ln w="47625">
            <a:solidFill>
              <a:srgbClr val="002060"/>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tr-TR" sz="3200" dirty="0" smtClean="0">
                <a:solidFill>
                  <a:schemeClr val="tx1"/>
                </a:solidFill>
                <a:latin typeface="Times New Roman" pitchFamily="18" charset="0"/>
                <a:cs typeface="Times New Roman" pitchFamily="18" charset="0"/>
              </a:rPr>
              <a:t>Haczin Türleri</a:t>
            </a:r>
            <a:endParaRPr lang="tr-TR" sz="3200" dirty="0">
              <a:solidFill>
                <a:schemeClr val="tx1"/>
              </a:solidFill>
              <a:latin typeface="Times New Roman" pitchFamily="18" charset="0"/>
              <a:cs typeface="Times New Roman" pitchFamily="18" charset="0"/>
            </a:endParaRPr>
          </a:p>
        </p:txBody>
      </p:sp>
      <p:sp>
        <p:nvSpPr>
          <p:cNvPr id="7" name="Flowchart: Alternate Process 6"/>
          <p:cNvSpPr/>
          <p:nvPr/>
        </p:nvSpPr>
        <p:spPr>
          <a:xfrm>
            <a:off x="8237770" y="944141"/>
            <a:ext cx="3571900" cy="536316"/>
          </a:xfrm>
          <a:prstGeom prst="flowChartAlternateProcess">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tr-TR" sz="3200" dirty="0" smtClean="0">
              <a:solidFill>
                <a:schemeClr val="tx1"/>
              </a:solidFill>
              <a:latin typeface="Times New Roman" pitchFamily="18" charset="0"/>
              <a:cs typeface="Times New Roman" pitchFamily="18" charset="0"/>
            </a:endParaRPr>
          </a:p>
          <a:p>
            <a:pPr algn="ctr">
              <a:defRPr/>
            </a:pPr>
            <a:r>
              <a:rPr lang="tr-TR" sz="3200" dirty="0" smtClean="0">
                <a:solidFill>
                  <a:schemeClr val="tx1"/>
                </a:solidFill>
                <a:latin typeface="Times New Roman" pitchFamily="18" charset="0"/>
                <a:cs typeface="Times New Roman" pitchFamily="18" charset="0"/>
              </a:rPr>
              <a:t>İhtiyati </a:t>
            </a:r>
            <a:r>
              <a:rPr lang="tr-TR" sz="3200" dirty="0">
                <a:solidFill>
                  <a:schemeClr val="tx1"/>
                </a:solidFill>
                <a:latin typeface="Times New Roman" pitchFamily="18" charset="0"/>
                <a:cs typeface="Times New Roman" pitchFamily="18" charset="0"/>
              </a:rPr>
              <a:t>Haciz</a:t>
            </a:r>
            <a:endParaRPr lang="tr-TR" sz="2800" dirty="0">
              <a:solidFill>
                <a:schemeClr val="tx1"/>
              </a:solidFill>
              <a:latin typeface="Times New Roman" pitchFamily="18" charset="0"/>
              <a:cs typeface="Times New Roman" pitchFamily="18" charset="0"/>
            </a:endParaRPr>
          </a:p>
          <a:p>
            <a:pPr algn="ctr">
              <a:defRPr/>
            </a:pPr>
            <a:endParaRPr lang="tr-TR" sz="20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cxnSp>
        <p:nvCxnSpPr>
          <p:cNvPr id="13" name="Curved Connector 12"/>
          <p:cNvCxnSpPr>
            <a:stCxn id="4" idx="2"/>
            <a:endCxn id="12" idx="0"/>
          </p:cNvCxnSpPr>
          <p:nvPr/>
        </p:nvCxnSpPr>
        <p:spPr>
          <a:xfrm rot="5400000">
            <a:off x="4009824" y="-1075375"/>
            <a:ext cx="403603" cy="3697313"/>
          </a:xfrm>
          <a:prstGeom prst="curvedConnector3">
            <a:avLst>
              <a:gd name="adj1" fmla="val 50000"/>
            </a:avLst>
          </a:prstGeom>
          <a:ln w="22225">
            <a:tailEnd type="triangle" w="lg" len="lg"/>
          </a:ln>
        </p:spPr>
        <p:style>
          <a:lnRef idx="1">
            <a:schemeClr val="accent1"/>
          </a:lnRef>
          <a:fillRef idx="0">
            <a:schemeClr val="accent1"/>
          </a:fillRef>
          <a:effectRef idx="0">
            <a:schemeClr val="accent1"/>
          </a:effectRef>
          <a:fontRef idx="minor">
            <a:schemeClr val="tx1"/>
          </a:fontRef>
        </p:style>
      </p:cxnSp>
      <p:cxnSp>
        <p:nvCxnSpPr>
          <p:cNvPr id="15" name="Curved Connector 14"/>
          <p:cNvCxnSpPr>
            <a:stCxn id="4" idx="2"/>
            <a:endCxn id="7" idx="0"/>
          </p:cNvCxnSpPr>
          <p:nvPr/>
        </p:nvCxnSpPr>
        <p:spPr>
          <a:xfrm rot="16200000" flipH="1">
            <a:off x="7855670" y="-1223910"/>
            <a:ext cx="372661" cy="3963439"/>
          </a:xfrm>
          <a:prstGeom prst="curvedConnector3">
            <a:avLst>
              <a:gd name="adj1" fmla="val 50000"/>
            </a:avLst>
          </a:prstGeom>
          <a:ln w="22225">
            <a:tailEnd type="triangle" w="lg" len="lg"/>
          </a:ln>
        </p:spPr>
        <p:style>
          <a:lnRef idx="1">
            <a:schemeClr val="accent1"/>
          </a:lnRef>
          <a:fillRef idx="0">
            <a:schemeClr val="accent1"/>
          </a:fillRef>
          <a:effectRef idx="0">
            <a:schemeClr val="accent1"/>
          </a:effectRef>
          <a:fontRef idx="minor">
            <a:schemeClr val="tx1"/>
          </a:fontRef>
        </p:style>
      </p:cxnSp>
      <p:sp>
        <p:nvSpPr>
          <p:cNvPr id="11" name="Flowchart: Alternate Process 10"/>
          <p:cNvSpPr/>
          <p:nvPr/>
        </p:nvSpPr>
        <p:spPr>
          <a:xfrm>
            <a:off x="2238348" y="1654629"/>
            <a:ext cx="7643866" cy="5007427"/>
          </a:xfrm>
          <a:prstGeom prst="flowChartAlternateProcess">
            <a:avLst/>
          </a:prstGeom>
          <a:ln w="53975">
            <a:solidFill>
              <a:schemeClr val="tx2"/>
            </a:solidFill>
          </a:ln>
        </p:spPr>
        <p:style>
          <a:lnRef idx="2">
            <a:schemeClr val="accent6"/>
          </a:lnRef>
          <a:fillRef idx="1">
            <a:schemeClr val="lt1"/>
          </a:fillRef>
          <a:effectRef idx="0">
            <a:schemeClr val="accent6"/>
          </a:effectRef>
          <a:fontRef idx="minor">
            <a:schemeClr val="dk1"/>
          </a:fontRef>
        </p:style>
        <p:txBody>
          <a:bodyPr/>
          <a:lstStyle/>
          <a:p>
            <a:pPr algn="ctr">
              <a:defRPr/>
            </a:pPr>
            <a:r>
              <a:rPr lang="tr-TR" sz="2000" b="1" u="sng">
                <a:solidFill>
                  <a:schemeClr val="tx1"/>
                </a:solidFill>
                <a:latin typeface="Times New Roman" pitchFamily="18" charset="0"/>
                <a:cs typeface="Times New Roman" pitchFamily="18" charset="0"/>
              </a:rPr>
              <a:t>Kesin </a:t>
            </a:r>
            <a:r>
              <a:rPr lang="tr-TR" sz="2000" b="1" u="sng" smtClean="0">
                <a:solidFill>
                  <a:schemeClr val="tx1"/>
                </a:solidFill>
                <a:latin typeface="Times New Roman" pitchFamily="18" charset="0"/>
                <a:cs typeface="Times New Roman" pitchFamily="18" charset="0"/>
              </a:rPr>
              <a:t>Haciz</a:t>
            </a:r>
            <a:endParaRPr lang="tr-TR" sz="2000" u="sng" dirty="0">
              <a:solidFill>
                <a:schemeClr val="tx1"/>
              </a:solidFill>
              <a:latin typeface="Times New Roman" pitchFamily="18" charset="0"/>
              <a:cs typeface="Times New Roman" pitchFamily="18" charset="0"/>
            </a:endParaRPr>
          </a:p>
          <a:p>
            <a:pPr algn="just">
              <a:defRPr/>
            </a:pPr>
            <a:r>
              <a:rPr lang="tr-TR" sz="2000" dirty="0">
                <a:solidFill>
                  <a:schemeClr val="tx1"/>
                </a:solidFill>
                <a:latin typeface="Times New Roman" pitchFamily="18" charset="0"/>
                <a:cs typeface="Times New Roman" pitchFamily="18" charset="0"/>
              </a:rPr>
              <a:t>Esasen hacizden bahsedildiğinde kesin haciz söz konusudur. Yukarıda verilen tanım kesin haczin tanımıdır. Kural olarak alacaklının veya alacaklıların alacakları karşılanıncaya kadar borçlunun malları haczedilir. Ancak bazen yapılan haciz alacağı karşılamadığında yeni hacizler yapılır. Kesin haciz kapsamında, kanunda iki tür haciz belirtilmiştir:</a:t>
            </a:r>
          </a:p>
          <a:p>
            <a:pPr algn="just">
              <a:defRPr/>
            </a:pPr>
            <a:r>
              <a:rPr lang="tr-TR" sz="2000" b="1" u="sng" dirty="0">
                <a:solidFill>
                  <a:schemeClr val="tx1"/>
                </a:solidFill>
                <a:latin typeface="Times New Roman" pitchFamily="18" charset="0"/>
                <a:cs typeface="Times New Roman" pitchFamily="18" charset="0"/>
              </a:rPr>
              <a:t>Tamamlama Haczi (m. 139):</a:t>
            </a:r>
            <a:r>
              <a:rPr lang="tr-TR" sz="2000" u="sng" dirty="0">
                <a:solidFill>
                  <a:schemeClr val="tx1"/>
                </a:solidFill>
                <a:latin typeface="Times New Roman" pitchFamily="18" charset="0"/>
                <a:cs typeface="Times New Roman" pitchFamily="18" charset="0"/>
              </a:rPr>
              <a:t> </a:t>
            </a:r>
            <a:r>
              <a:rPr lang="tr-TR" sz="2000" dirty="0">
                <a:solidFill>
                  <a:schemeClr val="tx1"/>
                </a:solidFill>
                <a:latin typeface="Times New Roman" pitchFamily="18" charset="0"/>
                <a:cs typeface="Times New Roman" pitchFamily="18" charset="0"/>
              </a:rPr>
              <a:t>İcra müdürünün daha önce haczettiği malların kıymetinde yanılması veya düşük bedelle satılması nedeniyle alacaklı veya alacaklılar tatmin edilemediği için, icra müdürünün re’sen borçlunun başka mallarını haczetmesidir. </a:t>
            </a:r>
          </a:p>
          <a:p>
            <a:pPr algn="just">
              <a:defRPr/>
            </a:pPr>
            <a:r>
              <a:rPr lang="tr-TR" sz="2000" b="1" u="sng" dirty="0">
                <a:solidFill>
                  <a:schemeClr val="tx1"/>
                </a:solidFill>
                <a:latin typeface="Times New Roman" pitchFamily="18" charset="0"/>
                <a:cs typeface="Times New Roman" pitchFamily="18" charset="0"/>
              </a:rPr>
              <a:t>İlave Haciz (m. 100/II): </a:t>
            </a:r>
            <a:r>
              <a:rPr lang="tr-TR" sz="2000" dirty="0">
                <a:solidFill>
                  <a:schemeClr val="tx1"/>
                </a:solidFill>
                <a:latin typeface="Times New Roman" pitchFamily="18" charset="0"/>
                <a:cs typeface="Times New Roman" pitchFamily="18" charset="0"/>
              </a:rPr>
              <a:t>Hacze başka alacaklıların alacaklıların iştirak etmeleri sonucu, daha önce bir alacaklıiçin haczedilmiş olan malların bütün alacaklıların alacaklarını karşılamaması sebebiyle, bir veya bir kaç alacaklının talebi üzerine yapılan hacizdir.</a:t>
            </a:r>
          </a:p>
        </p:txBody>
      </p:sp>
      <p:sp>
        <p:nvSpPr>
          <p:cNvPr id="12" name="Flowchart: Alternate Process 11"/>
          <p:cNvSpPr/>
          <p:nvPr/>
        </p:nvSpPr>
        <p:spPr>
          <a:xfrm>
            <a:off x="577018" y="975083"/>
            <a:ext cx="3571900" cy="505374"/>
          </a:xfrm>
          <a:prstGeom prst="flowChartAlternateProcess">
            <a:avLst/>
          </a:prstGeom>
          <a:ln w="63500">
            <a:solidFill>
              <a:srgbClr val="C00000"/>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tr-TR" sz="2800" dirty="0" smtClean="0">
                <a:solidFill>
                  <a:schemeClr val="tx1"/>
                </a:solidFill>
                <a:latin typeface="Times New Roman" pitchFamily="18" charset="0"/>
                <a:cs typeface="Times New Roman" pitchFamily="18" charset="0"/>
              </a:rPr>
              <a:t>Geçici Haciz</a:t>
            </a:r>
            <a:endParaRPr lang="tr-TR" sz="2800" b="1" dirty="0">
              <a:ln w="18415" cmpd="sng">
                <a:solidFill>
                  <a:srgbClr val="FFFFFF"/>
                </a:solidFill>
                <a:prstDash val="solid"/>
              </a:ln>
              <a:solidFill>
                <a:schemeClr val="tx1"/>
              </a:solidFill>
              <a:effectLst>
                <a:outerShdw blurRad="63500" dir="3600000" algn="tl" rotWithShape="0">
                  <a:srgbClr val="000000">
                    <a:alpha val="70000"/>
                  </a:srgbClr>
                </a:outerShdw>
              </a:effectLst>
              <a:latin typeface="Times New Roman" pitchFamily="18" charset="0"/>
              <a:cs typeface="Times New Roman" pitchFamily="18" charset="0"/>
            </a:endParaRPr>
          </a:p>
        </p:txBody>
      </p:sp>
      <p:cxnSp>
        <p:nvCxnSpPr>
          <p:cNvPr id="29" name="Straight Arrow Connector 28"/>
          <p:cNvCxnSpPr>
            <a:stCxn id="4" idx="2"/>
            <a:endCxn id="11" idx="0"/>
          </p:cNvCxnSpPr>
          <p:nvPr/>
        </p:nvCxnSpPr>
        <p:spPr>
          <a:xfrm>
            <a:off x="6060281" y="571480"/>
            <a:ext cx="0" cy="1083149"/>
          </a:xfrm>
          <a:prstGeom prst="straightConnector1">
            <a:avLst/>
          </a:prstGeom>
          <a:ln w="22225">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79620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Alternate Process 3"/>
          <p:cNvSpPr/>
          <p:nvPr/>
        </p:nvSpPr>
        <p:spPr>
          <a:xfrm>
            <a:off x="4595802" y="142852"/>
            <a:ext cx="2928958" cy="428628"/>
          </a:xfrm>
          <a:prstGeom prst="flowChartAlternateProcess">
            <a:avLst/>
          </a:prstGeom>
          <a:ln w="47625">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tr-TR" sz="2800" dirty="0">
                <a:solidFill>
                  <a:schemeClr val="tx1"/>
                </a:solidFill>
                <a:latin typeface="Times New Roman" pitchFamily="18" charset="0"/>
                <a:cs typeface="Times New Roman" pitchFamily="18" charset="0"/>
              </a:rPr>
              <a:t>Haczin Türleri</a:t>
            </a:r>
          </a:p>
        </p:txBody>
      </p:sp>
      <p:sp>
        <p:nvSpPr>
          <p:cNvPr id="7" name="Flowchart: Alternate Process 6"/>
          <p:cNvSpPr/>
          <p:nvPr/>
        </p:nvSpPr>
        <p:spPr>
          <a:xfrm>
            <a:off x="7846231" y="928670"/>
            <a:ext cx="3571900" cy="642942"/>
          </a:xfrm>
          <a:prstGeom prst="flowChartAlternateProcess">
            <a:avLst/>
          </a:prstGeom>
          <a:ln w="60325"/>
        </p:spPr>
        <p:style>
          <a:lnRef idx="2">
            <a:schemeClr val="accent6"/>
          </a:lnRef>
          <a:fillRef idx="1">
            <a:schemeClr val="lt1"/>
          </a:fillRef>
          <a:effectRef idx="0">
            <a:schemeClr val="accent6"/>
          </a:effectRef>
          <a:fontRef idx="minor">
            <a:schemeClr val="dk1"/>
          </a:fontRef>
        </p:style>
        <p:txBody>
          <a:bodyPr anchor="ctr"/>
          <a:lstStyle/>
          <a:p>
            <a:pPr algn="ctr">
              <a:defRPr/>
            </a:pPr>
            <a:endParaRPr lang="tr-TR" sz="2400" dirty="0" smtClean="0">
              <a:solidFill>
                <a:schemeClr val="tx1"/>
              </a:solidFill>
              <a:latin typeface="Times New Roman" pitchFamily="18" charset="0"/>
              <a:cs typeface="Times New Roman" pitchFamily="18" charset="0"/>
            </a:endParaRPr>
          </a:p>
          <a:p>
            <a:pPr algn="ctr">
              <a:defRPr/>
            </a:pPr>
            <a:r>
              <a:rPr lang="tr-TR" sz="2800" dirty="0" smtClean="0">
                <a:solidFill>
                  <a:schemeClr val="tx1"/>
                </a:solidFill>
                <a:latin typeface="Times New Roman" pitchFamily="18" charset="0"/>
                <a:cs typeface="Times New Roman" pitchFamily="18" charset="0"/>
              </a:rPr>
              <a:t>İhtiyati </a:t>
            </a:r>
            <a:r>
              <a:rPr lang="tr-TR" sz="2800" dirty="0">
                <a:solidFill>
                  <a:schemeClr val="tx1"/>
                </a:solidFill>
                <a:latin typeface="Times New Roman" pitchFamily="18" charset="0"/>
                <a:cs typeface="Times New Roman" pitchFamily="18" charset="0"/>
              </a:rPr>
              <a:t>Haciz</a:t>
            </a:r>
            <a:endParaRPr lang="tr-TR" sz="2400" dirty="0">
              <a:solidFill>
                <a:schemeClr val="tx1"/>
              </a:solidFill>
              <a:latin typeface="Times New Roman" pitchFamily="18" charset="0"/>
              <a:cs typeface="Times New Roman" pitchFamily="18" charset="0"/>
            </a:endParaRPr>
          </a:p>
          <a:p>
            <a:pPr algn="ctr">
              <a:defRPr/>
            </a:pPr>
            <a:endParaRPr lang="tr-TR" sz="20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cxnSp>
        <p:nvCxnSpPr>
          <p:cNvPr id="13" name="Curved Connector 12"/>
          <p:cNvCxnSpPr>
            <a:stCxn id="4" idx="2"/>
            <a:endCxn id="12" idx="0"/>
          </p:cNvCxnSpPr>
          <p:nvPr/>
        </p:nvCxnSpPr>
        <p:spPr>
          <a:xfrm rot="5400000">
            <a:off x="4368733" y="-762878"/>
            <a:ext cx="357190" cy="3025906"/>
          </a:xfrm>
          <a:prstGeom prst="curvedConnector3">
            <a:avLst>
              <a:gd name="adj1" fmla="val 50000"/>
            </a:avLst>
          </a:prstGeom>
          <a:ln w="22225">
            <a:tailEnd type="triangle" w="lg" len="lg"/>
          </a:ln>
        </p:spPr>
        <p:style>
          <a:lnRef idx="1">
            <a:schemeClr val="accent1"/>
          </a:lnRef>
          <a:fillRef idx="0">
            <a:schemeClr val="accent1"/>
          </a:fillRef>
          <a:effectRef idx="0">
            <a:schemeClr val="accent1"/>
          </a:effectRef>
          <a:fontRef idx="minor">
            <a:schemeClr val="tx1"/>
          </a:fontRef>
        </p:style>
      </p:cxnSp>
      <p:cxnSp>
        <p:nvCxnSpPr>
          <p:cNvPr id="15" name="Curved Connector 14"/>
          <p:cNvCxnSpPr>
            <a:stCxn id="4" idx="2"/>
            <a:endCxn id="7" idx="0"/>
          </p:cNvCxnSpPr>
          <p:nvPr/>
        </p:nvCxnSpPr>
        <p:spPr>
          <a:xfrm rot="16200000" flipH="1">
            <a:off x="7667636" y="-1035875"/>
            <a:ext cx="357190" cy="3571900"/>
          </a:xfrm>
          <a:prstGeom prst="curvedConnector3">
            <a:avLst>
              <a:gd name="adj1" fmla="val 50000"/>
            </a:avLst>
          </a:prstGeom>
          <a:ln w="22225">
            <a:tailEnd type="triangle" w="lg" len="lg"/>
          </a:ln>
        </p:spPr>
        <p:style>
          <a:lnRef idx="1">
            <a:schemeClr val="accent1"/>
          </a:lnRef>
          <a:fillRef idx="0">
            <a:schemeClr val="accent1"/>
          </a:fillRef>
          <a:effectRef idx="0">
            <a:schemeClr val="accent1"/>
          </a:effectRef>
          <a:fontRef idx="minor">
            <a:schemeClr val="tx1"/>
          </a:fontRef>
        </p:style>
      </p:cxnSp>
      <p:sp>
        <p:nvSpPr>
          <p:cNvPr id="11" name="Flowchart: Alternate Process 10"/>
          <p:cNvSpPr/>
          <p:nvPr/>
        </p:nvSpPr>
        <p:spPr>
          <a:xfrm>
            <a:off x="2238348" y="2357430"/>
            <a:ext cx="7643866" cy="3803884"/>
          </a:xfrm>
          <a:prstGeom prst="flowChartAlternateProcess">
            <a:avLst/>
          </a:prstGeom>
          <a:ln w="63500">
            <a:solidFill>
              <a:srgbClr val="FF0000"/>
            </a:solidFill>
          </a:ln>
        </p:spPr>
        <p:style>
          <a:lnRef idx="2">
            <a:schemeClr val="accent6"/>
          </a:lnRef>
          <a:fillRef idx="1">
            <a:schemeClr val="lt1"/>
          </a:fillRef>
          <a:effectRef idx="0">
            <a:schemeClr val="accent6"/>
          </a:effectRef>
          <a:fontRef idx="minor">
            <a:schemeClr val="dk1"/>
          </a:fontRef>
        </p:style>
        <p:txBody>
          <a:bodyPr/>
          <a:lstStyle/>
          <a:p>
            <a:pPr algn="ctr">
              <a:defRPr/>
            </a:pPr>
            <a:r>
              <a:rPr lang="tr-TR" sz="2400" b="1" u="sng" dirty="0">
                <a:solidFill>
                  <a:schemeClr val="tx1"/>
                </a:solidFill>
                <a:latin typeface="Times New Roman" pitchFamily="18" charset="0"/>
                <a:cs typeface="Times New Roman" pitchFamily="18" charset="0"/>
              </a:rPr>
              <a:t>Geçici Haciz (m. 69/I)</a:t>
            </a:r>
          </a:p>
          <a:p>
            <a:pPr algn="just">
              <a:defRPr/>
            </a:pPr>
            <a:endParaRPr lang="tr-TR" sz="2400" dirty="0">
              <a:solidFill>
                <a:schemeClr val="tx1"/>
              </a:solidFill>
              <a:latin typeface="Times New Roman" pitchFamily="18" charset="0"/>
              <a:cs typeface="Times New Roman" pitchFamily="18" charset="0"/>
            </a:endParaRPr>
          </a:p>
          <a:p>
            <a:pPr algn="just">
              <a:defRPr/>
            </a:pPr>
            <a:r>
              <a:rPr lang="tr-TR" sz="2400" dirty="0">
                <a:solidFill>
                  <a:schemeClr val="tx1"/>
                </a:solidFill>
                <a:latin typeface="Times New Roman" pitchFamily="18" charset="0"/>
                <a:cs typeface="Times New Roman" pitchFamily="18" charset="0"/>
              </a:rPr>
              <a:t>İtirazın geçici kaldırılması  kararı verilmesi durumunda alacaklı geçici haciz isteyebilir. Geçici haciz, kesin haciz hükümlerine göre yapılır, ancak geçici haciz sahibi alacaklı satış talebinde bulunamaz. Geçici haciz, ihtiyati hacizden farklıdır.  Yalnız itirazın geçici kaldırılması hali için öngörülmüştür. Oysa ihtiyati haczin geçici hukuki koruma önlemi olarak kapsamı daha geniştir.</a:t>
            </a:r>
          </a:p>
        </p:txBody>
      </p:sp>
      <p:sp>
        <p:nvSpPr>
          <p:cNvPr id="12" name="Flowchart: Alternate Process 11"/>
          <p:cNvSpPr/>
          <p:nvPr/>
        </p:nvSpPr>
        <p:spPr>
          <a:xfrm>
            <a:off x="1248425" y="928670"/>
            <a:ext cx="3571900" cy="642942"/>
          </a:xfrm>
          <a:prstGeom prst="flowChartAlternateProcess">
            <a:avLst/>
          </a:prstGeom>
          <a:ln w="53975">
            <a:solidFill>
              <a:srgbClr val="00206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tr-TR" sz="3200" dirty="0" smtClean="0">
              <a:solidFill>
                <a:schemeClr val="tx1"/>
              </a:solidFill>
              <a:latin typeface="Times New Roman" pitchFamily="18" charset="0"/>
              <a:cs typeface="Times New Roman" pitchFamily="18" charset="0"/>
            </a:endParaRPr>
          </a:p>
          <a:p>
            <a:pPr algn="ctr">
              <a:defRPr/>
            </a:pPr>
            <a:r>
              <a:rPr lang="tr-TR" sz="3200" dirty="0" smtClean="0">
                <a:solidFill>
                  <a:schemeClr val="tx1"/>
                </a:solidFill>
                <a:latin typeface="Times New Roman" pitchFamily="18" charset="0"/>
                <a:cs typeface="Times New Roman" pitchFamily="18" charset="0"/>
              </a:rPr>
              <a:t>Kesin </a:t>
            </a:r>
            <a:r>
              <a:rPr lang="tr-TR" sz="3200" dirty="0">
                <a:solidFill>
                  <a:schemeClr val="tx1"/>
                </a:solidFill>
                <a:latin typeface="Times New Roman" pitchFamily="18" charset="0"/>
                <a:cs typeface="Times New Roman" pitchFamily="18" charset="0"/>
              </a:rPr>
              <a:t>Haciz</a:t>
            </a:r>
            <a:endParaRPr lang="tr-TR" sz="2800" dirty="0">
              <a:solidFill>
                <a:schemeClr val="tx1"/>
              </a:solidFill>
              <a:latin typeface="Times New Roman" pitchFamily="18" charset="0"/>
              <a:cs typeface="Times New Roman" pitchFamily="18" charset="0"/>
            </a:endParaRPr>
          </a:p>
          <a:p>
            <a:pPr algn="ctr">
              <a:defRPr/>
            </a:pPr>
            <a:endParaRPr lang="tr-TR" sz="28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cxnSp>
        <p:nvCxnSpPr>
          <p:cNvPr id="29" name="Straight Arrow Connector 28"/>
          <p:cNvCxnSpPr>
            <a:stCxn id="4" idx="2"/>
            <a:endCxn id="11" idx="0"/>
          </p:cNvCxnSpPr>
          <p:nvPr/>
        </p:nvCxnSpPr>
        <p:spPr>
          <a:xfrm>
            <a:off x="6060281" y="571480"/>
            <a:ext cx="0" cy="1785950"/>
          </a:xfrm>
          <a:prstGeom prst="straightConnector1">
            <a:avLst/>
          </a:prstGeom>
          <a:ln w="22225">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64027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Alternate Process 3"/>
          <p:cNvSpPr/>
          <p:nvPr/>
        </p:nvSpPr>
        <p:spPr>
          <a:xfrm>
            <a:off x="4595802" y="107133"/>
            <a:ext cx="2928958" cy="428628"/>
          </a:xfrm>
          <a:prstGeom prst="flowChartAlternateProcess">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tr-TR" sz="2800" dirty="0">
                <a:solidFill>
                  <a:schemeClr val="tx1"/>
                </a:solidFill>
                <a:latin typeface="Times New Roman" pitchFamily="18" charset="0"/>
                <a:cs typeface="Times New Roman" pitchFamily="18" charset="0"/>
              </a:rPr>
              <a:t>Haczin Türleri</a:t>
            </a:r>
          </a:p>
        </p:txBody>
      </p:sp>
      <p:sp>
        <p:nvSpPr>
          <p:cNvPr id="7" name="Flowchart: Alternate Process 6"/>
          <p:cNvSpPr/>
          <p:nvPr/>
        </p:nvSpPr>
        <p:spPr>
          <a:xfrm>
            <a:off x="7747913" y="1396062"/>
            <a:ext cx="3571900" cy="642942"/>
          </a:xfrm>
          <a:prstGeom prst="flowChartAlternateProcess">
            <a:avLst/>
          </a:prstGeom>
          <a:ln w="53975">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tr-TR" sz="2800" dirty="0" smtClean="0">
              <a:solidFill>
                <a:schemeClr val="tx1"/>
              </a:solidFill>
              <a:latin typeface="Times New Roman" pitchFamily="18" charset="0"/>
              <a:cs typeface="Times New Roman" pitchFamily="18" charset="0"/>
            </a:endParaRPr>
          </a:p>
          <a:p>
            <a:pPr algn="ctr">
              <a:defRPr/>
            </a:pPr>
            <a:r>
              <a:rPr lang="tr-TR" sz="2800" dirty="0" smtClean="0">
                <a:solidFill>
                  <a:schemeClr val="tx1"/>
                </a:solidFill>
                <a:latin typeface="Times New Roman" pitchFamily="18" charset="0"/>
                <a:cs typeface="Times New Roman" pitchFamily="18" charset="0"/>
              </a:rPr>
              <a:t>Geçici </a:t>
            </a:r>
            <a:r>
              <a:rPr lang="tr-TR" sz="2800" dirty="0">
                <a:solidFill>
                  <a:schemeClr val="tx1"/>
                </a:solidFill>
                <a:latin typeface="Times New Roman" pitchFamily="18" charset="0"/>
                <a:cs typeface="Times New Roman" pitchFamily="18" charset="0"/>
              </a:rPr>
              <a:t>Haciz</a:t>
            </a:r>
            <a:endParaRPr lang="tr-TR" sz="2400" dirty="0">
              <a:solidFill>
                <a:schemeClr val="tx1"/>
              </a:solidFill>
              <a:latin typeface="Times New Roman" pitchFamily="18" charset="0"/>
              <a:cs typeface="Times New Roman" pitchFamily="18" charset="0"/>
            </a:endParaRPr>
          </a:p>
          <a:p>
            <a:pPr algn="ctr">
              <a:defRPr/>
            </a:pPr>
            <a:endParaRPr lang="tr-TR" sz="20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cxnSp>
        <p:nvCxnSpPr>
          <p:cNvPr id="13" name="Curved Connector 12"/>
          <p:cNvCxnSpPr>
            <a:stCxn id="4" idx="2"/>
            <a:endCxn id="12" idx="0"/>
          </p:cNvCxnSpPr>
          <p:nvPr/>
        </p:nvCxnSpPr>
        <p:spPr>
          <a:xfrm rot="5400000">
            <a:off x="3936797" y="-727423"/>
            <a:ext cx="860301" cy="3386669"/>
          </a:xfrm>
          <a:prstGeom prst="curvedConnector3">
            <a:avLst>
              <a:gd name="adj1" fmla="val 50000"/>
            </a:avLst>
          </a:prstGeom>
          <a:ln w="22225">
            <a:tailEnd type="triangle" w="lg" len="lg"/>
          </a:ln>
        </p:spPr>
        <p:style>
          <a:lnRef idx="1">
            <a:schemeClr val="accent1"/>
          </a:lnRef>
          <a:fillRef idx="0">
            <a:schemeClr val="accent1"/>
          </a:fillRef>
          <a:effectRef idx="0">
            <a:schemeClr val="accent1"/>
          </a:effectRef>
          <a:fontRef idx="minor">
            <a:schemeClr val="tx1"/>
          </a:fontRef>
        </p:style>
      </p:cxnSp>
      <p:cxnSp>
        <p:nvCxnSpPr>
          <p:cNvPr id="15" name="Curved Connector 14"/>
          <p:cNvCxnSpPr>
            <a:stCxn id="4" idx="2"/>
            <a:endCxn id="7" idx="0"/>
          </p:cNvCxnSpPr>
          <p:nvPr/>
        </p:nvCxnSpPr>
        <p:spPr>
          <a:xfrm rot="16200000" flipH="1">
            <a:off x="7366922" y="-770880"/>
            <a:ext cx="860301" cy="3473582"/>
          </a:xfrm>
          <a:prstGeom prst="curvedConnector3">
            <a:avLst>
              <a:gd name="adj1" fmla="val 50000"/>
            </a:avLst>
          </a:prstGeom>
          <a:ln w="22225">
            <a:tailEnd type="triangle" w="lg" len="lg"/>
          </a:ln>
        </p:spPr>
        <p:style>
          <a:lnRef idx="1">
            <a:schemeClr val="accent1"/>
          </a:lnRef>
          <a:fillRef idx="0">
            <a:schemeClr val="accent1"/>
          </a:fillRef>
          <a:effectRef idx="0">
            <a:schemeClr val="accent1"/>
          </a:effectRef>
          <a:fontRef idx="minor">
            <a:schemeClr val="tx1"/>
          </a:fontRef>
        </p:style>
      </p:cxnSp>
      <p:sp>
        <p:nvSpPr>
          <p:cNvPr id="11" name="Flowchart: Alternate Process 10"/>
          <p:cNvSpPr/>
          <p:nvPr/>
        </p:nvSpPr>
        <p:spPr>
          <a:xfrm>
            <a:off x="2238348" y="2357430"/>
            <a:ext cx="7643866" cy="4108684"/>
          </a:xfrm>
          <a:prstGeom prst="flowChartAlternateProcess">
            <a:avLst/>
          </a:prstGeom>
          <a:ln w="57150"/>
        </p:spPr>
        <p:style>
          <a:lnRef idx="2">
            <a:schemeClr val="accent6"/>
          </a:lnRef>
          <a:fillRef idx="1">
            <a:schemeClr val="lt1"/>
          </a:fillRef>
          <a:effectRef idx="0">
            <a:schemeClr val="accent6"/>
          </a:effectRef>
          <a:fontRef idx="minor">
            <a:schemeClr val="dk1"/>
          </a:fontRef>
        </p:style>
        <p:txBody>
          <a:bodyPr/>
          <a:lstStyle/>
          <a:p>
            <a:pPr algn="ctr">
              <a:defRPr/>
            </a:pPr>
            <a:r>
              <a:rPr lang="tr-TR" sz="2400" b="1" u="sng" dirty="0">
                <a:solidFill>
                  <a:schemeClr val="tx1"/>
                </a:solidFill>
                <a:latin typeface="Times New Roman" pitchFamily="18" charset="0"/>
                <a:cs typeface="Times New Roman" pitchFamily="18" charset="0"/>
              </a:rPr>
              <a:t>İhtiyati Haciz (m. 69/I)</a:t>
            </a:r>
          </a:p>
          <a:p>
            <a:pPr algn="just">
              <a:defRPr/>
            </a:pPr>
            <a:endParaRPr lang="tr-TR" sz="2400" dirty="0">
              <a:solidFill>
                <a:schemeClr val="tx1"/>
              </a:solidFill>
              <a:latin typeface="Times New Roman" pitchFamily="18" charset="0"/>
              <a:cs typeface="Times New Roman" pitchFamily="18" charset="0"/>
            </a:endParaRPr>
          </a:p>
          <a:p>
            <a:pPr algn="just">
              <a:defRPr/>
            </a:pPr>
            <a:r>
              <a:rPr lang="tr-TR" sz="2400" dirty="0">
                <a:solidFill>
                  <a:schemeClr val="tx1"/>
                </a:solidFill>
                <a:latin typeface="Times New Roman" pitchFamily="18" charset="0"/>
                <a:cs typeface="Times New Roman" pitchFamily="18" charset="0"/>
              </a:rPr>
              <a:t>İhtiyati haciz, para alacaklarına ilişkin mevcut veya müstakbel bir takibin sonucunun güvence altına alınması için, mahkeme kararı ile borçlunun malvarlığına el konulmasını sağlayan geçici bir hukuki korumadır. İhtiyati haciz, geçici haciz gibi, kanunda belirtilen özel hükümler dışında, kural olarak kesin haciz hükümlerine göre yapılır, ancak ihtiyati haciz koyduran alacaklı da satış isteyemez.</a:t>
            </a:r>
          </a:p>
        </p:txBody>
      </p:sp>
      <p:sp>
        <p:nvSpPr>
          <p:cNvPr id="12" name="Flowchart: Alternate Process 11"/>
          <p:cNvSpPr/>
          <p:nvPr/>
        </p:nvSpPr>
        <p:spPr>
          <a:xfrm>
            <a:off x="887662" y="1396062"/>
            <a:ext cx="3571900" cy="642942"/>
          </a:xfrm>
          <a:prstGeom prst="flowChartAlternateProcess">
            <a:avLst/>
          </a:prstGeom>
          <a:ln w="60325">
            <a:solidFill>
              <a:srgbClr val="00206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tr-TR" sz="2400" dirty="0" smtClean="0">
              <a:solidFill>
                <a:schemeClr val="tx1"/>
              </a:solidFill>
              <a:latin typeface="Times New Roman" pitchFamily="18" charset="0"/>
              <a:cs typeface="Times New Roman" pitchFamily="18" charset="0"/>
            </a:endParaRPr>
          </a:p>
          <a:p>
            <a:pPr algn="ctr">
              <a:defRPr/>
            </a:pPr>
            <a:r>
              <a:rPr lang="tr-TR" sz="2800" dirty="0" smtClean="0">
                <a:solidFill>
                  <a:schemeClr val="tx1"/>
                </a:solidFill>
                <a:latin typeface="Times New Roman" pitchFamily="18" charset="0"/>
                <a:cs typeface="Times New Roman" pitchFamily="18" charset="0"/>
              </a:rPr>
              <a:t>Kesin </a:t>
            </a:r>
            <a:r>
              <a:rPr lang="tr-TR" sz="2800" dirty="0">
                <a:solidFill>
                  <a:schemeClr val="tx1"/>
                </a:solidFill>
                <a:latin typeface="Times New Roman" pitchFamily="18" charset="0"/>
                <a:cs typeface="Times New Roman" pitchFamily="18" charset="0"/>
              </a:rPr>
              <a:t>Haciz</a:t>
            </a:r>
            <a:endParaRPr lang="tr-TR" sz="2400" dirty="0">
              <a:solidFill>
                <a:schemeClr val="tx1"/>
              </a:solidFill>
              <a:latin typeface="Times New Roman" pitchFamily="18" charset="0"/>
              <a:cs typeface="Times New Roman" pitchFamily="18" charset="0"/>
            </a:endParaRPr>
          </a:p>
          <a:p>
            <a:pPr algn="ctr">
              <a:defRPr/>
            </a:pPr>
            <a:endParaRPr lang="tr-TR" sz="20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cxnSp>
        <p:nvCxnSpPr>
          <p:cNvPr id="29" name="Straight Arrow Connector 28"/>
          <p:cNvCxnSpPr>
            <a:stCxn id="4" idx="2"/>
            <a:endCxn id="11" idx="0"/>
          </p:cNvCxnSpPr>
          <p:nvPr/>
        </p:nvCxnSpPr>
        <p:spPr>
          <a:xfrm>
            <a:off x="6060281" y="535761"/>
            <a:ext cx="0" cy="1821669"/>
          </a:xfrm>
          <a:prstGeom prst="straightConnector1">
            <a:avLst/>
          </a:prstGeom>
          <a:ln w="22225">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83424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838200" y="478971"/>
            <a:ext cx="10515600" cy="5697992"/>
          </a:xfrm>
        </p:spPr>
        <p:txBody>
          <a:bodyPr>
            <a:normAutofit/>
          </a:bodyPr>
          <a:lstStyle/>
          <a:p>
            <a:pPr algn="just">
              <a:lnSpc>
                <a:spcPct val="80000"/>
              </a:lnSpc>
              <a:buNone/>
            </a:pPr>
            <a:r>
              <a:rPr lang="tr-TR" altLang="tr-TR" sz="3200" b="1" dirty="0">
                <a:latin typeface="Times New Roman" charset="-94"/>
                <a:ea typeface="Times New Roman" charset="-94"/>
                <a:cs typeface="Times New Roman" charset="-94"/>
              </a:rPr>
              <a:t>II. Haciz </a:t>
            </a:r>
            <a:r>
              <a:rPr lang="tr-TR" altLang="tr-TR" sz="3200" b="1" dirty="0" smtClean="0">
                <a:latin typeface="Times New Roman" charset="-94"/>
                <a:ea typeface="Times New Roman" charset="-94"/>
                <a:cs typeface="Times New Roman" charset="-94"/>
              </a:rPr>
              <a:t>Talebi</a:t>
            </a:r>
            <a:endParaRPr lang="tr-TR" altLang="tr-TR" sz="3200" b="1" dirty="0">
              <a:latin typeface="Times New Roman" charset="-94"/>
              <a:ea typeface="Times New Roman" charset="-94"/>
              <a:cs typeface="Times New Roman" charset="-94"/>
            </a:endParaRPr>
          </a:p>
          <a:p>
            <a:pPr algn="just">
              <a:lnSpc>
                <a:spcPct val="80000"/>
              </a:lnSpc>
            </a:pPr>
            <a:r>
              <a:rPr lang="tr-TR" altLang="tr-TR" sz="2400" dirty="0">
                <a:ea typeface="Times New Roman" charset="-94"/>
                <a:cs typeface="Times New Roman" charset="-94"/>
              </a:rPr>
              <a:t>Takibin kesinleşmesinden sonra icra dairesi kendiliğinden haczi uygulayamaz, </a:t>
            </a:r>
            <a:r>
              <a:rPr lang="tr-TR" altLang="tr-TR" sz="2400" b="1" u="sng" dirty="0">
                <a:solidFill>
                  <a:srgbClr val="C00000"/>
                </a:solidFill>
                <a:ea typeface="Times New Roman" charset="-94"/>
                <a:cs typeface="Times New Roman" charset="-94"/>
              </a:rPr>
              <a:t>alacaklının talebi </a:t>
            </a:r>
            <a:r>
              <a:rPr lang="tr-TR" altLang="tr-TR" sz="2400" dirty="0">
                <a:ea typeface="Times New Roman" charset="-94"/>
                <a:cs typeface="Times New Roman" charset="-94"/>
              </a:rPr>
              <a:t>gerekir. </a:t>
            </a:r>
            <a:r>
              <a:rPr lang="tr-TR" altLang="tr-TR" sz="2400" dirty="0" smtClean="0">
                <a:ea typeface="Times New Roman" charset="-94"/>
                <a:cs typeface="Times New Roman" charset="-94"/>
              </a:rPr>
              <a:t>Vekille temsil ediliyorsa vekil de haczi talep edebilir.</a:t>
            </a:r>
          </a:p>
          <a:p>
            <a:pPr algn="just">
              <a:lnSpc>
                <a:spcPct val="80000"/>
              </a:lnSpc>
            </a:pPr>
            <a:r>
              <a:rPr lang="tr-TR" altLang="tr-TR" sz="2400" dirty="0" smtClean="0">
                <a:ea typeface="Times New Roman" charset="-94"/>
                <a:cs typeface="Times New Roman" charset="-94"/>
              </a:rPr>
              <a:t>Alacaklı </a:t>
            </a:r>
            <a:r>
              <a:rPr lang="tr-TR" altLang="tr-TR" sz="2400" dirty="0">
                <a:ea typeface="Times New Roman" charset="-94"/>
                <a:cs typeface="Times New Roman" charset="-94"/>
              </a:rPr>
              <a:t>bu talebiyle birlikte haciz için gerekli giderleri ödemelidir. Haciz talep edebilmek için borçlunun mal beyanında bulunması şart değildir (m. 78/I). </a:t>
            </a:r>
          </a:p>
          <a:p>
            <a:pPr algn="just">
              <a:lnSpc>
                <a:spcPct val="80000"/>
              </a:lnSpc>
            </a:pPr>
            <a:r>
              <a:rPr lang="tr-TR" altLang="tr-TR" sz="2400" dirty="0">
                <a:ea typeface="Times New Roman" charset="-94"/>
                <a:cs typeface="Times New Roman" charset="-94"/>
              </a:rPr>
              <a:t>Alacaklı, </a:t>
            </a:r>
            <a:r>
              <a:rPr lang="tr-TR" altLang="tr-TR" sz="2400" b="1" dirty="0">
                <a:solidFill>
                  <a:srgbClr val="7030A0"/>
                </a:solidFill>
                <a:ea typeface="Times New Roman" charset="-94"/>
                <a:cs typeface="Times New Roman" charset="-94"/>
              </a:rPr>
              <a:t>ödeme emrinin tebliğinden itibaren bir yıl içinde </a:t>
            </a:r>
            <a:r>
              <a:rPr lang="tr-TR" altLang="tr-TR" sz="2400" dirty="0">
                <a:ea typeface="Times New Roman" charset="-94"/>
                <a:cs typeface="Times New Roman" charset="-94"/>
              </a:rPr>
              <a:t>haciz istemelidir. Kanunda belirtilen durumlarda süreler işlemez (m. 78/II</a:t>
            </a:r>
            <a:r>
              <a:rPr lang="tr-TR" altLang="tr-TR" sz="2400" dirty="0" smtClean="0">
                <a:ea typeface="Times New Roman" charset="-94"/>
                <a:cs typeface="Times New Roman" charset="-94"/>
              </a:rPr>
              <a:t>).</a:t>
            </a:r>
          </a:p>
          <a:p>
            <a:pPr algn="just">
              <a:lnSpc>
                <a:spcPct val="80000"/>
              </a:lnSpc>
            </a:pPr>
            <a:r>
              <a:rPr lang="tr-TR" altLang="tr-TR" sz="2400" dirty="0" smtClean="0">
                <a:ea typeface="Times New Roman" charset="-94"/>
                <a:cs typeface="Times New Roman" charset="-94"/>
              </a:rPr>
              <a:t>Takibin kesinleşmesinden sonra alacaklı, yazılı veya tutanağa geçirilmek üzere sözlü olarak </a:t>
            </a:r>
            <a:r>
              <a:rPr lang="tr-TR" altLang="tr-TR" sz="2400" dirty="0" smtClean="0">
                <a:solidFill>
                  <a:srgbClr val="7030A0"/>
                </a:solidFill>
                <a:ea typeface="Times New Roman" charset="-94"/>
                <a:cs typeface="Times New Roman" charset="-94"/>
              </a:rPr>
              <a:t>icra dairesinden </a:t>
            </a:r>
            <a:r>
              <a:rPr lang="tr-TR" altLang="tr-TR" sz="2400" dirty="0" smtClean="0">
                <a:ea typeface="Times New Roman" charset="-94"/>
                <a:cs typeface="Times New Roman" charset="-94"/>
              </a:rPr>
              <a:t>haciz ister.  </a:t>
            </a:r>
            <a:endParaRPr lang="tr-TR" altLang="tr-TR" sz="2400" dirty="0">
              <a:ea typeface="Times New Roman" charset="-94"/>
              <a:cs typeface="Times New Roman" charset="-94"/>
            </a:endParaRPr>
          </a:p>
          <a:p>
            <a:pPr algn="just">
              <a:lnSpc>
                <a:spcPct val="80000"/>
              </a:lnSpc>
            </a:pPr>
            <a:r>
              <a:rPr lang="tr-TR" altLang="tr-TR" sz="2400" dirty="0">
                <a:ea typeface="Times New Roman" charset="-94"/>
                <a:cs typeface="Times New Roman" charset="-94"/>
              </a:rPr>
              <a:t>Süresinde haciz istenmezse, takip dosyası </a:t>
            </a:r>
            <a:r>
              <a:rPr lang="tr-TR" altLang="tr-TR" sz="2400" dirty="0">
                <a:solidFill>
                  <a:srgbClr val="C00000"/>
                </a:solidFill>
                <a:ea typeface="Times New Roman" charset="-94"/>
                <a:cs typeface="Times New Roman" charset="-94"/>
              </a:rPr>
              <a:t>işlemden kaldırılır</a:t>
            </a:r>
            <a:r>
              <a:rPr lang="tr-TR" altLang="tr-TR" sz="2400" dirty="0">
                <a:ea typeface="Times New Roman" charset="-94"/>
                <a:cs typeface="Times New Roman" charset="-94"/>
              </a:rPr>
              <a:t> (m. 78/IV). </a:t>
            </a:r>
            <a:r>
              <a:rPr lang="tr-TR" altLang="tr-TR" sz="2400" dirty="0" smtClean="0">
                <a:ea typeface="Times New Roman" charset="-94"/>
                <a:cs typeface="Times New Roman" charset="-94"/>
              </a:rPr>
              <a:t>Alacaklı </a:t>
            </a:r>
            <a:r>
              <a:rPr lang="tr-TR" altLang="tr-TR" sz="2400" dirty="0">
                <a:ea typeface="Times New Roman" charset="-94"/>
                <a:cs typeface="Times New Roman" charset="-94"/>
              </a:rPr>
              <a:t>gerekli harç ve giderleri yatırıp borçluya da tebliğ edilerek haciz talebini yenileyebilir (m. 78/V).</a:t>
            </a:r>
          </a:p>
          <a:p>
            <a:endParaRPr lang="tr-TR" dirty="0"/>
          </a:p>
        </p:txBody>
      </p:sp>
    </p:spTree>
    <p:extLst>
      <p:ext uri="{BB962C8B-B14F-4D97-AF65-F5344CB8AC3E}">
        <p14:creationId xmlns:p14="http://schemas.microsoft.com/office/powerpoint/2010/main" val="12498750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707571" y="272143"/>
            <a:ext cx="10842171" cy="6150428"/>
          </a:xfrm>
        </p:spPr>
        <p:txBody>
          <a:bodyPr>
            <a:normAutofit lnSpcReduction="10000"/>
          </a:bodyPr>
          <a:lstStyle/>
          <a:p>
            <a:pPr algn="just">
              <a:lnSpc>
                <a:spcPct val="80000"/>
              </a:lnSpc>
              <a:buNone/>
            </a:pPr>
            <a:r>
              <a:rPr lang="tr-TR" altLang="tr-TR" sz="3200" b="1" dirty="0">
                <a:latin typeface="Times New Roman" charset="-94"/>
                <a:ea typeface="Times New Roman" charset="-94"/>
                <a:cs typeface="Times New Roman" charset="-94"/>
              </a:rPr>
              <a:t>III. Haczin Yapılması</a:t>
            </a:r>
          </a:p>
          <a:p>
            <a:pPr algn="just">
              <a:lnSpc>
                <a:spcPct val="80000"/>
              </a:lnSpc>
              <a:buNone/>
            </a:pPr>
            <a:r>
              <a:rPr lang="tr-TR" altLang="tr-TR" sz="3200" b="1" dirty="0">
                <a:latin typeface="Times New Roman" charset="-94"/>
                <a:ea typeface="Times New Roman" charset="-94"/>
                <a:cs typeface="Times New Roman" charset="-94"/>
              </a:rPr>
              <a:t>	A. Yetkili İcra </a:t>
            </a:r>
            <a:r>
              <a:rPr lang="tr-TR" altLang="tr-TR" sz="3200" b="1" dirty="0" smtClean="0">
                <a:latin typeface="Times New Roman" charset="-94"/>
                <a:ea typeface="Times New Roman" charset="-94"/>
                <a:cs typeface="Times New Roman" charset="-94"/>
              </a:rPr>
              <a:t>Dairesi</a:t>
            </a:r>
            <a:endParaRPr lang="tr-TR" altLang="tr-TR" dirty="0">
              <a:latin typeface="Times New Roman" charset="-94"/>
              <a:ea typeface="Times New Roman" charset="-94"/>
              <a:cs typeface="Times New Roman" charset="-94"/>
            </a:endParaRPr>
          </a:p>
          <a:p>
            <a:pPr algn="just">
              <a:lnSpc>
                <a:spcPct val="80000"/>
              </a:lnSpc>
            </a:pPr>
            <a:r>
              <a:rPr lang="tr-TR" altLang="tr-TR" dirty="0" smtClean="0">
                <a:ea typeface="Times New Roman" charset="-94"/>
                <a:cs typeface="Times New Roman" charset="-94"/>
              </a:rPr>
              <a:t>Hacizde yetkili icra dairesi kural olarak, </a:t>
            </a:r>
            <a:r>
              <a:rPr lang="tr-TR" altLang="tr-TR" b="1" dirty="0" smtClean="0">
                <a:solidFill>
                  <a:srgbClr val="C00000"/>
                </a:solidFill>
                <a:ea typeface="Times New Roman" charset="-94"/>
                <a:cs typeface="Times New Roman" charset="-94"/>
              </a:rPr>
              <a:t>takibin </a:t>
            </a:r>
            <a:r>
              <a:rPr lang="tr-TR" altLang="tr-TR" b="1" dirty="0">
                <a:solidFill>
                  <a:srgbClr val="C00000"/>
                </a:solidFill>
                <a:ea typeface="Times New Roman" charset="-94"/>
                <a:cs typeface="Times New Roman" charset="-94"/>
              </a:rPr>
              <a:t>yapıldığı yer icra dairesi </a:t>
            </a:r>
            <a:r>
              <a:rPr lang="tr-TR" altLang="tr-TR" dirty="0">
                <a:ea typeface="Times New Roman" charset="-94"/>
                <a:cs typeface="Times New Roman" charset="-94"/>
              </a:rPr>
              <a:t>yetkilidir</a:t>
            </a:r>
            <a:r>
              <a:rPr lang="tr-TR" altLang="tr-TR" dirty="0" smtClean="0">
                <a:ea typeface="Times New Roman" charset="-94"/>
                <a:cs typeface="Times New Roman" charset="-94"/>
              </a:rPr>
              <a:t>.</a:t>
            </a:r>
          </a:p>
          <a:p>
            <a:pPr algn="just">
              <a:lnSpc>
                <a:spcPct val="80000"/>
              </a:lnSpc>
            </a:pPr>
            <a:r>
              <a:rPr lang="tr-TR" altLang="tr-TR" dirty="0" smtClean="0">
                <a:ea typeface="Times New Roman" charset="-94"/>
                <a:cs typeface="Times New Roman" charset="-94"/>
              </a:rPr>
              <a:t>Haczedilecek olan mallar takibin yapıldığı yer icra dairesinin bulunduğu yerden </a:t>
            </a:r>
            <a:r>
              <a:rPr lang="tr-TR" altLang="tr-TR" dirty="0">
                <a:ea typeface="Times New Roman" charset="-94"/>
                <a:cs typeface="Times New Roman" charset="-94"/>
              </a:rPr>
              <a:t>başka yerde bulunması </a:t>
            </a:r>
            <a:r>
              <a:rPr lang="tr-TR" altLang="tr-TR" dirty="0" smtClean="0">
                <a:ea typeface="Times New Roman" charset="-94"/>
                <a:cs typeface="Times New Roman" charset="-94"/>
              </a:rPr>
              <a:t>halinde yetkili icra dairesi, malın bulunduğu yer icra dairesine haciz için </a:t>
            </a:r>
            <a:r>
              <a:rPr lang="tr-TR" altLang="tr-TR" dirty="0" smtClean="0">
                <a:solidFill>
                  <a:srgbClr val="C00000"/>
                </a:solidFill>
                <a:ea typeface="Times New Roman" charset="-94"/>
                <a:cs typeface="Times New Roman" charset="-94"/>
              </a:rPr>
              <a:t>istinabe</a:t>
            </a:r>
            <a:r>
              <a:rPr lang="tr-TR" altLang="tr-TR" dirty="0" smtClean="0">
                <a:ea typeface="Times New Roman" charset="-94"/>
                <a:cs typeface="Times New Roman" charset="-94"/>
              </a:rPr>
              <a:t> eder. </a:t>
            </a:r>
            <a:r>
              <a:rPr lang="tr-TR" altLang="tr-TR" i="1" dirty="0">
                <a:latin typeface="Times New Roman" charset="-94"/>
                <a:ea typeface="Times New Roman" charset="-94"/>
                <a:cs typeface="Times New Roman" charset="-94"/>
              </a:rPr>
              <a:t>Bu halde hacizle ilgili şikayetler, istinabe olunan icra dairesinin tabi bulunduğu icra mahkemesince </a:t>
            </a:r>
            <a:r>
              <a:rPr lang="tr-TR" altLang="tr-TR" i="1" dirty="0" smtClean="0">
                <a:latin typeface="Times New Roman" charset="-94"/>
                <a:ea typeface="Times New Roman" charset="-94"/>
                <a:cs typeface="Times New Roman" charset="-94"/>
              </a:rPr>
              <a:t>çözümlenir (m. 79/II).</a:t>
            </a:r>
          </a:p>
          <a:p>
            <a:pPr algn="just">
              <a:lnSpc>
                <a:spcPct val="80000"/>
              </a:lnSpc>
            </a:pPr>
            <a:r>
              <a:rPr lang="tr-TR" altLang="tr-TR" dirty="0" smtClean="0">
                <a:ea typeface="Times New Roman" charset="-94"/>
                <a:cs typeface="Times New Roman" charset="-94"/>
              </a:rPr>
              <a:t>İcra dairesinin yetkisi kesindir. Taraflar itiraz etmese bile yetki hususu kendiliğinden göz önünde tutulur. </a:t>
            </a:r>
            <a:endParaRPr lang="tr-TR" altLang="tr-TR" dirty="0">
              <a:ea typeface="Times New Roman" charset="-94"/>
              <a:cs typeface="Times New Roman" charset="-94"/>
            </a:endParaRPr>
          </a:p>
          <a:p>
            <a:pPr algn="just">
              <a:lnSpc>
                <a:spcPct val="80000"/>
              </a:lnSpc>
            </a:pPr>
            <a:r>
              <a:rPr lang="tr-TR" altLang="tr-TR" dirty="0">
                <a:ea typeface="Times New Roman" charset="-94"/>
                <a:cs typeface="Times New Roman" charset="-94"/>
              </a:rPr>
              <a:t>Üçüncü </a:t>
            </a:r>
            <a:r>
              <a:rPr lang="tr-TR" altLang="tr-TR" dirty="0" smtClean="0">
                <a:ea typeface="Times New Roman" charset="-94"/>
                <a:cs typeface="Times New Roman" charset="-94"/>
              </a:rPr>
              <a:t>kişilerdeki </a:t>
            </a:r>
            <a:r>
              <a:rPr lang="tr-TR" altLang="tr-TR" dirty="0">
                <a:ea typeface="Times New Roman" charset="-94"/>
                <a:cs typeface="Times New Roman" charset="-94"/>
              </a:rPr>
              <a:t>hak ve alacaklar için </a:t>
            </a:r>
            <a:r>
              <a:rPr lang="tr-TR" altLang="tr-TR" dirty="0" smtClean="0">
                <a:ea typeface="Times New Roman" charset="-94"/>
                <a:cs typeface="Times New Roman" charset="-94"/>
              </a:rPr>
              <a:t>genel kural uygulanmaz. İİK m</a:t>
            </a:r>
            <a:r>
              <a:rPr lang="tr-TR" altLang="tr-TR" dirty="0">
                <a:ea typeface="Times New Roman" charset="-94"/>
                <a:cs typeface="Times New Roman" charset="-94"/>
              </a:rPr>
              <a:t>. 89 uygulanır.</a:t>
            </a:r>
          </a:p>
          <a:p>
            <a:pPr algn="just">
              <a:lnSpc>
                <a:spcPct val="80000"/>
              </a:lnSpc>
            </a:pPr>
            <a:r>
              <a:rPr lang="tr-TR" altLang="tr-TR" dirty="0">
                <a:ea typeface="Times New Roman" charset="-94"/>
                <a:cs typeface="Times New Roman" charset="-94"/>
              </a:rPr>
              <a:t>Maaş ve ücret hacizleri için </a:t>
            </a:r>
            <a:r>
              <a:rPr lang="tr-TR" altLang="tr-TR" dirty="0" smtClean="0">
                <a:ea typeface="Times New Roman" charset="-94"/>
                <a:cs typeface="Times New Roman" charset="-94"/>
              </a:rPr>
              <a:t>ise, m</a:t>
            </a:r>
            <a:r>
              <a:rPr lang="tr-TR" altLang="tr-TR" dirty="0">
                <a:ea typeface="Times New Roman" charset="-94"/>
                <a:cs typeface="Times New Roman" charset="-94"/>
              </a:rPr>
              <a:t>. 355 – 356 uygulanır</a:t>
            </a:r>
            <a:r>
              <a:rPr lang="tr-TR" altLang="tr-TR" dirty="0" smtClean="0">
                <a:ea typeface="Times New Roman" charset="-94"/>
                <a:cs typeface="Times New Roman" charset="-94"/>
              </a:rPr>
              <a:t>.</a:t>
            </a:r>
          </a:p>
          <a:p>
            <a:pPr algn="just">
              <a:lnSpc>
                <a:spcPct val="80000"/>
              </a:lnSpc>
            </a:pPr>
            <a:r>
              <a:rPr lang="tr-TR" altLang="tr-TR" dirty="0" smtClean="0">
                <a:ea typeface="Times New Roman" charset="-94"/>
                <a:cs typeface="Times New Roman" charset="-94"/>
              </a:rPr>
              <a:t>Aynı şekilde, resmi </a:t>
            </a:r>
            <a:r>
              <a:rPr lang="tr-TR" altLang="tr-TR" dirty="0">
                <a:ea typeface="Times New Roman" charset="-94"/>
                <a:cs typeface="Times New Roman" charset="-94"/>
              </a:rPr>
              <a:t>sicile kayıtlı malların haczi, takibin yapıldığı icra dairesince, kaydına işletilmek suretiyle doğrudan da yapılabilir.</a:t>
            </a:r>
          </a:p>
          <a:p>
            <a:pPr algn="just">
              <a:lnSpc>
                <a:spcPct val="80000"/>
              </a:lnSpc>
            </a:pPr>
            <a:endParaRPr lang="tr-TR" altLang="tr-TR" dirty="0">
              <a:ea typeface="Times New Roman" charset="-94"/>
              <a:cs typeface="Times New Roman" charset="-94"/>
            </a:endParaRPr>
          </a:p>
          <a:p>
            <a:endParaRPr lang="tr-TR" dirty="0"/>
          </a:p>
        </p:txBody>
      </p:sp>
    </p:spTree>
    <p:extLst>
      <p:ext uri="{BB962C8B-B14F-4D97-AF65-F5344CB8AC3E}">
        <p14:creationId xmlns:p14="http://schemas.microsoft.com/office/powerpoint/2010/main" val="7299670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838200" y="228600"/>
            <a:ext cx="10515600" cy="6248400"/>
          </a:xfrm>
        </p:spPr>
        <p:txBody>
          <a:bodyPr>
            <a:normAutofit fontScale="92500" lnSpcReduction="10000"/>
          </a:bodyPr>
          <a:lstStyle/>
          <a:p>
            <a:pPr marL="0" indent="0">
              <a:buNone/>
            </a:pPr>
            <a:r>
              <a:rPr lang="tr-TR" altLang="tr-TR" b="1" dirty="0">
                <a:latin typeface="Times New Roman" charset="-94"/>
                <a:ea typeface="Times New Roman" charset="-94"/>
                <a:cs typeface="Times New Roman" charset="-94"/>
              </a:rPr>
              <a:t>B</a:t>
            </a:r>
            <a:r>
              <a:rPr lang="tr-TR" altLang="tr-TR" sz="3500" b="1" dirty="0">
                <a:latin typeface="Times New Roman" charset="-94"/>
                <a:ea typeface="Times New Roman" charset="-94"/>
                <a:cs typeface="Times New Roman" charset="-94"/>
              </a:rPr>
              <a:t>. İcra Dairesinin Haczi Yerine </a:t>
            </a:r>
            <a:r>
              <a:rPr lang="tr-TR" altLang="tr-TR" sz="3500" b="1" dirty="0" smtClean="0">
                <a:latin typeface="Times New Roman" charset="-94"/>
                <a:ea typeface="Times New Roman" charset="-94"/>
                <a:cs typeface="Times New Roman" charset="-94"/>
              </a:rPr>
              <a:t>Getirmesi</a:t>
            </a:r>
            <a:endParaRPr lang="tr-TR" altLang="tr-TR" b="1" dirty="0" smtClean="0">
              <a:latin typeface="Times New Roman" charset="-94"/>
              <a:ea typeface="Times New Roman" charset="-94"/>
              <a:cs typeface="Times New Roman" charset="-94"/>
            </a:endParaRPr>
          </a:p>
          <a:p>
            <a:pPr algn="just"/>
            <a:r>
              <a:rPr lang="tr-TR" altLang="tr-TR" b="1" dirty="0">
                <a:latin typeface="Times New Roman" charset="-94"/>
                <a:ea typeface="Times New Roman" charset="-94"/>
                <a:cs typeface="Times New Roman" charset="-94"/>
              </a:rPr>
              <a:t> </a:t>
            </a:r>
            <a:r>
              <a:rPr lang="tr-TR" altLang="tr-TR" sz="2400" dirty="0" smtClean="0">
                <a:ea typeface="Times New Roman" charset="-94"/>
                <a:cs typeface="Times New Roman" charset="-94"/>
              </a:rPr>
              <a:t>İcra müdürü, haciz talebinden üç gün içinde haczi yapmalıdır. Ancak bu süreden sonra yapılan haciz de geçerlidir. Kabul edilebilir bir sebep olmadan haczin geç yapılmasından dolayı icra memurunun kusuru dolayısı ile Devletin sorumluluğu yoluna gidilebilir.</a:t>
            </a:r>
          </a:p>
          <a:p>
            <a:pPr algn="just"/>
            <a:r>
              <a:rPr lang="tr-TR" altLang="tr-TR" sz="2400" dirty="0" smtClean="0">
                <a:ea typeface="Times New Roman" charset="-94"/>
                <a:cs typeface="Times New Roman" charset="-94"/>
              </a:rPr>
              <a:t>Haczin yapılmasına ilişkin olarak tatil ve talik halleri dikkate alınmalıdır. </a:t>
            </a:r>
          </a:p>
          <a:p>
            <a:pPr algn="just"/>
            <a:r>
              <a:rPr lang="tr-TR" sz="2400" dirty="0"/>
              <a:t>Borçlu haciz sırasında </a:t>
            </a:r>
            <a:r>
              <a:rPr lang="tr-TR" sz="2400" dirty="0" smtClean="0"/>
              <a:t>haczin yapıldığı yerde ise huzurunda yapılır. Borçlu haczin yapıldığı bulunduğu </a:t>
            </a:r>
            <a:r>
              <a:rPr lang="tr-TR" sz="2400" dirty="0"/>
              <a:t>yerde bulunmaz ve hemen bulundurulması mümkün olmazsa haciz, gıyabında yapılır</a:t>
            </a:r>
            <a:r>
              <a:rPr lang="tr-TR" sz="2400" dirty="0" smtClean="0"/>
              <a:t>. Haczin önceden borçluya bildirilmesi gerekli değildir.</a:t>
            </a:r>
          </a:p>
          <a:p>
            <a:pPr algn="just"/>
            <a:r>
              <a:rPr lang="tr-TR" altLang="tr-TR" sz="2400" dirty="0" smtClean="0">
                <a:ea typeface="Times New Roman" charset="-94"/>
                <a:cs typeface="Times New Roman" charset="-94"/>
              </a:rPr>
              <a:t>Borçlu haciz esnasında borcunu öderse haciz yapılmaz. Bunun dışında borçlunun hacze engel olması mümkün değildir. </a:t>
            </a:r>
          </a:p>
          <a:p>
            <a:pPr algn="just"/>
            <a:r>
              <a:rPr lang="tr-TR" sz="2400" dirty="0"/>
              <a:t>Haczi yapan memur, haczettiği malın kıymetini takdir </a:t>
            </a:r>
            <a:r>
              <a:rPr lang="tr-TR" sz="2400" dirty="0" smtClean="0"/>
              <a:t>eder (m.87). Kıymet takdirine göre sadece borcu karşılayan mallar haczedilir. </a:t>
            </a:r>
          </a:p>
          <a:p>
            <a:pPr algn="just"/>
            <a:r>
              <a:rPr lang="tr-TR" sz="2400" dirty="0"/>
              <a:t>Haczi yapan memur, borçlunun üzerinde para, kıymetli evrak, altın veya gümüş veya diğer kıymetli şeyleri sakladığını anlar ve borçlu bunları vermekten kaçınırsa, </a:t>
            </a:r>
            <a:r>
              <a:rPr lang="tr-TR" sz="2400" dirty="0" smtClean="0"/>
              <a:t>icra memuru borçlunun mallarına veya şahsına karşı kuvvet kullanabilir.  </a:t>
            </a:r>
            <a:r>
              <a:rPr lang="tr-TR" sz="2400" dirty="0"/>
              <a:t>Zor kullanma hususunda bütün </a:t>
            </a:r>
            <a:r>
              <a:rPr lang="tr-TR" sz="2400" dirty="0" smtClean="0"/>
              <a:t>kolluk kuvvetleri icra </a:t>
            </a:r>
            <a:r>
              <a:rPr lang="tr-TR" sz="2400" dirty="0"/>
              <a:t>memurunun yazılı müracaatı üzerine kendisine muavenet ve emirlerini ifa etmekle mükelleftirler. Köylerde haczi yapan memurun emirlerini muhtarlar da ifaya mecburdurlar</a:t>
            </a:r>
            <a:r>
              <a:rPr lang="tr-TR" sz="2400" dirty="0" smtClean="0"/>
              <a:t>. (m.81, m. 357)</a:t>
            </a:r>
            <a:endParaRPr lang="tr-TR" sz="2400" dirty="0"/>
          </a:p>
          <a:p>
            <a:pPr algn="just"/>
            <a:endParaRPr lang="tr-TR" sz="2400" dirty="0" smtClean="0"/>
          </a:p>
          <a:p>
            <a:pPr algn="just"/>
            <a:endParaRPr lang="tr-TR" altLang="tr-TR" sz="2400" dirty="0" smtClean="0">
              <a:ea typeface="Times New Roman" charset="-94"/>
              <a:cs typeface="Times New Roman" charset="-94"/>
            </a:endParaRPr>
          </a:p>
          <a:p>
            <a:endParaRPr lang="tr-TR" altLang="tr-TR" b="1" dirty="0" smtClean="0">
              <a:latin typeface="Times New Roman" charset="-94"/>
              <a:ea typeface="Times New Roman" charset="-94"/>
              <a:cs typeface="Times New Roman" charset="-94"/>
            </a:endParaRPr>
          </a:p>
          <a:p>
            <a:endParaRPr lang="tr-TR" b="1" dirty="0"/>
          </a:p>
        </p:txBody>
      </p:sp>
    </p:spTree>
    <p:extLst>
      <p:ext uri="{BB962C8B-B14F-4D97-AF65-F5344CB8AC3E}">
        <p14:creationId xmlns:p14="http://schemas.microsoft.com/office/powerpoint/2010/main" val="18948546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a:xfrm>
            <a:off x="511629" y="365125"/>
            <a:ext cx="11081657" cy="6231618"/>
          </a:xfrm>
        </p:spPr>
        <p:txBody>
          <a:bodyPr>
            <a:normAutofit/>
          </a:bodyPr>
          <a:lstStyle/>
          <a:p>
            <a:pPr marL="0" indent="0">
              <a:buNone/>
            </a:pPr>
            <a:r>
              <a:rPr lang="tr-TR" b="1" dirty="0" smtClean="0">
                <a:latin typeface="Times" charset="-94"/>
                <a:ea typeface="Times" charset="-94"/>
                <a:cs typeface="Times" charset="-94"/>
              </a:rPr>
              <a:t>Haciz Tutanağı</a:t>
            </a:r>
          </a:p>
          <a:p>
            <a:r>
              <a:rPr lang="tr-TR" sz="2400" dirty="0" smtClean="0">
                <a:ea typeface="Times" charset="-94"/>
                <a:cs typeface="Times" charset="-94"/>
              </a:rPr>
              <a:t>İcra memuru taşınır taşınmaz malların haczi söz konusu olduğunda mahallinde bir haciz tutanağı tutar. Tutanağın içeriği İİK m. 102’de belirtilmiştir. </a:t>
            </a:r>
          </a:p>
          <a:p>
            <a:r>
              <a:rPr lang="tr-TR" sz="2400" dirty="0" smtClean="0">
                <a:ea typeface="Times" charset="-94"/>
                <a:cs typeface="Times" charset="-94"/>
              </a:rPr>
              <a:t>Bu tutanak borçlunun haczi kabil hiç malı bulunmazsa </a:t>
            </a:r>
            <a:r>
              <a:rPr lang="tr-TR" sz="2400" dirty="0" smtClean="0">
                <a:solidFill>
                  <a:srgbClr val="FF0000"/>
                </a:solidFill>
                <a:ea typeface="Times" charset="-94"/>
                <a:cs typeface="Times" charset="-94"/>
              </a:rPr>
              <a:t>kesin aciz belgesi</a:t>
            </a:r>
            <a:r>
              <a:rPr lang="tr-TR" sz="2400" dirty="0" smtClean="0">
                <a:ea typeface="Times" charset="-94"/>
                <a:cs typeface="Times" charset="-94"/>
              </a:rPr>
              <a:t>, haczedilen mallar alacağı karşılamaya yetmezse </a:t>
            </a:r>
            <a:r>
              <a:rPr lang="tr-TR" sz="2400" dirty="0" smtClean="0">
                <a:solidFill>
                  <a:srgbClr val="00B050"/>
                </a:solidFill>
                <a:ea typeface="Times" charset="-94"/>
                <a:cs typeface="Times" charset="-94"/>
              </a:rPr>
              <a:t>geçici aciz belgesi </a:t>
            </a:r>
            <a:r>
              <a:rPr lang="tr-TR" sz="2400" dirty="0" smtClean="0">
                <a:ea typeface="Times" charset="-94"/>
                <a:cs typeface="Times" charset="-94"/>
              </a:rPr>
              <a:t>hükmündedir.</a:t>
            </a:r>
          </a:p>
          <a:p>
            <a:pPr algn="just"/>
            <a:r>
              <a:rPr lang="tr-TR" sz="2400" dirty="0" smtClean="0">
                <a:ea typeface="Times" charset="-94"/>
                <a:cs typeface="Times" charset="-94"/>
              </a:rPr>
              <a:t>İcra dairesi tutanağı tebliğ etmek zorunda olmamakla birlikte, haciz sırasında hazır bulunmayan ve adlarına Tebligat Kanunu hükümlerince tebligata ehil kimse bulunmayan alacaklı veya borçluya tutanağı </a:t>
            </a:r>
            <a:r>
              <a:rPr lang="tr-TR" sz="2400" b="1" dirty="0" smtClean="0">
                <a:solidFill>
                  <a:srgbClr val="C00000"/>
                </a:solidFill>
                <a:ea typeface="Times" charset="-94"/>
                <a:cs typeface="Times" charset="-94"/>
              </a:rPr>
              <a:t>üç gün içinde </a:t>
            </a:r>
            <a:r>
              <a:rPr lang="tr-TR" sz="2400" dirty="0" smtClean="0">
                <a:ea typeface="Times" charset="-94"/>
                <a:cs typeface="Times" charset="-94"/>
              </a:rPr>
              <a:t>incelemeleri için davetiye gönderir. Uygulamada buna </a:t>
            </a:r>
            <a:r>
              <a:rPr lang="tr-TR" sz="2400" b="1" i="1" dirty="0" smtClean="0">
                <a:solidFill>
                  <a:srgbClr val="7030A0"/>
                </a:solidFill>
                <a:ea typeface="Times" charset="-94"/>
                <a:cs typeface="Times" charset="-94"/>
              </a:rPr>
              <a:t>103 davetiyesi </a:t>
            </a:r>
            <a:r>
              <a:rPr lang="tr-TR" sz="2400" dirty="0" smtClean="0">
                <a:ea typeface="Times" charset="-94"/>
                <a:cs typeface="Times" charset="-94"/>
              </a:rPr>
              <a:t>denir. </a:t>
            </a:r>
          </a:p>
          <a:p>
            <a:r>
              <a:rPr lang="tr-TR" sz="2400" dirty="0" smtClean="0">
                <a:ea typeface="Times" charset="-94"/>
                <a:cs typeface="Times" charset="-94"/>
              </a:rPr>
              <a:t>Davetiye gönderilmese de haciz geçerlidir. Alacaklı davetiyeyi almadan satış talep edebilir ama borçluya davetiye gönderilmeden satış yapılamaz. </a:t>
            </a:r>
          </a:p>
          <a:p>
            <a:r>
              <a:rPr lang="tr-TR" sz="2400" dirty="0" smtClean="0">
                <a:ea typeface="Times" charset="-94"/>
                <a:cs typeface="Times" charset="-94"/>
              </a:rPr>
              <a:t>Haciz istinabe yolu ile yapılsa da, şayet alacaklı veya borçlu davetiyeyi gönderen icra dairesinin yetki çevresi dışında ise, üç günlük süre HMK m. </a:t>
            </a:r>
            <a:r>
              <a:rPr lang="tr-TR" sz="2400" smtClean="0">
                <a:ea typeface="Times" charset="-94"/>
                <a:cs typeface="Times" charset="-94"/>
              </a:rPr>
              <a:t>90’a göre uzatılır. </a:t>
            </a:r>
            <a:endParaRPr lang="tr-TR" sz="2400" dirty="0">
              <a:ea typeface="Times" charset="-94"/>
              <a:cs typeface="Times" charset="-94"/>
            </a:endParaRPr>
          </a:p>
        </p:txBody>
      </p:sp>
    </p:spTree>
    <p:extLst>
      <p:ext uri="{BB962C8B-B14F-4D97-AF65-F5344CB8AC3E}">
        <p14:creationId xmlns:p14="http://schemas.microsoft.com/office/powerpoint/2010/main" val="1031652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838200" y="365126"/>
            <a:ext cx="10515600" cy="507234"/>
          </a:xfrm>
        </p:spPr>
        <p:txBody>
          <a:bodyPr>
            <a:normAutofit fontScale="90000"/>
          </a:bodyPr>
          <a:lstStyle/>
          <a:p>
            <a:pPr algn="ctr" eaLnBrk="1" hangingPunct="1"/>
            <a:r>
              <a:rPr lang="tr-TR" altLang="tr-TR" sz="3200" b="1" dirty="0">
                <a:latin typeface="Times New Roman" charset="-94"/>
                <a:ea typeface="Times New Roman" charset="-94"/>
                <a:cs typeface="Times New Roman" charset="-94"/>
              </a:rPr>
              <a:t>§11. MENFİ TESPİT ve İSTİRDAT </a:t>
            </a:r>
            <a:r>
              <a:rPr lang="tr-TR" altLang="tr-TR" sz="3200" b="1" dirty="0" smtClean="0">
                <a:latin typeface="Times New Roman" charset="-94"/>
                <a:ea typeface="Times New Roman" charset="-94"/>
                <a:cs typeface="Times New Roman" charset="-94"/>
              </a:rPr>
              <a:t>DAVALARI</a:t>
            </a:r>
            <a:endParaRPr lang="tr-TR" altLang="tr-TR" sz="3200" b="1" dirty="0">
              <a:latin typeface="Times New Roman" charset="-94"/>
              <a:ea typeface="Times New Roman" charset="-94"/>
              <a:cs typeface="Times New Roman" charset="-94"/>
            </a:endParaRPr>
          </a:p>
        </p:txBody>
      </p:sp>
      <p:sp>
        <p:nvSpPr>
          <p:cNvPr id="55298" name="Content Placeholder 2"/>
          <p:cNvSpPr>
            <a:spLocks noGrp="1"/>
          </p:cNvSpPr>
          <p:nvPr>
            <p:ph idx="1"/>
          </p:nvPr>
        </p:nvSpPr>
        <p:spPr>
          <a:xfrm>
            <a:off x="838200" y="966952"/>
            <a:ext cx="10515600" cy="5538951"/>
          </a:xfrm>
        </p:spPr>
        <p:txBody>
          <a:bodyPr>
            <a:normAutofit fontScale="92500" lnSpcReduction="10000"/>
          </a:bodyPr>
          <a:lstStyle/>
          <a:p>
            <a:pPr algn="just">
              <a:lnSpc>
                <a:spcPct val="80000"/>
              </a:lnSpc>
            </a:pPr>
            <a:r>
              <a:rPr lang="tr-TR" altLang="tr-TR" sz="2600" smtClean="0">
                <a:ea typeface="Times New Roman" charset="-94"/>
                <a:cs typeface="Times New Roman" charset="-94"/>
              </a:rPr>
              <a:t>Alacaklı </a:t>
            </a:r>
            <a:r>
              <a:rPr lang="tr-TR" altLang="tr-TR" sz="2600" dirty="0" smtClean="0">
                <a:ea typeface="Times New Roman" charset="-94"/>
                <a:cs typeface="Times New Roman" charset="-94"/>
              </a:rPr>
              <a:t>henüz takibe geçmeden borçlunun borçlu olup olmadığının tespitinde korunmaya değer bir yararı bulunabilir. Bu tür bir yararın bulunması halinde borçlu, borçlu olmadığının tespiti için dava açabilir. Borçlu, </a:t>
            </a:r>
            <a:r>
              <a:rPr lang="tr-TR" altLang="tr-TR" sz="2600" b="1" dirty="0" smtClean="0">
                <a:solidFill>
                  <a:srgbClr val="00B050"/>
                </a:solidFill>
                <a:ea typeface="Times New Roman" charset="-94"/>
                <a:cs typeface="Times New Roman" charset="-94"/>
              </a:rPr>
              <a:t>takipten önce veya sonra menfi tespit davası </a:t>
            </a:r>
            <a:r>
              <a:rPr lang="tr-TR" altLang="tr-TR" sz="2600" dirty="0" smtClean="0">
                <a:ea typeface="Times New Roman" charset="-94"/>
                <a:cs typeface="Times New Roman" charset="-94"/>
              </a:rPr>
              <a:t>açabilir. Ancak borçlu, borcunu icra dairesine ödedikten sonra artık menfi tespit davası açamaz. Bundan sonra borçlunun aslında </a:t>
            </a:r>
            <a:r>
              <a:rPr lang="tr-TR" altLang="tr-TR" sz="2600" b="1" dirty="0" smtClean="0">
                <a:solidFill>
                  <a:srgbClr val="FF0000"/>
                </a:solidFill>
                <a:ea typeface="Times New Roman" charset="-94"/>
                <a:cs typeface="Times New Roman" charset="-94"/>
              </a:rPr>
              <a:t>borcu olmadığı halde ödediği paranın geri alınması için </a:t>
            </a:r>
            <a:r>
              <a:rPr lang="tr-TR" altLang="tr-TR" sz="2600" dirty="0" smtClean="0">
                <a:ea typeface="Times New Roman" charset="-94"/>
                <a:cs typeface="Times New Roman" charset="-94"/>
              </a:rPr>
              <a:t>bir dava açması söz konusu olur ki, bu dava </a:t>
            </a:r>
            <a:r>
              <a:rPr lang="tr-TR" altLang="tr-TR" sz="2600" b="1" dirty="0" smtClean="0">
                <a:solidFill>
                  <a:srgbClr val="FF0000"/>
                </a:solidFill>
                <a:ea typeface="Times New Roman" charset="-94"/>
                <a:cs typeface="Times New Roman" charset="-94"/>
              </a:rPr>
              <a:t>istirdat davasıdır</a:t>
            </a:r>
            <a:r>
              <a:rPr lang="tr-TR" altLang="tr-TR" sz="2600" dirty="0" smtClean="0">
                <a:ea typeface="Times New Roman" charset="-94"/>
                <a:cs typeface="Times New Roman" charset="-94"/>
              </a:rPr>
              <a:t>. </a:t>
            </a:r>
          </a:p>
          <a:p>
            <a:pPr algn="just">
              <a:lnSpc>
                <a:spcPct val="80000"/>
              </a:lnSpc>
            </a:pPr>
            <a:r>
              <a:rPr lang="tr-TR" altLang="tr-TR" sz="2600" dirty="0" smtClean="0">
                <a:solidFill>
                  <a:srgbClr val="7030A0"/>
                </a:solidFill>
                <a:ea typeface="Times New Roman" charset="-94"/>
                <a:cs typeface="Times New Roman" charset="-94"/>
              </a:rPr>
              <a:t>Alacaklı takip içinde itirazın iptali davası açmış ve bu davayı kazanmışsa artık borçlunun aynı alacak hakkında ve aynı taraflar arasında menfi tespit veya istirdat davası açması kesin hüküm nedeniyle mümkün değildir.  </a:t>
            </a:r>
          </a:p>
          <a:p>
            <a:pPr algn="just">
              <a:lnSpc>
                <a:spcPct val="80000"/>
              </a:lnSpc>
            </a:pPr>
            <a:r>
              <a:rPr lang="tr-TR" altLang="tr-TR" sz="2600" b="1" dirty="0" smtClean="0">
                <a:ea typeface="Times New Roman" charset="-94"/>
                <a:cs typeface="Times New Roman" charset="-94"/>
              </a:rPr>
              <a:t>Menfi </a:t>
            </a:r>
            <a:r>
              <a:rPr lang="tr-TR" altLang="tr-TR" sz="2600" b="1" dirty="0">
                <a:ea typeface="Times New Roman" charset="-94"/>
                <a:cs typeface="Times New Roman" charset="-94"/>
              </a:rPr>
              <a:t>Tespit </a:t>
            </a:r>
            <a:r>
              <a:rPr lang="tr-TR" altLang="tr-TR" sz="2600" b="1" dirty="0" smtClean="0">
                <a:ea typeface="Times New Roman" charset="-94"/>
                <a:cs typeface="Times New Roman" charset="-94"/>
              </a:rPr>
              <a:t>Davası</a:t>
            </a:r>
            <a:endParaRPr lang="tr-TR" altLang="tr-TR" sz="2600" dirty="0">
              <a:ea typeface="Times New Roman" charset="-94"/>
              <a:cs typeface="Times New Roman" charset="-94"/>
            </a:endParaRPr>
          </a:p>
          <a:p>
            <a:pPr algn="just" eaLnBrk="1" hangingPunct="1">
              <a:lnSpc>
                <a:spcPct val="80000"/>
              </a:lnSpc>
              <a:buFont typeface="Wingdings 2" charset="2"/>
              <a:buNone/>
            </a:pPr>
            <a:r>
              <a:rPr lang="tr-TR" altLang="tr-TR" sz="2600" i="1" dirty="0">
                <a:ea typeface="Times New Roman" charset="-94"/>
                <a:cs typeface="Times New Roman" charset="-94"/>
              </a:rPr>
              <a:t>	</a:t>
            </a:r>
            <a:r>
              <a:rPr lang="tr-TR" altLang="tr-TR" sz="2600" dirty="0">
                <a:ea typeface="Times New Roman" charset="-94"/>
                <a:cs typeface="Times New Roman" charset="-94"/>
              </a:rPr>
              <a:t>Menfi tespit davası </a:t>
            </a:r>
            <a:r>
              <a:rPr lang="tr-TR" altLang="tr-TR" sz="2600" b="1" dirty="0">
                <a:solidFill>
                  <a:srgbClr val="C00000"/>
                </a:solidFill>
                <a:ea typeface="Times New Roman" charset="-94"/>
                <a:cs typeface="Times New Roman" charset="-94"/>
              </a:rPr>
              <a:t>borçlunun borcu henüz ödemeden önce </a:t>
            </a:r>
            <a:r>
              <a:rPr lang="tr-TR" altLang="tr-TR" sz="2600" dirty="0">
                <a:ea typeface="Times New Roman" charset="-94"/>
                <a:cs typeface="Times New Roman" charset="-94"/>
              </a:rPr>
              <a:t>borçlu bulunmadığının tespiti için açabileceği bir davadır. Borçlu açtığı bu davayı kazanırsa, takip iptal edilir ve borcu ödemekten kurtulur. Borçlu takipten önce veya takipten sonra bir menfi tespit davası açarak borçlu olmadığının tespitini isteyebilir. </a:t>
            </a:r>
            <a:endParaRPr lang="tr-TR" altLang="tr-TR" sz="2600" dirty="0" smtClean="0">
              <a:ea typeface="Times New Roman" charset="-94"/>
              <a:cs typeface="Times New Roman" charset="-94"/>
            </a:endParaRPr>
          </a:p>
          <a:p>
            <a:pPr algn="just" eaLnBrk="1" hangingPunct="1">
              <a:lnSpc>
                <a:spcPct val="80000"/>
              </a:lnSpc>
              <a:buFont typeface="Wingdings 2" charset="2"/>
              <a:buNone/>
            </a:pPr>
            <a:r>
              <a:rPr lang="tr-TR" altLang="tr-TR" sz="2600" dirty="0">
                <a:ea typeface="Times New Roman" charset="-94"/>
                <a:cs typeface="Times New Roman" charset="-94"/>
              </a:rPr>
              <a:t>	B</a:t>
            </a:r>
            <a:r>
              <a:rPr lang="tr-TR" altLang="tr-TR" sz="2600" dirty="0" smtClean="0">
                <a:ea typeface="Times New Roman" charset="-94"/>
                <a:cs typeface="Times New Roman" charset="-94"/>
              </a:rPr>
              <a:t>orçlu, alacaklı tarafından bir </a:t>
            </a:r>
            <a:r>
              <a:rPr lang="tr-TR" altLang="tr-TR" sz="2600" dirty="0" smtClean="0">
                <a:solidFill>
                  <a:srgbClr val="C00000"/>
                </a:solidFill>
                <a:ea typeface="Times New Roman" charset="-94"/>
                <a:cs typeface="Times New Roman" charset="-94"/>
              </a:rPr>
              <a:t>takip yapılmadan önce </a:t>
            </a:r>
            <a:r>
              <a:rPr lang="tr-TR" altLang="tr-TR" sz="2600" dirty="0" smtClean="0">
                <a:ea typeface="Times New Roman" charset="-94"/>
                <a:cs typeface="Times New Roman" charset="-94"/>
              </a:rPr>
              <a:t>menfi tespit davası açabileceği gibi, </a:t>
            </a:r>
            <a:r>
              <a:rPr lang="tr-TR" altLang="tr-TR" sz="2600" dirty="0" smtClean="0">
                <a:solidFill>
                  <a:srgbClr val="C00000"/>
                </a:solidFill>
                <a:ea typeface="Times New Roman" charset="-94"/>
                <a:cs typeface="Times New Roman" charset="-94"/>
              </a:rPr>
              <a:t>takipten sonra </a:t>
            </a:r>
            <a:r>
              <a:rPr lang="tr-TR" altLang="tr-TR" sz="2600" dirty="0" smtClean="0">
                <a:ea typeface="Times New Roman" charset="-94"/>
                <a:cs typeface="Times New Roman" charset="-94"/>
              </a:rPr>
              <a:t>da açabilir. Ancak her ikisinin takip bakımından doğuracağı sonuçlar farklıdır. </a:t>
            </a:r>
            <a:endParaRPr lang="tr-TR" altLang="tr-TR" sz="2600" dirty="0">
              <a:ea typeface="Times New Roman" charset="-94"/>
              <a:cs typeface="Times New Roman" charset="-94"/>
            </a:endParaRPr>
          </a:p>
        </p:txBody>
      </p:sp>
    </p:spTree>
    <p:extLst>
      <p:ext uri="{BB962C8B-B14F-4D97-AF65-F5344CB8AC3E}">
        <p14:creationId xmlns:p14="http://schemas.microsoft.com/office/powerpoint/2010/main" val="8595992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38200" y="365126"/>
            <a:ext cx="10515600" cy="581932"/>
          </a:xfrm>
        </p:spPr>
        <p:txBody>
          <a:bodyPr>
            <a:normAutofit fontScale="90000"/>
          </a:bodyPr>
          <a:lstStyle/>
          <a:p>
            <a:r>
              <a:rPr lang="tr-TR" b="1" dirty="0" smtClean="0">
                <a:latin typeface="+mn-lt"/>
              </a:rPr>
              <a:t>IV. HACZEDİLEMEYEN MAL VE HAKLAR</a:t>
            </a:r>
            <a:endParaRPr lang="tr-TR" b="1" dirty="0">
              <a:latin typeface="+mn-lt"/>
            </a:endParaRPr>
          </a:p>
        </p:txBody>
      </p:sp>
      <p:sp>
        <p:nvSpPr>
          <p:cNvPr id="3" name="İçerik Yer Tutucusu 2"/>
          <p:cNvSpPr>
            <a:spLocks noGrp="1"/>
          </p:cNvSpPr>
          <p:nvPr>
            <p:ph idx="1"/>
          </p:nvPr>
        </p:nvSpPr>
        <p:spPr>
          <a:xfrm>
            <a:off x="838200" y="947058"/>
            <a:ext cx="10515600" cy="5769428"/>
          </a:xfrm>
        </p:spPr>
        <p:txBody>
          <a:bodyPr>
            <a:normAutofit fontScale="92500"/>
          </a:bodyPr>
          <a:lstStyle/>
          <a:p>
            <a:pPr marL="0" indent="0" algn="just">
              <a:lnSpc>
                <a:spcPct val="80000"/>
              </a:lnSpc>
              <a:buNone/>
            </a:pPr>
            <a:r>
              <a:rPr lang="tr-TR" altLang="tr-TR" dirty="0" smtClean="0">
                <a:ea typeface="Times New Roman" charset="-94"/>
                <a:cs typeface="Times New Roman" charset="-94"/>
              </a:rPr>
              <a:t>	</a:t>
            </a:r>
            <a:r>
              <a:rPr lang="tr-TR" altLang="tr-TR" sz="3500" b="1" dirty="0" smtClean="0">
                <a:ea typeface="Times New Roman" charset="-94"/>
                <a:cs typeface="Times New Roman" charset="-94"/>
              </a:rPr>
              <a:t>A. Genel Olarak</a:t>
            </a:r>
          </a:p>
          <a:p>
            <a:pPr algn="just">
              <a:lnSpc>
                <a:spcPct val="80000"/>
              </a:lnSpc>
            </a:pPr>
            <a:r>
              <a:rPr lang="tr-TR" altLang="tr-TR" dirty="0" smtClean="0">
                <a:ea typeface="Times New Roman" charset="-94"/>
                <a:cs typeface="Times New Roman" charset="-94"/>
              </a:rPr>
              <a:t>Bazı </a:t>
            </a:r>
            <a:r>
              <a:rPr lang="tr-TR" altLang="tr-TR" dirty="0">
                <a:ea typeface="Times New Roman" charset="-94"/>
                <a:cs typeface="Times New Roman" charset="-94"/>
              </a:rPr>
              <a:t>sosyal düşüncelerle, borçluya ait bazı malvarlığı değerlerinin tamamen veya kısmen haczi mümkün değildir. Ayrıca, maddî hukuk bakımından başkasına devri mümkün olmayan mal ve hakların haczi de söz konusu olmaz. Örneğin, şahsa sıkı sıkıya bağlı haklar, manevî tazminat talepleri. </a:t>
            </a:r>
          </a:p>
          <a:p>
            <a:pPr algn="just">
              <a:lnSpc>
                <a:spcPct val="80000"/>
              </a:lnSpc>
            </a:pPr>
            <a:r>
              <a:rPr lang="tr-TR" altLang="tr-TR" dirty="0" err="1">
                <a:ea typeface="Times New Roman" charset="-94"/>
                <a:cs typeface="Times New Roman" charset="-94"/>
              </a:rPr>
              <a:t>Haczedilmezlik</a:t>
            </a:r>
            <a:r>
              <a:rPr lang="tr-TR" altLang="tr-TR" dirty="0">
                <a:ea typeface="Times New Roman" charset="-94"/>
                <a:cs typeface="Times New Roman" charset="-94"/>
              </a:rPr>
              <a:t> külli ve cüz’i icrada geçerlidir.</a:t>
            </a:r>
          </a:p>
          <a:p>
            <a:pPr algn="just">
              <a:lnSpc>
                <a:spcPct val="80000"/>
              </a:lnSpc>
            </a:pPr>
            <a:r>
              <a:rPr lang="tr-TR" altLang="tr-TR" dirty="0" err="1">
                <a:ea typeface="Times New Roman" charset="-94"/>
                <a:cs typeface="Times New Roman" charset="-94"/>
              </a:rPr>
              <a:t>Haczedilmezlikten</a:t>
            </a:r>
            <a:r>
              <a:rPr lang="tr-TR" altLang="tr-TR" dirty="0">
                <a:ea typeface="Times New Roman" charset="-94"/>
                <a:cs typeface="Times New Roman" charset="-94"/>
              </a:rPr>
              <a:t> </a:t>
            </a:r>
            <a:r>
              <a:rPr lang="tr-TR" altLang="tr-TR" b="1" dirty="0">
                <a:ea typeface="Times New Roman" charset="-94"/>
                <a:cs typeface="Times New Roman" charset="-94"/>
              </a:rPr>
              <a:t>feragat, </a:t>
            </a:r>
            <a:r>
              <a:rPr lang="tr-TR" altLang="tr-TR" b="1" dirty="0">
                <a:solidFill>
                  <a:srgbClr val="FF0000"/>
                </a:solidFill>
                <a:ea typeface="Times New Roman" charset="-94"/>
                <a:cs typeface="Times New Roman" charset="-94"/>
              </a:rPr>
              <a:t>önceden mümkün değildir</a:t>
            </a:r>
            <a:r>
              <a:rPr lang="tr-TR" altLang="tr-TR" dirty="0">
                <a:ea typeface="Times New Roman" charset="-94"/>
                <a:cs typeface="Times New Roman" charset="-94"/>
              </a:rPr>
              <a:t>; ancak, hacizden sonra şikâyet yoluna başvurmayarak veya açıkça mümkündür. Fakat feragat sadece o alacaklı bakımından hüküm ifade eder.</a:t>
            </a:r>
          </a:p>
          <a:p>
            <a:pPr algn="just">
              <a:lnSpc>
                <a:spcPct val="80000"/>
              </a:lnSpc>
            </a:pPr>
            <a:r>
              <a:rPr lang="tr-TR" altLang="tr-TR" dirty="0" err="1">
                <a:ea typeface="Times New Roman" charset="-94"/>
                <a:cs typeface="Times New Roman" charset="-94"/>
              </a:rPr>
              <a:t>Haczedilmezlik</a:t>
            </a:r>
            <a:r>
              <a:rPr lang="tr-TR" altLang="tr-TR" dirty="0">
                <a:ea typeface="Times New Roman" charset="-94"/>
                <a:cs typeface="Times New Roman" charset="-94"/>
              </a:rPr>
              <a:t> konusunda </a:t>
            </a:r>
            <a:r>
              <a:rPr lang="tr-TR" altLang="tr-TR" b="1" dirty="0">
                <a:ea typeface="Times New Roman" charset="-94"/>
                <a:cs typeface="Times New Roman" charset="-94"/>
              </a:rPr>
              <a:t>yetki </a:t>
            </a:r>
            <a:r>
              <a:rPr lang="tr-TR" altLang="tr-TR" b="1" dirty="0">
                <a:solidFill>
                  <a:srgbClr val="C00000"/>
                </a:solidFill>
                <a:ea typeface="Times New Roman" charset="-94"/>
                <a:cs typeface="Times New Roman" charset="-94"/>
              </a:rPr>
              <a:t>icra müdürünündür</a:t>
            </a:r>
            <a:r>
              <a:rPr lang="tr-TR" altLang="tr-TR" dirty="0">
                <a:ea typeface="Times New Roman" charset="-94"/>
                <a:cs typeface="Times New Roman" charset="-94"/>
              </a:rPr>
              <a:t>. Ancak, </a:t>
            </a:r>
            <a:r>
              <a:rPr lang="tr-TR" altLang="tr-TR" b="1" dirty="0">
                <a:ea typeface="Times New Roman" charset="-94"/>
                <a:cs typeface="Times New Roman" charset="-94"/>
              </a:rPr>
              <a:t>Yargıtay mesken hacizlerinde</a:t>
            </a:r>
            <a:r>
              <a:rPr lang="tr-TR" altLang="tr-TR" dirty="0">
                <a:ea typeface="Times New Roman" charset="-94"/>
                <a:cs typeface="Times New Roman" charset="-94"/>
              </a:rPr>
              <a:t> bu konuda bir yetkinin olmadığını icra müdürünün haczi yapması gerektiğin belirtmektedir.</a:t>
            </a:r>
          </a:p>
          <a:p>
            <a:pPr algn="just">
              <a:lnSpc>
                <a:spcPct val="80000"/>
              </a:lnSpc>
            </a:pPr>
            <a:r>
              <a:rPr lang="tr-TR" altLang="tr-TR" dirty="0" err="1">
                <a:ea typeface="Times New Roman" charset="-94"/>
                <a:cs typeface="Times New Roman" charset="-94"/>
              </a:rPr>
              <a:t>Haczedilmezlik</a:t>
            </a:r>
            <a:r>
              <a:rPr lang="tr-TR" altLang="tr-TR" dirty="0">
                <a:ea typeface="Times New Roman" charset="-94"/>
                <a:cs typeface="Times New Roman" charset="-94"/>
              </a:rPr>
              <a:t> konusundaki </a:t>
            </a:r>
            <a:r>
              <a:rPr lang="tr-TR" altLang="tr-TR" b="1" dirty="0">
                <a:ea typeface="Times New Roman" charset="-94"/>
                <a:cs typeface="Times New Roman" charset="-94"/>
              </a:rPr>
              <a:t>şikâyet süresi </a:t>
            </a:r>
            <a:r>
              <a:rPr lang="tr-TR" altLang="tr-TR" b="1" dirty="0">
                <a:solidFill>
                  <a:srgbClr val="C00000"/>
                </a:solidFill>
                <a:ea typeface="Times New Roman" charset="-94"/>
                <a:cs typeface="Times New Roman" charset="-94"/>
              </a:rPr>
              <a:t>7</a:t>
            </a:r>
            <a:r>
              <a:rPr lang="tr-TR" altLang="tr-TR" b="1" dirty="0">
                <a:ea typeface="Times New Roman" charset="-94"/>
                <a:cs typeface="Times New Roman" charset="-94"/>
              </a:rPr>
              <a:t> gündür</a:t>
            </a:r>
            <a:r>
              <a:rPr lang="tr-TR" altLang="tr-TR" dirty="0">
                <a:ea typeface="Times New Roman" charset="-94"/>
                <a:cs typeface="Times New Roman" charset="-94"/>
              </a:rPr>
              <a:t>. Ancak devlet malları, borçlu için çok gerekli eşyanın haczinde gibi konularda </a:t>
            </a:r>
            <a:r>
              <a:rPr lang="tr-TR" altLang="tr-TR" b="1" dirty="0">
                <a:ea typeface="Times New Roman" charset="-94"/>
                <a:cs typeface="Times New Roman" charset="-94"/>
              </a:rPr>
              <a:t>kamu düzeni sebebiyle süresiz şikâyet</a:t>
            </a:r>
            <a:r>
              <a:rPr lang="tr-TR" altLang="tr-TR" dirty="0">
                <a:ea typeface="Times New Roman" charset="-94"/>
                <a:cs typeface="Times New Roman" charset="-94"/>
              </a:rPr>
              <a:t> söz konusudur.</a:t>
            </a:r>
          </a:p>
          <a:p>
            <a:endParaRPr lang="tr-TR" dirty="0"/>
          </a:p>
        </p:txBody>
      </p:sp>
    </p:spTree>
    <p:extLst>
      <p:ext uri="{BB962C8B-B14F-4D97-AF65-F5344CB8AC3E}">
        <p14:creationId xmlns:p14="http://schemas.microsoft.com/office/powerpoint/2010/main" val="9651718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38200" y="365125"/>
            <a:ext cx="10515600" cy="560161"/>
          </a:xfrm>
        </p:spPr>
        <p:txBody>
          <a:bodyPr>
            <a:normAutofit fontScale="90000"/>
          </a:bodyPr>
          <a:lstStyle/>
          <a:p>
            <a:r>
              <a:rPr lang="tr-TR" b="1" dirty="0" smtClean="0"/>
              <a:t>B. Tamamen Haczedilmeyen Mal ve Haklar</a:t>
            </a:r>
            <a:endParaRPr lang="tr-TR" b="1" dirty="0"/>
          </a:p>
        </p:txBody>
      </p:sp>
      <p:sp>
        <p:nvSpPr>
          <p:cNvPr id="3" name="İçerik Yer Tutucusu 2"/>
          <p:cNvSpPr>
            <a:spLocks noGrp="1"/>
          </p:cNvSpPr>
          <p:nvPr>
            <p:ph idx="1"/>
          </p:nvPr>
        </p:nvSpPr>
        <p:spPr>
          <a:xfrm>
            <a:off x="674914" y="925286"/>
            <a:ext cx="11049000" cy="5715000"/>
          </a:xfrm>
        </p:spPr>
        <p:txBody>
          <a:bodyPr/>
          <a:lstStyle/>
          <a:p>
            <a:r>
              <a:rPr lang="tr-TR" dirty="0" smtClean="0"/>
              <a:t>Haczedilmeyen mal ve haklar öncelikle maddi hukuktan kaynaklanmaktadır. Maddi hukuka göre başkasına devri yasak olan mal ve haklar haczedilemez. </a:t>
            </a:r>
          </a:p>
          <a:p>
            <a:r>
              <a:rPr lang="tr-TR" dirty="0" smtClean="0"/>
              <a:t>Bunun dışında haczedilemeyen mal ve haklar asıl olarak İİK m. 82’de sayılmıştır. Sınırlı olarak sayılan bu haklar genişletilmez. </a:t>
            </a:r>
          </a:p>
          <a:p>
            <a:r>
              <a:rPr lang="tr-TR" dirty="0" smtClean="0">
                <a:solidFill>
                  <a:srgbClr val="C00000"/>
                </a:solidFill>
              </a:rPr>
              <a:t>82. maddede tahdidi olarak sayılan haczi caiz olmayan mal ve haklar şunlardır;</a:t>
            </a:r>
          </a:p>
          <a:p>
            <a:r>
              <a:rPr lang="tr-TR" dirty="0"/>
              <a:t>1. Devlet malları ile mahsus kanunlarında haczi caiz olmadığı gösterilen mallar, </a:t>
            </a:r>
            <a:endParaRPr lang="tr-TR" dirty="0" smtClean="0"/>
          </a:p>
          <a:p>
            <a:r>
              <a:rPr lang="tr-TR" dirty="0" smtClean="0"/>
              <a:t>2</a:t>
            </a:r>
            <a:r>
              <a:rPr lang="tr-TR" dirty="0"/>
              <a:t>. </a:t>
            </a:r>
            <a:r>
              <a:rPr lang="tr-TR" dirty="0" smtClean="0"/>
              <a:t>Ekonomik </a:t>
            </a:r>
            <a:r>
              <a:rPr lang="tr-TR" dirty="0"/>
              <a:t>faaliyeti, sermayesinden ziyade bedenî çalışmasına dayanan borçlunun mesleğini sürdürebilmesi için gerekli olan her türlü eşya,</a:t>
            </a:r>
          </a:p>
        </p:txBody>
      </p:sp>
    </p:spTree>
    <p:extLst>
      <p:ext uri="{BB962C8B-B14F-4D97-AF65-F5344CB8AC3E}">
        <p14:creationId xmlns:p14="http://schemas.microsoft.com/office/powerpoint/2010/main" val="819895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838200" y="468085"/>
            <a:ext cx="10515600" cy="5987143"/>
          </a:xfrm>
        </p:spPr>
        <p:txBody>
          <a:bodyPr>
            <a:normAutofit fontScale="85000" lnSpcReduction="10000"/>
          </a:bodyPr>
          <a:lstStyle/>
          <a:p>
            <a:r>
              <a:rPr lang="tr-TR" dirty="0"/>
              <a:t>3. </a:t>
            </a:r>
            <a:r>
              <a:rPr lang="tr-TR" dirty="0" smtClean="0"/>
              <a:t>Para</a:t>
            </a:r>
            <a:r>
              <a:rPr lang="tr-TR" dirty="0"/>
              <a:t>, kıymetli evrak, altın, gümüş, değerli taş, antika veya süs eşyası gibi kıymetli şeyler hariç olmak üzere, borçlu ve aynı çatı altında yaşayan aile bireyleri için lüzumlu eşya; aynı amaçla kullanılan eşyanın birden fazla olması durumunda bunlardan biri, </a:t>
            </a:r>
            <a:endParaRPr lang="tr-TR" dirty="0" smtClean="0"/>
          </a:p>
          <a:p>
            <a:r>
              <a:rPr lang="tr-TR" dirty="0" smtClean="0"/>
              <a:t>4</a:t>
            </a:r>
            <a:r>
              <a:rPr lang="tr-TR" dirty="0"/>
              <a:t>. Borçlu çiftçi ise kendisinin ve ailesinin geçimi için zaruri olan arazi ve çift hayvanları ve nakil vasıtaları ve diğer eklenti ve ziraat aletleri; değilse, sanat ve mesleki için lüzumlu olan </a:t>
            </a:r>
            <a:r>
              <a:rPr lang="tr-TR" dirty="0" smtClean="0"/>
              <a:t>alet </a:t>
            </a:r>
            <a:r>
              <a:rPr lang="tr-TR" dirty="0"/>
              <a:t>ve edevat ve kitapları ve arabacı, kayıkçı, hamal gibi küçük nakliye erbabının geçimlerini temin eden nakil vasıtaları, </a:t>
            </a:r>
          </a:p>
          <a:p>
            <a:r>
              <a:rPr lang="tr-TR" dirty="0" smtClean="0"/>
              <a:t>5</a:t>
            </a:r>
            <a:r>
              <a:rPr lang="tr-TR" dirty="0"/>
              <a:t>. Borçlu ve ailesinin idareleri için lüzumlu ise borçlunun tercih edeceği bir süt veren mandası veya ineği veyahut üç keçi veya koyunu ve bunların üç aylık yem ve yataklıkları, </a:t>
            </a:r>
            <a:endParaRPr lang="tr-TR" dirty="0" smtClean="0"/>
          </a:p>
          <a:p>
            <a:r>
              <a:rPr lang="tr-TR" dirty="0" smtClean="0"/>
              <a:t>6</a:t>
            </a:r>
            <a:r>
              <a:rPr lang="tr-TR" dirty="0"/>
              <a:t>. Borçlunun ve ailesinin iki aylık yiyecek ve yakacakları ve borçlu çiftçi ise gelecek </a:t>
            </a:r>
            <a:r>
              <a:rPr lang="tr-TR" dirty="0" err="1"/>
              <a:t>mahsül</a:t>
            </a:r>
            <a:r>
              <a:rPr lang="tr-TR" dirty="0"/>
              <a:t> için lazım olan tohumluğu, </a:t>
            </a:r>
            <a:endParaRPr lang="tr-TR" dirty="0" smtClean="0"/>
          </a:p>
          <a:p>
            <a:r>
              <a:rPr lang="tr-TR" dirty="0" smtClean="0"/>
              <a:t>7</a:t>
            </a:r>
            <a:r>
              <a:rPr lang="tr-TR" dirty="0"/>
              <a:t>. Borçlu bağ, bahçe veya </a:t>
            </a:r>
            <a:r>
              <a:rPr lang="tr-TR" dirty="0" smtClean="0"/>
              <a:t>meyve </a:t>
            </a:r>
            <a:r>
              <a:rPr lang="tr-TR" dirty="0"/>
              <a:t>veya sebze yetiştiricisi ise kendisinin ve ailesinin geçimi için zaruri olan bağ bahçe ve bu sanat için lüzumlu bulunan </a:t>
            </a:r>
            <a:r>
              <a:rPr lang="tr-TR" dirty="0" smtClean="0"/>
              <a:t>alet </a:t>
            </a:r>
            <a:r>
              <a:rPr lang="tr-TR" dirty="0"/>
              <a:t>ve edevat, </a:t>
            </a:r>
          </a:p>
          <a:p>
            <a:pPr marL="0" indent="0">
              <a:buNone/>
            </a:pPr>
            <a:r>
              <a:rPr lang="tr-TR" dirty="0" smtClean="0"/>
              <a:t>Geçimi </a:t>
            </a:r>
            <a:r>
              <a:rPr lang="tr-TR" dirty="0"/>
              <a:t>hayvan yetiştirmeye münhasır olan borçlunun kendisi ve ailesinin maişetleri için zaruri olan miktarı ve bu hayvanların üç aylık yem ve yataklıkları,</a:t>
            </a:r>
          </a:p>
        </p:txBody>
      </p:sp>
    </p:spTree>
    <p:extLst>
      <p:ext uri="{BB962C8B-B14F-4D97-AF65-F5344CB8AC3E}">
        <p14:creationId xmlns:p14="http://schemas.microsoft.com/office/powerpoint/2010/main" val="18919263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838199" y="365124"/>
            <a:ext cx="10635343" cy="6264275"/>
          </a:xfrm>
        </p:spPr>
        <p:txBody>
          <a:bodyPr>
            <a:noAutofit/>
          </a:bodyPr>
          <a:lstStyle/>
          <a:p>
            <a:r>
              <a:rPr lang="tr-TR" sz="2000" dirty="0"/>
              <a:t>8. Borçlar Kanununun 510 uncu maddesi mucibince </a:t>
            </a:r>
            <a:r>
              <a:rPr lang="tr-TR" sz="2000" dirty="0" err="1"/>
              <a:t>haczolunmamak</a:t>
            </a:r>
            <a:r>
              <a:rPr lang="tr-TR" sz="2000" dirty="0"/>
              <a:t> üzere tesis edilmiş olan kaydı hayatla iratlar, </a:t>
            </a:r>
            <a:endParaRPr lang="tr-TR" sz="2000" dirty="0" smtClean="0"/>
          </a:p>
          <a:p>
            <a:r>
              <a:rPr lang="tr-TR" sz="2000" dirty="0" smtClean="0"/>
              <a:t>9</a:t>
            </a:r>
            <a:r>
              <a:rPr lang="tr-TR" sz="2000" dirty="0"/>
              <a:t>. Memleketin ordu ve zabıta hizmetlerinde </a:t>
            </a:r>
            <a:r>
              <a:rPr lang="tr-TR" sz="2000" dirty="0" err="1"/>
              <a:t>malül</a:t>
            </a:r>
            <a:r>
              <a:rPr lang="tr-TR" sz="2000" dirty="0"/>
              <a:t> olanlara bağlanan emeklilik maaşları ile bu hizmetlerden birinin ifası sebebiyle ailelerine bağlanan maaşlar ve ordunun hava ve denizaltı mensuplarına verilen uçuş ve dalış tazminat ve ikramiyeleri, Askeri </a:t>
            </a:r>
            <a:r>
              <a:rPr lang="tr-TR" sz="2000" dirty="0" err="1"/>
              <a:t>malüllerle</a:t>
            </a:r>
            <a:r>
              <a:rPr lang="tr-TR" sz="2000" dirty="0"/>
              <a:t>, şehit yetimlerine verilen terfi zammı ve 1485 numaralı kanun hükmüne göre verilen inhisar beyiye hisseleri, </a:t>
            </a:r>
            <a:endParaRPr lang="tr-TR" sz="2000" dirty="0" smtClean="0"/>
          </a:p>
          <a:p>
            <a:r>
              <a:rPr lang="tr-TR" sz="2000" dirty="0" smtClean="0"/>
              <a:t>10</a:t>
            </a:r>
            <a:r>
              <a:rPr lang="tr-TR" sz="2000" dirty="0"/>
              <a:t>. Bir muavenet sandığı veya cemiyeti tarafından hastalık, zaruret ve ölüm gibi hallerde bağlanan maaşlar, </a:t>
            </a:r>
            <a:endParaRPr lang="tr-TR" sz="2000" dirty="0" smtClean="0"/>
          </a:p>
          <a:p>
            <a:r>
              <a:rPr lang="tr-TR" sz="2000" dirty="0" smtClean="0"/>
              <a:t>11</a:t>
            </a:r>
            <a:r>
              <a:rPr lang="tr-TR" sz="2000" dirty="0"/>
              <a:t>. Vücut veya sıhhat üzerine ika edilen zararlar için tazminat olarak mutazarrırın kendisine veya ailesine toptan veya irat şeklinde verilen veya verilmesi lazım gelen paralar, </a:t>
            </a:r>
            <a:endParaRPr lang="tr-TR" sz="2000" dirty="0" smtClean="0"/>
          </a:p>
          <a:p>
            <a:r>
              <a:rPr lang="tr-TR" sz="2000" dirty="0" smtClean="0"/>
              <a:t>12</a:t>
            </a:r>
            <a:r>
              <a:rPr lang="tr-TR" sz="2000" dirty="0"/>
              <a:t>. </a:t>
            </a:r>
            <a:r>
              <a:rPr lang="tr-TR" sz="2000" dirty="0" smtClean="0"/>
              <a:t>Borçlunun </a:t>
            </a:r>
            <a:r>
              <a:rPr lang="tr-TR" sz="2000" dirty="0"/>
              <a:t>haline münasip evi, </a:t>
            </a:r>
            <a:endParaRPr lang="tr-TR" sz="2000" dirty="0" smtClean="0"/>
          </a:p>
          <a:p>
            <a:r>
              <a:rPr lang="tr-TR" sz="2000" dirty="0" smtClean="0"/>
              <a:t>13</a:t>
            </a:r>
            <a:r>
              <a:rPr lang="tr-TR" sz="2000" dirty="0"/>
              <a:t>. </a:t>
            </a:r>
            <a:r>
              <a:rPr lang="tr-TR" sz="2000" dirty="0" smtClean="0"/>
              <a:t>Öğrenci </a:t>
            </a:r>
            <a:r>
              <a:rPr lang="tr-TR" sz="2000" dirty="0"/>
              <a:t>bursları. </a:t>
            </a:r>
            <a:endParaRPr lang="tr-TR" sz="2000" dirty="0" smtClean="0"/>
          </a:p>
          <a:p>
            <a:pPr marL="0" indent="0" algn="just">
              <a:buNone/>
            </a:pPr>
            <a:r>
              <a:rPr lang="tr-TR" sz="2000" dirty="0" smtClean="0"/>
              <a:t>Medeni </a:t>
            </a:r>
            <a:r>
              <a:rPr lang="tr-TR" sz="2000" dirty="0"/>
              <a:t>Kanunun 807 </a:t>
            </a:r>
            <a:r>
              <a:rPr lang="tr-TR" sz="2000" dirty="0" err="1"/>
              <a:t>nci</a:t>
            </a:r>
            <a:r>
              <a:rPr lang="tr-TR" sz="2000" dirty="0"/>
              <a:t> maddesi hükmü saklıdır. 2, 3, 4, 5, 7 ve 12 numaralı </a:t>
            </a:r>
            <a:r>
              <a:rPr lang="tr-TR" sz="2000" dirty="0" err="1"/>
              <a:t>bendlerdeki</a:t>
            </a:r>
            <a:r>
              <a:rPr lang="tr-TR" sz="2000" dirty="0"/>
              <a:t> istisna, borcun bu eşya bedelinden doğmaması haline </a:t>
            </a:r>
            <a:r>
              <a:rPr lang="tr-TR" sz="2000" dirty="0" err="1"/>
              <a:t>munhasırdır</a:t>
            </a:r>
            <a:r>
              <a:rPr lang="tr-TR" sz="2000"/>
              <a:t>. </a:t>
            </a:r>
            <a:r>
              <a:rPr lang="tr-TR" sz="2000" smtClean="0"/>
              <a:t>Birinci </a:t>
            </a:r>
            <a:r>
              <a:rPr lang="tr-TR" sz="2000" dirty="0"/>
              <a:t>fıkranın (2), (4), (7) ve (12) numaralı bentlerinde sayılan malların kıymetinin fazla olması durumunda, bedelinden haline münasip bir kısmı, ihtiyacını karşılayabilmesi amacıyla borçluya bırakılmak üzere haczedilerek satılır. </a:t>
            </a:r>
            <a:r>
              <a:rPr lang="tr-TR" sz="2000" dirty="0" smtClean="0"/>
              <a:t>İcra </a:t>
            </a:r>
            <a:r>
              <a:rPr lang="tr-TR" sz="2000" dirty="0"/>
              <a:t>memuru, haczi talep edilen mal veya hakların haczinin caiz olup olmadığını değerlendirir ve talebin kabulüne veya reddine karar verir.</a:t>
            </a:r>
          </a:p>
        </p:txBody>
      </p:sp>
    </p:spTree>
    <p:extLst>
      <p:ext uri="{BB962C8B-B14F-4D97-AF65-F5344CB8AC3E}">
        <p14:creationId xmlns:p14="http://schemas.microsoft.com/office/powerpoint/2010/main" val="21122515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838200" y="365126"/>
            <a:ext cx="10515600" cy="6155418"/>
          </a:xfrm>
        </p:spPr>
        <p:txBody>
          <a:bodyPr/>
          <a:lstStyle/>
          <a:p>
            <a:pPr algn="just">
              <a:buNone/>
            </a:pPr>
            <a:r>
              <a:rPr lang="tr-TR" altLang="tr-TR" b="1" dirty="0">
                <a:ea typeface="Times New Roman" charset="-94"/>
                <a:cs typeface="Times New Roman" charset="-94"/>
              </a:rPr>
              <a:t>Tamamen haczedilemeyen mal ve haklara ilişkin bazı başka kanunlardaki  düzenlemelere örnekler</a:t>
            </a:r>
            <a:r>
              <a:rPr lang="tr-TR" altLang="tr-TR" b="1" dirty="0" smtClean="0">
                <a:ea typeface="Times New Roman" charset="-94"/>
                <a:cs typeface="Times New Roman" charset="-94"/>
              </a:rPr>
              <a:t>:</a:t>
            </a:r>
            <a:endParaRPr lang="tr-TR" altLang="tr-TR" b="1" dirty="0">
              <a:ea typeface="Times New Roman" charset="-94"/>
              <a:cs typeface="Times New Roman" charset="-94"/>
            </a:endParaRPr>
          </a:p>
          <a:p>
            <a:pPr algn="just">
              <a:buNone/>
            </a:pPr>
            <a:r>
              <a:rPr lang="tr-TR" altLang="tr-TR" dirty="0">
                <a:ea typeface="Times New Roman" charset="-94"/>
                <a:cs typeface="Times New Roman" charset="-94"/>
              </a:rPr>
              <a:t>Hayvanları Koruma Kanunu m. 5 (evcil hayvanların haczi)</a:t>
            </a:r>
          </a:p>
          <a:p>
            <a:pPr algn="just">
              <a:buNone/>
            </a:pPr>
            <a:r>
              <a:rPr lang="tr-TR" altLang="tr-TR" dirty="0">
                <a:ea typeface="Times New Roman" charset="-94"/>
                <a:cs typeface="Times New Roman" charset="-94"/>
              </a:rPr>
              <a:t>Telgraf ve Telefon Kanunu Ek m. 25 (abone kullanım hakkı</a:t>
            </a:r>
            <a:r>
              <a:rPr lang="tr-TR" altLang="tr-TR" dirty="0" smtClean="0">
                <a:ea typeface="Times New Roman" charset="-94"/>
                <a:cs typeface="Times New Roman" charset="-94"/>
              </a:rPr>
              <a:t>)</a:t>
            </a:r>
          </a:p>
          <a:p>
            <a:pPr algn="just">
              <a:buNone/>
            </a:pPr>
            <a:r>
              <a:rPr lang="tr-TR" altLang="tr-TR" dirty="0" smtClean="0">
                <a:ea typeface="Times New Roman" charset="-94"/>
                <a:cs typeface="Times New Roman" charset="-94"/>
              </a:rPr>
              <a:t>Elektronik Haberleşme Kanunu m. 34 (internet alan adları, frekans, numara ve hat kullanımı)</a:t>
            </a:r>
            <a:endParaRPr lang="tr-TR" altLang="tr-TR" dirty="0">
              <a:ea typeface="Times New Roman" charset="-94"/>
              <a:cs typeface="Times New Roman" charset="-94"/>
            </a:endParaRPr>
          </a:p>
          <a:p>
            <a:pPr algn="just">
              <a:buNone/>
            </a:pPr>
            <a:r>
              <a:rPr lang="tr-TR" altLang="tr-TR" dirty="0">
                <a:ea typeface="Times New Roman" charset="-94"/>
                <a:cs typeface="Times New Roman" charset="-94"/>
              </a:rPr>
              <a:t>SSK ve </a:t>
            </a:r>
            <a:r>
              <a:rPr lang="tr-TR" altLang="tr-TR" dirty="0" err="1">
                <a:ea typeface="Times New Roman" charset="-94"/>
                <a:cs typeface="Times New Roman" charset="-94"/>
              </a:rPr>
              <a:t>Bağ-Kur</a:t>
            </a:r>
            <a:r>
              <a:rPr lang="tr-TR" altLang="tr-TR" dirty="0">
                <a:ea typeface="Times New Roman" charset="-94"/>
                <a:cs typeface="Times New Roman" charset="-94"/>
              </a:rPr>
              <a:t> Kanunu’na göre bağlanan gelir ve aylıklar</a:t>
            </a:r>
          </a:p>
          <a:p>
            <a:pPr algn="just">
              <a:buNone/>
            </a:pPr>
            <a:r>
              <a:rPr lang="tr-TR" altLang="tr-TR" dirty="0">
                <a:ea typeface="Times New Roman" charset="-94"/>
                <a:cs typeface="Times New Roman" charset="-94"/>
              </a:rPr>
              <a:t>TTK m. 892 (yola çıkmaya hazır gemiler</a:t>
            </a:r>
            <a:r>
              <a:rPr lang="tr-TR" altLang="tr-TR" dirty="0" smtClean="0">
                <a:ea typeface="Times New Roman" charset="-94"/>
                <a:cs typeface="Times New Roman" charset="-94"/>
              </a:rPr>
              <a:t>)</a:t>
            </a:r>
          </a:p>
          <a:p>
            <a:pPr algn="just">
              <a:buNone/>
            </a:pPr>
            <a:endParaRPr lang="tr-TR" altLang="tr-TR" sz="900" dirty="0">
              <a:ea typeface="Times New Roman" charset="-94"/>
              <a:cs typeface="Times New Roman" charset="-94"/>
            </a:endParaRPr>
          </a:p>
          <a:p>
            <a:pPr algn="just"/>
            <a:r>
              <a:rPr lang="tr-TR" altLang="tr-TR" dirty="0" smtClean="0">
                <a:ea typeface="Times New Roman" charset="-94"/>
                <a:cs typeface="Times New Roman" charset="-94"/>
              </a:rPr>
              <a:t>Yargıtay, 82. maddeye aykırı şekilde yapılan hacizlere karşı şikayetin kural olarak </a:t>
            </a:r>
            <a:r>
              <a:rPr lang="tr-TR" altLang="tr-TR" dirty="0" smtClean="0">
                <a:solidFill>
                  <a:srgbClr val="C00000"/>
                </a:solidFill>
                <a:ea typeface="Times New Roman" charset="-94"/>
                <a:cs typeface="Times New Roman" charset="-94"/>
              </a:rPr>
              <a:t>yedi günlük süreye </a:t>
            </a:r>
            <a:r>
              <a:rPr lang="tr-TR" altLang="tr-TR" dirty="0" smtClean="0">
                <a:ea typeface="Times New Roman" charset="-94"/>
                <a:cs typeface="Times New Roman" charset="-94"/>
              </a:rPr>
              <a:t>tabi olduğunu ifade etmektedir. Ancak devlet mallarının haczedilemeyeceğine ilişkin şikayetlerin süreye tabi olmadığını kabul etmek gerekir.</a:t>
            </a:r>
          </a:p>
          <a:p>
            <a:pPr algn="just">
              <a:buNone/>
            </a:pPr>
            <a:endParaRPr lang="tr-TR" altLang="tr-TR" dirty="0">
              <a:ea typeface="Times New Roman" charset="-94"/>
              <a:cs typeface="Times New Roman" charset="-94"/>
            </a:endParaRPr>
          </a:p>
          <a:p>
            <a:endParaRPr lang="tr-TR" dirty="0"/>
          </a:p>
        </p:txBody>
      </p:sp>
    </p:spTree>
    <p:extLst>
      <p:ext uri="{BB962C8B-B14F-4D97-AF65-F5344CB8AC3E}">
        <p14:creationId xmlns:p14="http://schemas.microsoft.com/office/powerpoint/2010/main" val="12109526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838200" y="365125"/>
            <a:ext cx="10515600" cy="6329589"/>
          </a:xfrm>
        </p:spPr>
        <p:txBody>
          <a:bodyPr>
            <a:normAutofit fontScale="92500" lnSpcReduction="20000"/>
          </a:bodyPr>
          <a:lstStyle/>
          <a:p>
            <a:pPr algn="just">
              <a:lnSpc>
                <a:spcPct val="80000"/>
              </a:lnSpc>
              <a:buNone/>
            </a:pPr>
            <a:r>
              <a:rPr lang="tr-TR" altLang="tr-TR" sz="4000" b="1" dirty="0">
                <a:ea typeface="Times New Roman" charset="-94"/>
                <a:cs typeface="Times New Roman" charset="-94"/>
              </a:rPr>
              <a:t>C. Kısmen Haczedilemeyen Mal ve </a:t>
            </a:r>
            <a:r>
              <a:rPr lang="tr-TR" altLang="tr-TR" sz="4000" b="1" dirty="0" smtClean="0">
                <a:ea typeface="Times New Roman" charset="-94"/>
                <a:cs typeface="Times New Roman" charset="-94"/>
              </a:rPr>
              <a:t>Haklar</a:t>
            </a:r>
          </a:p>
          <a:p>
            <a:pPr algn="just">
              <a:lnSpc>
                <a:spcPct val="80000"/>
              </a:lnSpc>
              <a:buNone/>
            </a:pPr>
            <a:endParaRPr lang="tr-TR" altLang="tr-TR" sz="3200" i="1" dirty="0">
              <a:ea typeface="Times New Roman" charset="-94"/>
              <a:cs typeface="Times New Roman" charset="-94"/>
            </a:endParaRPr>
          </a:p>
          <a:p>
            <a:pPr algn="just">
              <a:lnSpc>
                <a:spcPct val="80000"/>
              </a:lnSpc>
            </a:pPr>
            <a:r>
              <a:rPr lang="tr-TR" altLang="tr-TR" sz="3000" dirty="0">
                <a:ea typeface="Times New Roman" charset="-94"/>
                <a:cs typeface="Times New Roman" charset="-94"/>
              </a:rPr>
              <a:t>Genel olarak m. 83’te düzenlenmiştir</a:t>
            </a:r>
            <a:r>
              <a:rPr lang="tr-TR" altLang="tr-TR" sz="3000" dirty="0" smtClean="0">
                <a:ea typeface="Times New Roman" charset="-94"/>
                <a:cs typeface="Times New Roman" charset="-94"/>
              </a:rPr>
              <a:t>. Burada ücretler genel olarak gelir kaynağı şeklinde anlaşılabilir. </a:t>
            </a:r>
          </a:p>
          <a:p>
            <a:pPr algn="just">
              <a:lnSpc>
                <a:spcPct val="80000"/>
              </a:lnSpc>
            </a:pPr>
            <a:r>
              <a:rPr lang="tr-TR" altLang="tr-TR" sz="3000" dirty="0" smtClean="0">
                <a:ea typeface="Times New Roman" charset="-94"/>
                <a:cs typeface="Times New Roman" charset="-94"/>
              </a:rPr>
              <a:t>5510 s. SSGSSK m. 93’e göre, gelir, aylık ve ödenekler; 88. maddeye göre takip ve tahsili gereken alacaklar ile nafaka borçları dışında haczedilemez. Buna göre emeklilerin aylık ve ödenekleri </a:t>
            </a:r>
            <a:r>
              <a:rPr lang="tr-TR" altLang="tr-TR" sz="3000" dirty="0" smtClean="0">
                <a:solidFill>
                  <a:srgbClr val="7030A0"/>
                </a:solidFill>
                <a:ea typeface="Times New Roman" charset="-94"/>
                <a:cs typeface="Times New Roman" charset="-94"/>
              </a:rPr>
              <a:t>borçlunun </a:t>
            </a:r>
            <a:r>
              <a:rPr lang="tr-TR" altLang="tr-TR" sz="3000" dirty="0" err="1" smtClean="0">
                <a:solidFill>
                  <a:srgbClr val="7030A0"/>
                </a:solidFill>
                <a:ea typeface="Times New Roman" charset="-94"/>
                <a:cs typeface="Times New Roman" charset="-94"/>
              </a:rPr>
              <a:t>muvafakatı</a:t>
            </a:r>
            <a:r>
              <a:rPr lang="tr-TR" altLang="tr-TR" sz="3000" dirty="0" smtClean="0">
                <a:solidFill>
                  <a:srgbClr val="7030A0"/>
                </a:solidFill>
                <a:ea typeface="Times New Roman" charset="-94"/>
                <a:cs typeface="Times New Roman" charset="-94"/>
              </a:rPr>
              <a:t> olmadıkça</a:t>
            </a:r>
            <a:r>
              <a:rPr lang="tr-TR" altLang="tr-TR" sz="3000" dirty="0" smtClean="0">
                <a:ea typeface="Times New Roman" charset="-94"/>
                <a:cs typeface="Times New Roman" charset="-94"/>
              </a:rPr>
              <a:t> haczedilemez.</a:t>
            </a:r>
          </a:p>
          <a:p>
            <a:pPr algn="just">
              <a:lnSpc>
                <a:spcPct val="80000"/>
              </a:lnSpc>
            </a:pPr>
            <a:r>
              <a:rPr lang="tr-TR" altLang="tr-TR" sz="3000" dirty="0" smtClean="0">
                <a:ea typeface="Times New Roman" charset="-94"/>
                <a:cs typeface="Times New Roman" charset="-94"/>
              </a:rPr>
              <a:t>83. maddeye göre borçlunun gelirinin </a:t>
            </a:r>
            <a:r>
              <a:rPr lang="tr-TR" altLang="tr-TR" sz="3000" b="1" dirty="0" smtClean="0">
                <a:solidFill>
                  <a:srgbClr val="C00000"/>
                </a:solidFill>
                <a:ea typeface="Times New Roman" charset="-94"/>
                <a:cs typeface="Times New Roman" charset="-94"/>
              </a:rPr>
              <a:t>en az dörtte biri </a:t>
            </a:r>
            <a:r>
              <a:rPr lang="tr-TR" altLang="tr-TR" sz="3000" dirty="0" smtClean="0">
                <a:ea typeface="Times New Roman" charset="-94"/>
                <a:cs typeface="Times New Roman" charset="-94"/>
              </a:rPr>
              <a:t>her halükarda haczedilir, bu </a:t>
            </a:r>
            <a:r>
              <a:rPr lang="tr-TR" altLang="tr-TR" sz="3000" b="1" dirty="0" smtClean="0">
                <a:solidFill>
                  <a:srgbClr val="00B050"/>
                </a:solidFill>
                <a:ea typeface="Times New Roman" charset="-94"/>
                <a:cs typeface="Times New Roman" charset="-94"/>
              </a:rPr>
              <a:t>asgari</a:t>
            </a:r>
            <a:r>
              <a:rPr lang="tr-TR" altLang="tr-TR" sz="3000" dirty="0" smtClean="0">
                <a:ea typeface="Times New Roman" charset="-94"/>
                <a:cs typeface="Times New Roman" charset="-94"/>
              </a:rPr>
              <a:t> kesintidir. Azami kesinti halinde daha sonraki alacaklıların hacze katılmaları söz konusu olmaz. </a:t>
            </a:r>
          </a:p>
          <a:p>
            <a:pPr algn="just">
              <a:lnSpc>
                <a:spcPct val="80000"/>
              </a:lnSpc>
            </a:pPr>
            <a:r>
              <a:rPr lang="tr-TR" altLang="tr-TR" sz="3000" dirty="0" smtClean="0">
                <a:ea typeface="Times New Roman" charset="-94"/>
                <a:cs typeface="Times New Roman" charset="-94"/>
              </a:rPr>
              <a:t>Borçlunun geliri arttıkça haczedilen miktar da artacaktır. </a:t>
            </a:r>
            <a:endParaRPr lang="tr-TR" altLang="tr-TR" sz="3000" dirty="0">
              <a:ea typeface="Times New Roman" charset="-94"/>
              <a:cs typeface="Times New Roman" charset="-94"/>
            </a:endParaRPr>
          </a:p>
          <a:p>
            <a:pPr algn="just">
              <a:lnSpc>
                <a:spcPct val="80000"/>
              </a:lnSpc>
            </a:pPr>
            <a:r>
              <a:rPr lang="tr-TR" altLang="tr-TR" sz="3000" dirty="0" smtClean="0">
                <a:ea typeface="Times New Roman" charset="-94"/>
                <a:cs typeface="Times New Roman" charset="-94"/>
              </a:rPr>
              <a:t>İşçi </a:t>
            </a:r>
            <a:r>
              <a:rPr lang="tr-TR" altLang="tr-TR" sz="3000" dirty="0">
                <a:ea typeface="Times New Roman" charset="-94"/>
                <a:cs typeface="Times New Roman" charset="-94"/>
              </a:rPr>
              <a:t>ücretlerinin </a:t>
            </a:r>
            <a:r>
              <a:rPr lang="tr-TR" altLang="tr-TR" sz="3000" b="1" dirty="0">
                <a:solidFill>
                  <a:srgbClr val="C00000"/>
                </a:solidFill>
                <a:ea typeface="Times New Roman" charset="-94"/>
                <a:cs typeface="Times New Roman" charset="-94"/>
              </a:rPr>
              <a:t>en fazla </a:t>
            </a:r>
            <a:r>
              <a:rPr lang="tr-TR" altLang="tr-TR" sz="3000" dirty="0">
                <a:ea typeface="Times New Roman" charset="-94"/>
                <a:cs typeface="Times New Roman" charset="-94"/>
              </a:rPr>
              <a:t>dörtte biri haczedilebilir (İş Kanunu m. 35).</a:t>
            </a:r>
          </a:p>
          <a:p>
            <a:pPr algn="just">
              <a:lnSpc>
                <a:spcPct val="80000"/>
              </a:lnSpc>
            </a:pPr>
            <a:r>
              <a:rPr lang="tr-TR" altLang="tr-TR" sz="3000" dirty="0">
                <a:ea typeface="Times New Roman" charset="-94"/>
                <a:cs typeface="Times New Roman" charset="-94"/>
              </a:rPr>
              <a:t>Ücret hacizleri hakkında m. 355 ve 356’ya uygun davranılmalıdır</a:t>
            </a:r>
            <a:r>
              <a:rPr lang="tr-TR" altLang="tr-TR" sz="3000" dirty="0" smtClean="0">
                <a:ea typeface="Times New Roman" charset="-94"/>
                <a:cs typeface="Times New Roman" charset="-94"/>
              </a:rPr>
              <a:t>.</a:t>
            </a:r>
          </a:p>
          <a:p>
            <a:pPr algn="just">
              <a:lnSpc>
                <a:spcPct val="80000"/>
              </a:lnSpc>
            </a:pPr>
            <a:r>
              <a:rPr lang="tr-TR" altLang="tr-TR" sz="3000" dirty="0" smtClean="0">
                <a:ea typeface="Times New Roman" charset="-94"/>
                <a:cs typeface="Times New Roman" charset="-94"/>
              </a:rPr>
              <a:t>İntifa hakkı da, borçlunun kendisinin ve ailesinin geçimi için lüzumlu miktar düşüldükten sonra haczedilebilir. Ancak şahsa bağlı intifa hakları haczedilemez. </a:t>
            </a:r>
            <a:endParaRPr lang="tr-TR" altLang="tr-TR" sz="3000" dirty="0">
              <a:ea typeface="Times New Roman" charset="-94"/>
              <a:cs typeface="Times New Roman" charset="-94"/>
            </a:endParaRPr>
          </a:p>
          <a:p>
            <a:pPr algn="just">
              <a:lnSpc>
                <a:spcPct val="80000"/>
              </a:lnSpc>
              <a:buNone/>
            </a:pPr>
            <a:endParaRPr lang="tr-TR" altLang="tr-TR" i="1" dirty="0">
              <a:ea typeface="Times New Roman" charset="-94"/>
              <a:cs typeface="Times New Roman" charset="-94"/>
            </a:endParaRPr>
          </a:p>
          <a:p>
            <a:pPr algn="just">
              <a:lnSpc>
                <a:spcPct val="80000"/>
              </a:lnSpc>
              <a:buNone/>
            </a:pPr>
            <a:r>
              <a:rPr lang="tr-TR" altLang="tr-TR" dirty="0" smtClean="0">
                <a:latin typeface="Times New Roman" charset="-94"/>
                <a:ea typeface="Times New Roman" charset="-94"/>
                <a:cs typeface="Times New Roman" charset="-94"/>
              </a:rPr>
              <a:t> </a:t>
            </a:r>
            <a:endParaRPr lang="tr-TR" altLang="tr-TR" dirty="0">
              <a:latin typeface="Times New Roman" charset="-94"/>
              <a:ea typeface="Times New Roman" charset="-94"/>
              <a:cs typeface="Times New Roman" charset="-94"/>
            </a:endParaRPr>
          </a:p>
          <a:p>
            <a:endParaRPr lang="tr-TR" dirty="0"/>
          </a:p>
        </p:txBody>
      </p:sp>
    </p:spTree>
    <p:extLst>
      <p:ext uri="{BB962C8B-B14F-4D97-AF65-F5344CB8AC3E}">
        <p14:creationId xmlns:p14="http://schemas.microsoft.com/office/powerpoint/2010/main" val="13498200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38200" y="468086"/>
            <a:ext cx="10515600" cy="511628"/>
          </a:xfrm>
        </p:spPr>
        <p:txBody>
          <a:bodyPr>
            <a:normAutofit fontScale="90000"/>
          </a:bodyPr>
          <a:lstStyle/>
          <a:p>
            <a:r>
              <a:rPr lang="tr-TR" sz="3600" b="1" dirty="0" smtClean="0">
                <a:latin typeface="+mn-lt"/>
              </a:rPr>
              <a:t>V. HACZİN KONUSU</a:t>
            </a:r>
            <a:endParaRPr lang="tr-TR" sz="3600" b="1" dirty="0">
              <a:latin typeface="+mn-lt"/>
            </a:endParaRPr>
          </a:p>
        </p:txBody>
      </p:sp>
      <p:sp>
        <p:nvSpPr>
          <p:cNvPr id="3" name="İçerik Yer Tutucusu 2"/>
          <p:cNvSpPr>
            <a:spLocks noGrp="1"/>
          </p:cNvSpPr>
          <p:nvPr>
            <p:ph idx="1"/>
          </p:nvPr>
        </p:nvSpPr>
        <p:spPr>
          <a:xfrm>
            <a:off x="838200" y="979714"/>
            <a:ext cx="10515600" cy="5497286"/>
          </a:xfrm>
        </p:spPr>
        <p:txBody>
          <a:bodyPr>
            <a:normAutofit fontScale="92500"/>
          </a:bodyPr>
          <a:lstStyle/>
          <a:p>
            <a:pPr algn="just">
              <a:lnSpc>
                <a:spcPct val="80000"/>
              </a:lnSpc>
              <a:buNone/>
            </a:pPr>
            <a:r>
              <a:rPr lang="tr-TR" altLang="tr-TR" sz="3200" b="1" dirty="0">
                <a:ea typeface="Times New Roman" charset="-94"/>
                <a:cs typeface="Times New Roman" charset="-94"/>
              </a:rPr>
              <a:t>A. Genel </a:t>
            </a:r>
            <a:r>
              <a:rPr lang="tr-TR" altLang="tr-TR" sz="3200" b="1" dirty="0" smtClean="0">
                <a:ea typeface="Times New Roman" charset="-94"/>
                <a:cs typeface="Times New Roman" charset="-94"/>
              </a:rPr>
              <a:t>Olarak</a:t>
            </a:r>
            <a:endParaRPr lang="tr-TR" altLang="tr-TR" b="1" dirty="0">
              <a:ea typeface="Times New Roman" charset="-94"/>
              <a:cs typeface="Times New Roman" charset="-94"/>
            </a:endParaRPr>
          </a:p>
          <a:p>
            <a:pPr algn="just">
              <a:lnSpc>
                <a:spcPct val="80000"/>
              </a:lnSpc>
            </a:pPr>
            <a:r>
              <a:rPr lang="tr-TR" altLang="tr-TR" dirty="0">
                <a:ea typeface="Times New Roman" charset="-94"/>
                <a:cs typeface="Times New Roman" charset="-94"/>
              </a:rPr>
              <a:t>Haczin konusunu borçlunun haczi kabil taşınır ve taşınmaz malları ile üçüncü kişilerdeki alacakları ve diğer parasal malvarlığı değerleri oluşturur.</a:t>
            </a:r>
          </a:p>
          <a:p>
            <a:pPr algn="just">
              <a:lnSpc>
                <a:spcPct val="80000"/>
              </a:lnSpc>
            </a:pPr>
            <a:r>
              <a:rPr lang="tr-TR" altLang="tr-TR" dirty="0">
                <a:ea typeface="Times New Roman" charset="-94"/>
                <a:cs typeface="Times New Roman" charset="-94"/>
              </a:rPr>
              <a:t>Borçlunun tüm malvarlığı değil, kıymet takdirine göre, sadece borcu, </a:t>
            </a:r>
            <a:r>
              <a:rPr lang="tr-TR" altLang="tr-TR" dirty="0" err="1">
                <a:ea typeface="Times New Roman" charset="-94"/>
                <a:cs typeface="Times New Roman" charset="-94"/>
              </a:rPr>
              <a:t>fer’ileriyle</a:t>
            </a:r>
            <a:r>
              <a:rPr lang="tr-TR" altLang="tr-TR" dirty="0">
                <a:ea typeface="Times New Roman" charset="-94"/>
                <a:cs typeface="Times New Roman" charset="-94"/>
              </a:rPr>
              <a:t> karşılayan mallar haczedilir (m. 85/I).  </a:t>
            </a:r>
            <a:r>
              <a:rPr lang="tr-TR" altLang="tr-TR" dirty="0" smtClean="0">
                <a:ea typeface="Times New Roman" charset="-94"/>
                <a:cs typeface="Times New Roman" charset="-94"/>
              </a:rPr>
              <a:t>Daha fazlası haczedilemez.</a:t>
            </a:r>
            <a:endParaRPr lang="tr-TR" altLang="tr-TR" dirty="0">
              <a:ea typeface="Times New Roman" charset="-94"/>
              <a:cs typeface="Times New Roman" charset="-94"/>
            </a:endParaRPr>
          </a:p>
          <a:p>
            <a:pPr algn="just">
              <a:lnSpc>
                <a:spcPct val="80000"/>
              </a:lnSpc>
            </a:pPr>
            <a:r>
              <a:rPr lang="tr-TR" altLang="tr-TR" dirty="0">
                <a:ea typeface="Times New Roman" charset="-94"/>
                <a:cs typeface="Times New Roman" charset="-94"/>
              </a:rPr>
              <a:t>Haciz yaparken, taraf menfaatlerinin dengelenmesi gerekir (m. 85/VI</a:t>
            </a:r>
            <a:r>
              <a:rPr lang="tr-TR" altLang="tr-TR" dirty="0" smtClean="0">
                <a:ea typeface="Times New Roman" charset="-94"/>
                <a:cs typeface="Times New Roman" charset="-94"/>
              </a:rPr>
              <a:t>). Bu nedenle hacizde belirli bir sıraya uyulması gerekir ki, buna “hacizde tertip” denir. </a:t>
            </a:r>
          </a:p>
          <a:p>
            <a:pPr algn="just">
              <a:lnSpc>
                <a:spcPct val="80000"/>
              </a:lnSpc>
            </a:pPr>
            <a:r>
              <a:rPr lang="tr-TR" altLang="tr-TR" dirty="0" smtClean="0">
                <a:ea typeface="Times New Roman" charset="-94"/>
                <a:cs typeface="Times New Roman" charset="-94"/>
              </a:rPr>
              <a:t>Haciz sırasında, öncelikle </a:t>
            </a:r>
            <a:r>
              <a:rPr lang="tr-TR" altLang="tr-TR" dirty="0" err="1" smtClean="0">
                <a:ea typeface="Times New Roman" charset="-94"/>
                <a:cs typeface="Times New Roman" charset="-94"/>
              </a:rPr>
              <a:t>çekimesiz</a:t>
            </a:r>
            <a:r>
              <a:rPr lang="tr-TR" altLang="tr-TR" dirty="0" smtClean="0">
                <a:ea typeface="Times New Roman" charset="-94"/>
                <a:cs typeface="Times New Roman" charset="-94"/>
              </a:rPr>
              <a:t> mallar, çekişmesiz mallarda önce taşınırlar, sonra taşınmazlar haczedilir. Ancak çekişmesiz mallardan sonra alacak karşılanacak kadar haciz yapılamamışsa çekişmeli mallar haczedilir.</a:t>
            </a:r>
            <a:endParaRPr lang="tr-TR" altLang="tr-TR" dirty="0">
              <a:ea typeface="Times New Roman" charset="-94"/>
              <a:cs typeface="Times New Roman" charset="-94"/>
            </a:endParaRPr>
          </a:p>
          <a:p>
            <a:pPr algn="just">
              <a:lnSpc>
                <a:spcPct val="80000"/>
              </a:lnSpc>
            </a:pPr>
            <a:r>
              <a:rPr lang="tr-TR" altLang="tr-TR" dirty="0">
                <a:ea typeface="Times New Roman" charset="-94"/>
                <a:cs typeface="Times New Roman" charset="-94"/>
              </a:rPr>
              <a:t>Hacizde tertip (sıra) hükümlerine uygun davranılmalıdır (m. 85/II, c. 2). </a:t>
            </a:r>
          </a:p>
          <a:p>
            <a:pPr algn="just">
              <a:lnSpc>
                <a:spcPct val="80000"/>
              </a:lnSpc>
            </a:pPr>
            <a:r>
              <a:rPr lang="tr-TR" altLang="tr-TR" dirty="0">
                <a:ea typeface="Times New Roman" charset="-94"/>
                <a:cs typeface="Times New Roman" charset="-94"/>
              </a:rPr>
              <a:t>Geliri, muhafaza ve paraya çevirme giderlerini karşılamayacak olan şeyler haczedilmez (m. 85/V).</a:t>
            </a:r>
          </a:p>
          <a:p>
            <a:endParaRPr lang="tr-TR" dirty="0"/>
          </a:p>
        </p:txBody>
      </p:sp>
    </p:spTree>
    <p:extLst>
      <p:ext uri="{BB962C8B-B14F-4D97-AF65-F5344CB8AC3E}">
        <p14:creationId xmlns:p14="http://schemas.microsoft.com/office/powerpoint/2010/main" val="13145608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500743" y="365125"/>
            <a:ext cx="11277599" cy="5811838"/>
          </a:xfrm>
        </p:spPr>
        <p:txBody>
          <a:bodyPr>
            <a:normAutofit lnSpcReduction="10000"/>
          </a:bodyPr>
          <a:lstStyle/>
          <a:p>
            <a:pPr algn="just">
              <a:lnSpc>
                <a:spcPct val="80000"/>
              </a:lnSpc>
              <a:buNone/>
            </a:pPr>
            <a:r>
              <a:rPr lang="tr-TR" altLang="tr-TR" sz="3200" b="1" dirty="0">
                <a:ea typeface="Times New Roman" charset="-94"/>
                <a:cs typeface="Times New Roman" charset="-94"/>
              </a:rPr>
              <a:t>B. Taşınır Malların Haczi</a:t>
            </a:r>
            <a:endParaRPr lang="tr-TR" altLang="tr-TR" b="1" dirty="0">
              <a:ea typeface="Times New Roman" charset="-94"/>
              <a:cs typeface="Times New Roman" charset="-94"/>
            </a:endParaRPr>
          </a:p>
          <a:p>
            <a:pPr algn="just">
              <a:lnSpc>
                <a:spcPct val="80000"/>
              </a:lnSpc>
              <a:buNone/>
            </a:pPr>
            <a:r>
              <a:rPr lang="tr-TR" altLang="tr-TR" dirty="0" smtClean="0">
                <a:ea typeface="Times New Roman" charset="-94"/>
                <a:cs typeface="Times New Roman" charset="-94"/>
              </a:rPr>
              <a:t>Taşınır malların haczinde ikili bir ayrım yapmak gerekir. </a:t>
            </a:r>
            <a:endParaRPr lang="tr-TR" altLang="tr-TR" dirty="0">
              <a:ea typeface="Times New Roman" charset="-94"/>
              <a:cs typeface="Times New Roman" charset="-94"/>
            </a:endParaRPr>
          </a:p>
          <a:p>
            <a:pPr algn="just">
              <a:lnSpc>
                <a:spcPct val="80000"/>
              </a:lnSpc>
            </a:pPr>
            <a:r>
              <a:rPr lang="tr-TR" altLang="tr-TR" dirty="0">
                <a:ea typeface="Times New Roman" charset="-94"/>
                <a:cs typeface="Times New Roman" charset="-94"/>
              </a:rPr>
              <a:t>Haczedilen taşınır mallar, kanunda belirtilen kıymetli şeylerden ise, bunların haczinden sonra fiilen icra dairesi tarafından muhafaza altına alınması gerekir (m. 88/I). İcra dairesi de bunları 9. maddeye göre tevdi eder (Yön. m. 35, 94, 8/III). </a:t>
            </a:r>
            <a:r>
              <a:rPr lang="tr-TR" altLang="tr-TR" b="1" dirty="0">
                <a:ea typeface="Times New Roman" charset="-94"/>
                <a:cs typeface="Times New Roman" charset="-94"/>
              </a:rPr>
              <a:t>Kıymetli şeylere icra dairesince el konulmuş olması bunların haczi için geçerlilik şartıdır. </a:t>
            </a:r>
          </a:p>
          <a:p>
            <a:pPr algn="just">
              <a:lnSpc>
                <a:spcPct val="80000"/>
              </a:lnSpc>
            </a:pPr>
            <a:r>
              <a:rPr lang="tr-TR" altLang="tr-TR" dirty="0">
                <a:ea typeface="Times New Roman" charset="-94"/>
                <a:cs typeface="Times New Roman" charset="-94"/>
              </a:rPr>
              <a:t>Kıymetli şeylerin dışında haczedilen diğer taşınır mallara mutlaka icra müdürü tarafından fiilen el konulması gerekmez, hukuken el konulmuş, haczedilmiş olması yeterlidir. </a:t>
            </a:r>
            <a:r>
              <a:rPr lang="tr-TR" altLang="tr-TR" dirty="0" smtClean="0">
                <a:ea typeface="Times New Roman" charset="-94"/>
                <a:cs typeface="Times New Roman" charset="-94"/>
              </a:rPr>
              <a:t>Bu malların alacaklının rızası ile istenildiği zaman verilmek şartı ile hacizden sonra geçici olarak borçluda bırakılabilir. </a:t>
            </a:r>
            <a:r>
              <a:rPr lang="tr-TR" altLang="tr-TR" dirty="0" err="1" smtClean="0">
                <a:ea typeface="Times New Roman" charset="-94"/>
                <a:cs typeface="Times New Roman" charset="-94"/>
              </a:rPr>
              <a:t>Alcaklı</a:t>
            </a:r>
            <a:r>
              <a:rPr lang="tr-TR" altLang="tr-TR" dirty="0" smtClean="0">
                <a:ea typeface="Times New Roman" charset="-94"/>
                <a:cs typeface="Times New Roman" charset="-94"/>
              </a:rPr>
              <a:t> razı olmazsa ve giderini de peşin öderse, bu mallar uygun bir yerde muhafaza altına alınır ve yediemine teslim edilir.</a:t>
            </a:r>
            <a:endParaRPr lang="tr-TR" altLang="tr-TR" dirty="0">
              <a:ea typeface="Times New Roman" charset="-94"/>
              <a:cs typeface="Times New Roman" charset="-94"/>
            </a:endParaRPr>
          </a:p>
          <a:p>
            <a:pPr algn="just">
              <a:lnSpc>
                <a:spcPct val="80000"/>
              </a:lnSpc>
            </a:pPr>
            <a:r>
              <a:rPr lang="tr-TR" altLang="tr-TR" dirty="0">
                <a:ea typeface="Times New Roman" charset="-94"/>
                <a:cs typeface="Times New Roman" charset="-94"/>
              </a:rPr>
              <a:t>Değişiklikten sonra m. 88/II, c. 3’deki hüküm, zilyetlik ve mülkiyet hükümlerine aykırı yanlış yoruma ve uygulamaya elverişlidir. Bu sebeple dikkatli olmak gerekir.</a:t>
            </a:r>
          </a:p>
          <a:p>
            <a:endParaRPr lang="tr-TR" dirty="0"/>
          </a:p>
        </p:txBody>
      </p:sp>
    </p:spTree>
    <p:extLst>
      <p:ext uri="{BB962C8B-B14F-4D97-AF65-F5344CB8AC3E}">
        <p14:creationId xmlns:p14="http://schemas.microsoft.com/office/powerpoint/2010/main" val="124429070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a:xfrm>
            <a:off x="838200" y="631371"/>
            <a:ext cx="10515600" cy="5545592"/>
          </a:xfrm>
        </p:spPr>
        <p:txBody>
          <a:bodyPr>
            <a:normAutofit fontScale="92500" lnSpcReduction="20000"/>
          </a:bodyPr>
          <a:lstStyle/>
          <a:p>
            <a:pPr algn="just"/>
            <a:r>
              <a:rPr lang="tr-TR" dirty="0" smtClean="0"/>
              <a:t>Türkiye’nin taraf olduğu uluslararası </a:t>
            </a:r>
            <a:r>
              <a:rPr lang="tr-TR" dirty="0" err="1" smtClean="0"/>
              <a:t>andlaşma</a:t>
            </a:r>
            <a:r>
              <a:rPr lang="tr-TR" dirty="0" smtClean="0"/>
              <a:t> hükümleri saklı kalmak kaydıyla, yabancı devlet başkanı</a:t>
            </a:r>
            <a:r>
              <a:rPr lang="tr-TR" smtClean="0"/>
              <a:t>, parlamento </a:t>
            </a:r>
            <a:r>
              <a:rPr lang="tr-TR" dirty="0" smtClean="0"/>
              <a:t>başkanı, hükümet başkanı veya hükümet üyelerini taşıyan ulaşım araçları bu kişiler Türkiye’de bulundukları sürece, muhafaza altına alınamaz ve yediemine bırakılamaz (m. 88/III).</a:t>
            </a:r>
          </a:p>
          <a:p>
            <a:pPr algn="just"/>
            <a:r>
              <a:rPr lang="tr-TR" dirty="0" smtClean="0"/>
              <a:t>İcra dairesi üçüncü şahsa rehnedilmiş malları da muhafaza altına alabilir. Ticari işletme rehni kapsamında taşınırlar ise icra dairesince satılmalarına karar verilmesinden sonra muhafaza altına alınabilir. Bu mallar paraya çevrilmedikçe geri verilir. </a:t>
            </a:r>
          </a:p>
          <a:p>
            <a:pPr algn="just"/>
            <a:r>
              <a:rPr lang="tr-TR" dirty="0" smtClean="0"/>
              <a:t>Haczedilen mallar, Adalet Bakanlığı tarafından yetki verilen gerçek veya tüzel kişilere ait lisanslı yediemin depolarında muhafaza edilir.</a:t>
            </a:r>
          </a:p>
          <a:p>
            <a:pPr algn="just"/>
            <a:r>
              <a:rPr lang="tr-TR" dirty="0" smtClean="0"/>
              <a:t>İcra dairesi, depo ve garajlarda ve yediemin olarak kendisine haczedilen malın bırakılmış olduğu </a:t>
            </a:r>
            <a:r>
              <a:rPr lang="tr-TR" dirty="0" err="1" smtClean="0"/>
              <a:t>içincü</a:t>
            </a:r>
            <a:r>
              <a:rPr lang="tr-TR" dirty="0" smtClean="0"/>
              <a:t> kişilerde saklanıp da hukuken artık muhafazasına gerek kalmayan malı, vereceği süre içerisinde geri almasını ilgililere re’sen bildirir. Verilen süre içinde eşya geri alınmazsa icra müdürü icra mahkemesi kararı ile taşınır malın satışına ilişkin hükümlere göre bunları satar ve elde edilen miktardan muhafaza giderleri ödenir. </a:t>
            </a:r>
            <a:endParaRPr lang="tr-TR" dirty="0"/>
          </a:p>
        </p:txBody>
      </p:sp>
    </p:spTree>
    <p:extLst>
      <p:ext uri="{BB962C8B-B14F-4D97-AF65-F5344CB8AC3E}">
        <p14:creationId xmlns:p14="http://schemas.microsoft.com/office/powerpoint/2010/main" val="143500105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609600" y="674914"/>
            <a:ext cx="11125200" cy="5867400"/>
          </a:xfrm>
        </p:spPr>
        <p:txBody>
          <a:bodyPr>
            <a:normAutofit fontScale="85000" lnSpcReduction="20000"/>
          </a:bodyPr>
          <a:lstStyle/>
          <a:p>
            <a:pPr algn="just">
              <a:lnSpc>
                <a:spcPct val="80000"/>
              </a:lnSpc>
              <a:buNone/>
            </a:pPr>
            <a:r>
              <a:rPr lang="tr-TR" altLang="tr-TR" sz="3800" b="1" dirty="0">
                <a:ea typeface="Times New Roman" charset="-94"/>
                <a:cs typeface="Times New Roman" charset="-94"/>
              </a:rPr>
              <a:t>C. Taşınmaz Malların Haczi</a:t>
            </a:r>
          </a:p>
          <a:p>
            <a:pPr algn="just">
              <a:lnSpc>
                <a:spcPct val="80000"/>
              </a:lnSpc>
              <a:buNone/>
            </a:pPr>
            <a:r>
              <a:rPr lang="tr-TR" altLang="tr-TR" sz="3800" b="1" dirty="0">
                <a:ea typeface="Times New Roman" charset="-94"/>
                <a:cs typeface="Times New Roman" charset="-94"/>
              </a:rPr>
              <a:t>		1. Genel Olarak</a:t>
            </a:r>
          </a:p>
          <a:p>
            <a:pPr algn="just">
              <a:lnSpc>
                <a:spcPct val="80000"/>
              </a:lnSpc>
              <a:buNone/>
            </a:pPr>
            <a:endParaRPr lang="tr-TR" altLang="tr-TR" dirty="0">
              <a:latin typeface="Times New Roman" charset="-94"/>
              <a:ea typeface="Times New Roman" charset="-94"/>
              <a:cs typeface="Times New Roman" charset="-94"/>
            </a:endParaRPr>
          </a:p>
          <a:p>
            <a:pPr algn="just">
              <a:lnSpc>
                <a:spcPct val="80000"/>
              </a:lnSpc>
            </a:pPr>
            <a:r>
              <a:rPr lang="tr-TR" altLang="tr-TR" dirty="0">
                <a:ea typeface="Times New Roman" charset="-94"/>
                <a:cs typeface="Times New Roman" charset="-94"/>
              </a:rPr>
              <a:t>Taşınmaz malların haczinin de taşınmazın bulunduğu yerde yapılması gerekir. İcra Dairesi, taşınmazın haczi tapu siciline bildirir (m. 91, 102/II). Haciz siciline şerh verilir. Tapuya verilen haciz şerhi, daha sonra hak kazanacak olanlara karşı ileri sürülebilir (m. 91/I; MK m.1010/I, b. 2; MK m. 1020/III). Ancak haciz, taşınmaz mal üzerinde mevcut hak sahibi olanların haklarına zarar vermez (m. 84/II, MK m. 862, 863).</a:t>
            </a:r>
          </a:p>
          <a:p>
            <a:pPr algn="just">
              <a:lnSpc>
                <a:spcPct val="80000"/>
              </a:lnSpc>
            </a:pPr>
            <a:r>
              <a:rPr lang="tr-TR" altLang="tr-TR" dirty="0">
                <a:ea typeface="Times New Roman" charset="-94"/>
                <a:cs typeface="Times New Roman" charset="-94"/>
              </a:rPr>
              <a:t>İcra dairesi taşınmaz kendisine rehnedilmiş olanlarla, kiracılara da haczi bildirir (m. 92/II) ve kiracıların bundan sonra ödemeleri icra dairesine yapmaları </a:t>
            </a:r>
            <a:r>
              <a:rPr lang="tr-TR" altLang="tr-TR" dirty="0" err="1">
                <a:ea typeface="Times New Roman" charset="-94"/>
                <a:cs typeface="Times New Roman" charset="-94"/>
              </a:rPr>
              <a:t>emrolunur</a:t>
            </a:r>
            <a:r>
              <a:rPr lang="tr-TR" altLang="tr-TR" dirty="0">
                <a:ea typeface="Times New Roman" charset="-94"/>
                <a:cs typeface="Times New Roman" charset="-94"/>
              </a:rPr>
              <a:t> (m. 92/III, c. 2). İcra müdürü taşınmazın idare ve işletmesi için gerekli gördüğü tedbirleri de alır (m. 92/III, 93).</a:t>
            </a:r>
          </a:p>
          <a:p>
            <a:pPr algn="just">
              <a:lnSpc>
                <a:spcPct val="80000"/>
              </a:lnSpc>
            </a:pPr>
            <a:r>
              <a:rPr lang="tr-TR" altLang="tr-TR" dirty="0">
                <a:ea typeface="Times New Roman" charset="-94"/>
                <a:cs typeface="Times New Roman" charset="-94"/>
              </a:rPr>
              <a:t>Kanunda belirtilen istisnalar saklı kalmak kaydıyla (MK m. 862), ipotek akit tablosunda sayılı teferruatlar taşınmazdan ayrı haczedilemezler (m. 83/c). </a:t>
            </a:r>
          </a:p>
          <a:p>
            <a:pPr algn="just">
              <a:lnSpc>
                <a:spcPct val="80000"/>
              </a:lnSpc>
            </a:pPr>
            <a:r>
              <a:rPr lang="tr-TR" altLang="tr-TR" dirty="0">
                <a:ea typeface="Times New Roman" charset="-94"/>
                <a:cs typeface="Times New Roman" charset="-94"/>
              </a:rPr>
              <a:t>Ayrıca taşınmaz malın haczi onun hasılat ve menfaatlerine de şamildir (m. 92/I). Bu konuda yetişmemiş mahsullere ilişkin özel hüküm dikkate alınmalıdır (m. 84); ayrıca </a:t>
            </a:r>
            <a:r>
              <a:rPr lang="tr-TR" altLang="tr-TR" dirty="0" smtClean="0">
                <a:ea typeface="Times New Roman" charset="-94"/>
                <a:cs typeface="Times New Roman" charset="-94"/>
              </a:rPr>
              <a:t>mahsuller </a:t>
            </a:r>
            <a:r>
              <a:rPr lang="tr-TR" altLang="tr-TR" dirty="0">
                <a:ea typeface="Times New Roman" charset="-94"/>
                <a:cs typeface="Times New Roman" charset="-94"/>
              </a:rPr>
              <a:t>yetişmeden önce borçlunun </a:t>
            </a:r>
            <a:r>
              <a:rPr lang="tr-TR" altLang="tr-TR" dirty="0" err="1">
                <a:ea typeface="Times New Roman" charset="-94"/>
                <a:cs typeface="Times New Roman" charset="-94"/>
              </a:rPr>
              <a:t>muvafakatı</a:t>
            </a:r>
            <a:r>
              <a:rPr lang="tr-TR" altLang="tr-TR" dirty="0">
                <a:ea typeface="Times New Roman" charset="-94"/>
                <a:cs typeface="Times New Roman" charset="-94"/>
              </a:rPr>
              <a:t> olmadan satılamaz (m. 102</a:t>
            </a:r>
            <a:r>
              <a:rPr lang="tr-TR" altLang="tr-TR" dirty="0" smtClean="0">
                <a:ea typeface="Times New Roman" charset="-94"/>
                <a:cs typeface="Times New Roman" charset="-94"/>
              </a:rPr>
              <a:t>).</a:t>
            </a:r>
          </a:p>
          <a:p>
            <a:pPr algn="just">
              <a:lnSpc>
                <a:spcPct val="80000"/>
              </a:lnSpc>
            </a:pPr>
            <a:r>
              <a:rPr lang="tr-TR" altLang="tr-TR" dirty="0" smtClean="0">
                <a:ea typeface="Times New Roman" charset="-94"/>
                <a:cs typeface="Times New Roman" charset="-94"/>
              </a:rPr>
              <a:t>Taşınmazın haczi onun bütünleyici parçaları ile eklentilerini de kapsar. Ancak eklenti asıldan ayrılması mümkün olduğundan ayrı olarak da haczedilebilir.</a:t>
            </a:r>
            <a:endParaRPr lang="tr-TR" altLang="tr-TR" dirty="0">
              <a:ea typeface="Times New Roman" charset="-94"/>
              <a:cs typeface="Times New Roman" charset="-94"/>
            </a:endParaRPr>
          </a:p>
          <a:p>
            <a:endParaRPr lang="tr-TR" dirty="0"/>
          </a:p>
        </p:txBody>
      </p:sp>
    </p:spTree>
    <p:extLst>
      <p:ext uri="{BB962C8B-B14F-4D97-AF65-F5344CB8AC3E}">
        <p14:creationId xmlns:p14="http://schemas.microsoft.com/office/powerpoint/2010/main" val="1664347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pPr algn="ctr" eaLnBrk="1" hangingPunct="1"/>
            <a:endParaRPr lang="tr-TR" altLang="tr-TR" sz="3200" dirty="0">
              <a:latin typeface="Times New Roman" charset="-94"/>
              <a:ea typeface="Times New Roman" charset="-94"/>
              <a:cs typeface="Times New Roman" charset="-94"/>
            </a:endParaRPr>
          </a:p>
        </p:txBody>
      </p:sp>
      <p:sp>
        <p:nvSpPr>
          <p:cNvPr id="56322" name="Content Placeholder 2"/>
          <p:cNvSpPr>
            <a:spLocks noGrp="1"/>
          </p:cNvSpPr>
          <p:nvPr>
            <p:ph idx="1"/>
          </p:nvPr>
        </p:nvSpPr>
        <p:spPr>
          <a:xfrm>
            <a:off x="367862" y="365125"/>
            <a:ext cx="11508828" cy="6277413"/>
          </a:xfrm>
        </p:spPr>
        <p:txBody>
          <a:bodyPr>
            <a:normAutofit/>
          </a:bodyPr>
          <a:lstStyle/>
          <a:p>
            <a:pPr eaLnBrk="1" hangingPunct="1">
              <a:lnSpc>
                <a:spcPct val="80000"/>
              </a:lnSpc>
              <a:buFont typeface="Wingdings 2" charset="2"/>
              <a:buNone/>
            </a:pPr>
            <a:r>
              <a:rPr lang="tr-TR" altLang="tr-TR" sz="1900" dirty="0" smtClean="0">
                <a:latin typeface="Times New Roman" charset="-94"/>
                <a:ea typeface="Times New Roman" charset="-94"/>
                <a:cs typeface="Times New Roman" charset="-94"/>
              </a:rPr>
              <a:t> </a:t>
            </a:r>
            <a:r>
              <a:rPr lang="tr-TR" altLang="tr-TR" b="1" dirty="0">
                <a:ea typeface="Times New Roman" charset="-94"/>
                <a:cs typeface="Times New Roman" charset="-94"/>
              </a:rPr>
              <a:t>Menfi Tespit Davası</a:t>
            </a:r>
          </a:p>
          <a:p>
            <a:pPr eaLnBrk="1" hangingPunct="1">
              <a:lnSpc>
                <a:spcPct val="80000"/>
              </a:lnSpc>
              <a:buFont typeface="Wingdings 2" charset="2"/>
              <a:buNone/>
            </a:pPr>
            <a:r>
              <a:rPr lang="tr-TR" altLang="tr-TR" b="1" dirty="0">
                <a:ea typeface="Times New Roman" charset="-94"/>
                <a:cs typeface="Times New Roman" charset="-94"/>
              </a:rPr>
              <a:t>	A. Menfi Tespit Davasının Açılma Zamanı ve Bunun Önemi</a:t>
            </a:r>
          </a:p>
          <a:p>
            <a:pPr eaLnBrk="1" hangingPunct="1">
              <a:lnSpc>
                <a:spcPct val="80000"/>
              </a:lnSpc>
              <a:buFont typeface="Wingdings 2" charset="2"/>
              <a:buNone/>
            </a:pPr>
            <a:r>
              <a:rPr lang="tr-TR" altLang="tr-TR" b="1" dirty="0">
                <a:ea typeface="Times New Roman" charset="-94"/>
                <a:cs typeface="Times New Roman" charset="-94"/>
              </a:rPr>
              <a:t>		1. Takipten Önce Davanın </a:t>
            </a:r>
            <a:r>
              <a:rPr lang="tr-TR" altLang="tr-TR" b="1" dirty="0" smtClean="0">
                <a:ea typeface="Times New Roman" charset="-94"/>
                <a:cs typeface="Times New Roman" charset="-94"/>
              </a:rPr>
              <a:t>Açılması</a:t>
            </a:r>
            <a:endParaRPr lang="tr-TR" altLang="tr-TR" dirty="0">
              <a:ea typeface="Times New Roman" charset="-94"/>
              <a:cs typeface="Times New Roman" charset="-94"/>
            </a:endParaRPr>
          </a:p>
          <a:p>
            <a:pPr algn="just" eaLnBrk="1" hangingPunct="1">
              <a:lnSpc>
                <a:spcPct val="80000"/>
              </a:lnSpc>
              <a:buFont typeface="Wingdings 2" charset="2"/>
              <a:buNone/>
            </a:pPr>
            <a:r>
              <a:rPr lang="tr-TR" altLang="tr-TR" i="1" dirty="0">
                <a:ea typeface="Times New Roman" charset="-94"/>
                <a:cs typeface="Times New Roman" charset="-94"/>
              </a:rPr>
              <a:t>		</a:t>
            </a:r>
            <a:r>
              <a:rPr lang="tr-TR" altLang="tr-TR" dirty="0">
                <a:ea typeface="Times New Roman" charset="-94"/>
                <a:cs typeface="Times New Roman" charset="-94"/>
              </a:rPr>
              <a:t>Borçlu takipten önce bir menfi tespit davası açabilir</a:t>
            </a:r>
            <a:r>
              <a:rPr lang="tr-TR" altLang="tr-TR" dirty="0" smtClean="0">
                <a:ea typeface="Times New Roman" charset="-94"/>
                <a:cs typeface="Times New Roman" charset="-94"/>
              </a:rPr>
              <a:t>. Bunun için borçlunun borcu olmadığının </a:t>
            </a:r>
            <a:r>
              <a:rPr lang="tr-TR" altLang="tr-TR" b="1" dirty="0" smtClean="0">
                <a:solidFill>
                  <a:srgbClr val="7030A0"/>
                </a:solidFill>
                <a:ea typeface="Times New Roman" charset="-94"/>
                <a:cs typeface="Times New Roman" charset="-94"/>
              </a:rPr>
              <a:t>hemen tespitinde korunmaya değer bir yararın </a:t>
            </a:r>
            <a:r>
              <a:rPr lang="tr-TR" altLang="tr-TR" dirty="0" smtClean="0">
                <a:ea typeface="Times New Roman" charset="-94"/>
                <a:cs typeface="Times New Roman" charset="-94"/>
              </a:rPr>
              <a:t>olması gerekir. </a:t>
            </a:r>
          </a:p>
          <a:p>
            <a:pPr algn="just" eaLnBrk="1" hangingPunct="1">
              <a:lnSpc>
                <a:spcPct val="80000"/>
              </a:lnSpc>
              <a:buFont typeface="Wingdings 2" charset="2"/>
              <a:buNone/>
            </a:pPr>
            <a:r>
              <a:rPr lang="tr-TR" altLang="tr-TR" dirty="0" smtClean="0">
                <a:ea typeface="Times New Roman" charset="-94"/>
                <a:cs typeface="Times New Roman" charset="-94"/>
              </a:rPr>
              <a:t>Ancak </a:t>
            </a:r>
            <a:r>
              <a:rPr lang="tr-TR" altLang="tr-TR" dirty="0">
                <a:ea typeface="Times New Roman" charset="-94"/>
                <a:cs typeface="Times New Roman" charset="-94"/>
              </a:rPr>
              <a:t>takipten önce açılan menfi tespit davası, takip yapılmasına engel olmadığı gibi, başlayan takibi de </a:t>
            </a:r>
            <a:r>
              <a:rPr lang="tr-TR" altLang="tr-TR" b="1" dirty="0">
                <a:solidFill>
                  <a:srgbClr val="C00000"/>
                </a:solidFill>
                <a:ea typeface="Times New Roman" charset="-94"/>
                <a:cs typeface="Times New Roman" charset="-94"/>
              </a:rPr>
              <a:t>kendiliğinden durdurmaz</a:t>
            </a:r>
            <a:r>
              <a:rPr lang="tr-TR" altLang="tr-TR" dirty="0">
                <a:ea typeface="Times New Roman" charset="-94"/>
                <a:cs typeface="Times New Roman" charset="-94"/>
              </a:rPr>
              <a:t>. </a:t>
            </a:r>
            <a:endParaRPr lang="tr-TR" altLang="tr-TR" dirty="0" smtClean="0">
              <a:ea typeface="Times New Roman" charset="-94"/>
              <a:cs typeface="Times New Roman" charset="-94"/>
            </a:endParaRPr>
          </a:p>
          <a:p>
            <a:pPr algn="just" eaLnBrk="1" hangingPunct="1">
              <a:lnSpc>
                <a:spcPct val="80000"/>
              </a:lnSpc>
              <a:buFont typeface="Wingdings 2" charset="2"/>
              <a:buNone/>
            </a:pPr>
            <a:r>
              <a:rPr lang="tr-TR" altLang="tr-TR" dirty="0">
                <a:ea typeface="Times New Roman" charset="-94"/>
                <a:cs typeface="Times New Roman" charset="-94"/>
              </a:rPr>
              <a:t>	</a:t>
            </a:r>
            <a:r>
              <a:rPr lang="tr-TR" altLang="tr-TR" dirty="0" smtClean="0">
                <a:ea typeface="Times New Roman" charset="-94"/>
                <a:cs typeface="Times New Roman" charset="-94"/>
              </a:rPr>
              <a:t>Borçlu</a:t>
            </a:r>
            <a:r>
              <a:rPr lang="tr-TR" altLang="tr-TR" dirty="0">
                <a:ea typeface="Times New Roman" charset="-94"/>
                <a:cs typeface="Times New Roman" charset="-94"/>
              </a:rPr>
              <a:t>, </a:t>
            </a:r>
            <a:r>
              <a:rPr lang="tr-TR" altLang="tr-TR" b="1" dirty="0">
                <a:ea typeface="Times New Roman" charset="-94"/>
                <a:cs typeface="Times New Roman" charset="-94"/>
              </a:rPr>
              <a:t>alacağın %15’inden az olmayan bir teminat yatırarak</a:t>
            </a:r>
            <a:r>
              <a:rPr lang="tr-TR" altLang="tr-TR" dirty="0">
                <a:ea typeface="Times New Roman" charset="-94"/>
                <a:cs typeface="Times New Roman" charset="-94"/>
              </a:rPr>
              <a:t>, icra takibinin durdurulması için mahkemeden ihtiyati tedbir isteyebilir</a:t>
            </a:r>
            <a:r>
              <a:rPr lang="tr-TR" altLang="tr-TR" dirty="0" smtClean="0">
                <a:ea typeface="Times New Roman" charset="-94"/>
                <a:cs typeface="Times New Roman" charset="-94"/>
              </a:rPr>
              <a:t>.</a:t>
            </a:r>
            <a:endParaRPr lang="tr-TR" altLang="tr-TR" i="1" dirty="0">
              <a:ea typeface="Times New Roman" charset="-94"/>
              <a:cs typeface="Times New Roman" charset="-94"/>
            </a:endParaRPr>
          </a:p>
          <a:p>
            <a:pPr algn="just" eaLnBrk="1" hangingPunct="1">
              <a:lnSpc>
                <a:spcPct val="80000"/>
              </a:lnSpc>
              <a:buFont typeface="Wingdings 2" charset="2"/>
              <a:buNone/>
            </a:pPr>
            <a:r>
              <a:rPr lang="tr-TR" altLang="tr-TR" sz="2400" b="1" i="1" dirty="0">
                <a:latin typeface="Times New Roman" charset="-94"/>
                <a:ea typeface="Times New Roman" charset="-94"/>
                <a:cs typeface="Times New Roman" charset="-94"/>
              </a:rPr>
              <a:t>MADDE 72/II - </a:t>
            </a:r>
            <a:r>
              <a:rPr lang="tr-TR" altLang="tr-TR" sz="2400" i="1" dirty="0">
                <a:latin typeface="Times New Roman" charset="-94"/>
                <a:ea typeface="Times New Roman" charset="-94"/>
                <a:cs typeface="Times New Roman" charset="-94"/>
              </a:rPr>
              <a:t>İcra takibinden önce açılan menfi </a:t>
            </a:r>
            <a:r>
              <a:rPr lang="tr-TR" altLang="tr-TR" sz="2400" i="1" dirty="0" err="1">
                <a:latin typeface="Times New Roman" charset="-94"/>
                <a:ea typeface="Times New Roman" charset="-94"/>
                <a:cs typeface="Times New Roman" charset="-94"/>
              </a:rPr>
              <a:t>tesbit</a:t>
            </a:r>
            <a:r>
              <a:rPr lang="tr-TR" altLang="tr-TR" sz="2400" i="1" dirty="0">
                <a:latin typeface="Times New Roman" charset="-94"/>
                <a:ea typeface="Times New Roman" charset="-94"/>
                <a:cs typeface="Times New Roman" charset="-94"/>
              </a:rPr>
              <a:t> davasına bakan mahkeme, talep üzerine alacağın yüzde </a:t>
            </a:r>
            <a:r>
              <a:rPr lang="tr-TR" altLang="tr-TR" sz="2400" i="1" dirty="0" err="1">
                <a:latin typeface="Times New Roman" charset="-94"/>
                <a:ea typeface="Times New Roman" charset="-94"/>
                <a:cs typeface="Times New Roman" charset="-94"/>
              </a:rPr>
              <a:t>onbeşinden</a:t>
            </a:r>
            <a:r>
              <a:rPr lang="tr-TR" altLang="tr-TR" sz="2400" i="1" dirty="0">
                <a:latin typeface="Times New Roman" charset="-94"/>
                <a:ea typeface="Times New Roman" charset="-94"/>
                <a:cs typeface="Times New Roman" charset="-94"/>
              </a:rPr>
              <a:t> aşağı olmamak üzere gösterilecek teminat mukabilinde, icra takibinin durdurulması hakkında ihtiyati tedbir kararı verebilir</a:t>
            </a:r>
            <a:r>
              <a:rPr lang="tr-TR" altLang="tr-TR" sz="2400" i="1" dirty="0" smtClean="0">
                <a:latin typeface="Times New Roman" charset="-94"/>
                <a:ea typeface="Times New Roman" charset="-94"/>
                <a:cs typeface="Times New Roman" charset="-94"/>
              </a:rPr>
              <a:t>.</a:t>
            </a:r>
            <a:endParaRPr lang="tr-TR" altLang="tr-TR" sz="2400" dirty="0" smtClean="0">
              <a:latin typeface="Times New Roman" charset="-94"/>
              <a:ea typeface="Times New Roman" charset="-94"/>
              <a:cs typeface="Times New Roman" charset="-94"/>
            </a:endParaRPr>
          </a:p>
          <a:p>
            <a:pPr algn="just" eaLnBrk="1" hangingPunct="1">
              <a:lnSpc>
                <a:spcPct val="80000"/>
              </a:lnSpc>
              <a:buFont typeface="Wingdings 2" charset="2"/>
              <a:buNone/>
            </a:pPr>
            <a:r>
              <a:rPr lang="tr-TR" altLang="tr-TR" dirty="0" smtClean="0">
                <a:latin typeface="Times New Roman" charset="-94"/>
                <a:ea typeface="Times New Roman" charset="-94"/>
                <a:cs typeface="Times New Roman" charset="-94"/>
              </a:rPr>
              <a:t>	</a:t>
            </a:r>
            <a:r>
              <a:rPr lang="tr-TR" altLang="tr-TR" dirty="0" smtClean="0">
                <a:ea typeface="Times New Roman" charset="-94"/>
                <a:cs typeface="Times New Roman" charset="-94"/>
              </a:rPr>
              <a:t>Bu karar , alacaklının takip yapmasına engel olmaz; ancak başlatılan takibin olduğu yerde durmasını ve ilerlemesini engeller.</a:t>
            </a:r>
          </a:p>
        </p:txBody>
      </p:sp>
    </p:spTree>
    <p:extLst>
      <p:ext uri="{BB962C8B-B14F-4D97-AF65-F5344CB8AC3E}">
        <p14:creationId xmlns:p14="http://schemas.microsoft.com/office/powerpoint/2010/main" val="94497324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838200" y="489857"/>
            <a:ext cx="10515600" cy="5687106"/>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tr-TR" b="1" dirty="0" smtClean="0"/>
              <a:t>2. Yetişmemiş Mahsullerin Haczi</a:t>
            </a:r>
          </a:p>
          <a:p>
            <a:pPr marL="0" marR="0" lvl="0" indent="0" defTabSz="914400" eaLnBrk="1" fontAlgn="auto" latinLnBrk="0" hangingPunct="1">
              <a:lnSpc>
                <a:spcPct val="100000"/>
              </a:lnSpc>
              <a:spcBef>
                <a:spcPts val="0"/>
              </a:spcBef>
              <a:spcAft>
                <a:spcPts val="0"/>
              </a:spcAft>
              <a:buClrTx/>
              <a:buSzTx/>
              <a:buFontTx/>
              <a:buNone/>
              <a:tabLst/>
              <a:defRPr/>
            </a:pPr>
            <a:r>
              <a:rPr lang="tr-TR" dirty="0" smtClean="0"/>
              <a:t>Yetişmemiş mahsuller de taşınmazın ayrılmaz parçası olduğundan taşınmazla birlikte haczedilir. Ancak 84. madde buna bir istisna getirmiştir.</a:t>
            </a:r>
          </a:p>
          <a:p>
            <a:pPr marL="0" marR="0" lvl="0" indent="0" defTabSz="914400" eaLnBrk="1" fontAlgn="auto" latinLnBrk="0" hangingPunct="1">
              <a:lnSpc>
                <a:spcPct val="100000"/>
              </a:lnSpc>
              <a:spcBef>
                <a:spcPts val="0"/>
              </a:spcBef>
              <a:spcAft>
                <a:spcPts val="0"/>
              </a:spcAft>
              <a:buClrTx/>
              <a:buSzTx/>
              <a:buFontTx/>
              <a:buNone/>
              <a:tabLst/>
              <a:defRPr/>
            </a:pPr>
            <a:r>
              <a:rPr lang="tr-TR" dirty="0" smtClean="0"/>
              <a:t>Yetişmemiş mahsuller yetiştikleri topraktan ayrı olarak haczedilir. Bu durum, taşınmazın ayrı kişiye ait olmasında uygulayabileceği gibi, aynı kişiye ait olması halinde de uygulanır. Ancak taşınmaz aynı kişiye aitse taşınmaz haczedildiğinde ayrıca belirtilmese de mahsul birlikte haczedilmiş sayılır. </a:t>
            </a:r>
          </a:p>
          <a:p>
            <a:pPr>
              <a:lnSpc>
                <a:spcPct val="100000"/>
              </a:lnSpc>
              <a:spcBef>
                <a:spcPts val="0"/>
              </a:spcBef>
            </a:pPr>
            <a:r>
              <a:rPr lang="tr-TR" dirty="0" smtClean="0"/>
              <a:t>Bu şekilde haciz ancak belirli bir dönem için mümkündür (m. 84, c.4). </a:t>
            </a:r>
          </a:p>
          <a:p>
            <a:pPr>
              <a:lnSpc>
                <a:spcPct val="100000"/>
              </a:lnSpc>
              <a:spcBef>
                <a:spcPts val="0"/>
              </a:spcBef>
            </a:pPr>
            <a:r>
              <a:rPr lang="tr-TR" dirty="0" smtClean="0"/>
              <a:t>Haczedilen yetişmemiş mahsuller yetişmeden önce borçlunun muvafakati olmadan satılamaz (m. 112/II).</a:t>
            </a:r>
            <a:endParaRPr lang="tr-TR" dirty="0"/>
          </a:p>
        </p:txBody>
      </p:sp>
    </p:spTree>
    <p:extLst>
      <p:ext uri="{BB962C8B-B14F-4D97-AF65-F5344CB8AC3E}">
        <p14:creationId xmlns:p14="http://schemas.microsoft.com/office/powerpoint/2010/main" val="15014762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a:xfrm>
            <a:off x="631371" y="576942"/>
            <a:ext cx="10940143" cy="5889171"/>
          </a:xfrm>
        </p:spPr>
        <p:txBody>
          <a:bodyPr>
            <a:normAutofit fontScale="92500" lnSpcReduction="10000"/>
          </a:bodyPr>
          <a:lstStyle/>
          <a:p>
            <a:pPr algn="just">
              <a:lnSpc>
                <a:spcPct val="80000"/>
              </a:lnSpc>
              <a:buNone/>
            </a:pPr>
            <a:r>
              <a:rPr lang="tr-TR" altLang="tr-TR" sz="3500" b="1" dirty="0">
                <a:ea typeface="Times New Roman" charset="-94"/>
                <a:cs typeface="Times New Roman" charset="-94"/>
              </a:rPr>
              <a:t>D. İntifa Hakkı ve Hisse Haczi</a:t>
            </a:r>
          </a:p>
          <a:p>
            <a:pPr algn="just">
              <a:lnSpc>
                <a:spcPct val="80000"/>
              </a:lnSpc>
              <a:buNone/>
            </a:pPr>
            <a:endParaRPr lang="tr-TR" altLang="tr-TR" sz="3500" b="1" dirty="0">
              <a:ea typeface="Times New Roman" charset="-94"/>
              <a:cs typeface="Times New Roman" charset="-94"/>
            </a:endParaRPr>
          </a:p>
          <a:p>
            <a:pPr algn="just">
              <a:lnSpc>
                <a:spcPct val="80000"/>
              </a:lnSpc>
            </a:pPr>
            <a:r>
              <a:rPr lang="tr-TR" altLang="tr-TR" dirty="0">
                <a:ea typeface="Times New Roman" charset="-94"/>
                <a:cs typeface="Times New Roman" charset="-94"/>
              </a:rPr>
              <a:t>Borçlunun </a:t>
            </a:r>
            <a:r>
              <a:rPr lang="tr-TR" altLang="tr-TR" b="1" dirty="0">
                <a:solidFill>
                  <a:srgbClr val="7030A0"/>
                </a:solidFill>
                <a:ea typeface="Times New Roman" charset="-94"/>
                <a:cs typeface="Times New Roman" charset="-94"/>
              </a:rPr>
              <a:t>başkasına devri mümkün olan </a:t>
            </a:r>
            <a:r>
              <a:rPr lang="tr-TR" altLang="tr-TR" dirty="0">
                <a:ea typeface="Times New Roman" charset="-94"/>
                <a:cs typeface="Times New Roman" charset="-94"/>
              </a:rPr>
              <a:t>intifa hakkının kısmen haczi mümkündür (m. 83). İntifa hakkında haczin konusu, o şeyin mülkiyeti değil, intifa konusu olan, hasılat, temettü, semere ve kiralardır. </a:t>
            </a:r>
            <a:endParaRPr lang="tr-TR" altLang="tr-TR" dirty="0" smtClean="0">
              <a:ea typeface="Times New Roman" charset="-94"/>
              <a:cs typeface="Times New Roman" charset="-94"/>
            </a:endParaRPr>
          </a:p>
          <a:p>
            <a:pPr algn="just">
              <a:lnSpc>
                <a:spcPct val="80000"/>
              </a:lnSpc>
            </a:pPr>
            <a:r>
              <a:rPr lang="tr-TR" altLang="tr-TR" dirty="0" smtClean="0">
                <a:ea typeface="Times New Roman" charset="-94"/>
                <a:cs typeface="Times New Roman" charset="-94"/>
              </a:rPr>
              <a:t>Şahsi intifa hakları devredilemediği için haczedilemez.</a:t>
            </a:r>
            <a:endParaRPr lang="tr-TR" altLang="tr-TR" dirty="0">
              <a:ea typeface="Times New Roman" charset="-94"/>
              <a:cs typeface="Times New Roman" charset="-94"/>
            </a:endParaRPr>
          </a:p>
          <a:p>
            <a:pPr algn="just">
              <a:lnSpc>
                <a:spcPct val="80000"/>
              </a:lnSpc>
            </a:pPr>
            <a:r>
              <a:rPr lang="tr-TR" altLang="tr-TR" dirty="0">
                <a:ea typeface="Times New Roman" charset="-94"/>
                <a:cs typeface="Times New Roman" charset="-94"/>
              </a:rPr>
              <a:t>Hisse (pay) haczinde ise, şirket hissesinin haczi ile elbirliği mülkiyet payının (MK m. 701 vd.) haczi kanunda düzenlenmiştir (m. 94). </a:t>
            </a:r>
          </a:p>
          <a:p>
            <a:pPr algn="just">
              <a:lnSpc>
                <a:spcPct val="80000"/>
              </a:lnSpc>
            </a:pPr>
            <a:r>
              <a:rPr lang="tr-TR" altLang="tr-TR" dirty="0">
                <a:ea typeface="Times New Roman" charset="-94"/>
                <a:cs typeface="Times New Roman" charset="-94"/>
              </a:rPr>
              <a:t>Paylı mülkiyet de ise (MK m. 688 vd.) payın yalnız başına haczi mümkündür. </a:t>
            </a:r>
          </a:p>
          <a:p>
            <a:pPr algn="just">
              <a:lnSpc>
                <a:spcPct val="80000"/>
              </a:lnSpc>
            </a:pPr>
            <a:r>
              <a:rPr lang="tr-TR" altLang="tr-TR" dirty="0">
                <a:ea typeface="Times New Roman" charset="-94"/>
                <a:cs typeface="Times New Roman" charset="-94"/>
              </a:rPr>
              <a:t>Şirket hissesinin haczinden maksat bir hisse senedine bağlı olmayan şirket hisseleridir. Borçlunun elinde bir hisse senedi bulunuyorsa bu, taşınır hükümlerine göre haczedilir (m. 88/I).</a:t>
            </a:r>
          </a:p>
          <a:p>
            <a:pPr algn="just">
              <a:lnSpc>
                <a:spcPct val="80000"/>
              </a:lnSpc>
            </a:pPr>
            <a:r>
              <a:rPr lang="tr-TR" altLang="tr-TR" dirty="0">
                <a:ea typeface="Times New Roman" charset="-94"/>
                <a:cs typeface="Times New Roman" charset="-94"/>
              </a:rPr>
              <a:t>Kanunda, borçluya ait aynî hakların tescilini isteme yetkisinin alacaklıya verilmesi (m. 94/II) hususu ile borçlunun zilyedi olduğu bir taşınmazın tescilini dava etme yetkisinin alacaklıya verilmesi hususu da ayrıca düzenlenmiştir (m. 94/III).</a:t>
            </a:r>
          </a:p>
          <a:p>
            <a:pPr marL="0" indent="0">
              <a:buNone/>
            </a:pPr>
            <a:endParaRPr lang="tr-TR" dirty="0"/>
          </a:p>
        </p:txBody>
      </p:sp>
    </p:spTree>
    <p:extLst>
      <p:ext uri="{BB962C8B-B14F-4D97-AF65-F5344CB8AC3E}">
        <p14:creationId xmlns:p14="http://schemas.microsoft.com/office/powerpoint/2010/main" val="5826468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838200" y="365124"/>
            <a:ext cx="10515600" cy="6035675"/>
          </a:xfrm>
        </p:spPr>
        <p:txBody>
          <a:bodyPr>
            <a:normAutofit fontScale="92500"/>
          </a:bodyPr>
          <a:lstStyle/>
          <a:p>
            <a:pPr algn="just">
              <a:buNone/>
            </a:pPr>
            <a:r>
              <a:rPr lang="tr-TR" altLang="tr-TR" b="1" dirty="0">
                <a:ea typeface="Times New Roman" charset="-94"/>
                <a:cs typeface="Times New Roman" charset="-94"/>
              </a:rPr>
              <a:t>E. Borçlunun Üçüncü Kişilerdeki Mal ve Alacaklarının Haczi</a:t>
            </a:r>
          </a:p>
          <a:p>
            <a:pPr algn="just">
              <a:buNone/>
            </a:pPr>
            <a:r>
              <a:rPr lang="tr-TR" altLang="tr-TR" b="1" dirty="0">
                <a:ea typeface="Times New Roman" charset="-94"/>
                <a:cs typeface="Times New Roman" charset="-94"/>
              </a:rPr>
              <a:t>		1. Birinci Haciz İhbarnamesi</a:t>
            </a:r>
          </a:p>
          <a:p>
            <a:pPr algn="just">
              <a:buNone/>
            </a:pPr>
            <a:r>
              <a:rPr lang="tr-TR" altLang="tr-TR" b="1" dirty="0">
                <a:ea typeface="Times New Roman" charset="-94"/>
                <a:cs typeface="Times New Roman" charset="-94"/>
              </a:rPr>
              <a:t>		2. İkinci Haciz İhbarnamesi</a:t>
            </a:r>
          </a:p>
          <a:p>
            <a:pPr algn="just">
              <a:buNone/>
            </a:pPr>
            <a:r>
              <a:rPr lang="tr-TR" altLang="tr-TR" b="1" dirty="0">
                <a:ea typeface="Times New Roman" charset="-94"/>
                <a:cs typeface="Times New Roman" charset="-94"/>
              </a:rPr>
              <a:t>		3. Bildirim</a:t>
            </a:r>
          </a:p>
          <a:p>
            <a:r>
              <a:rPr lang="tr-TR" dirty="0" smtClean="0"/>
              <a:t>Borçlunun üçüncü kişideki alacağı hamiline ait bir senede veya poliçe ve sair cirosu kabil bir kıymetli evraka dayanmakta ise, bu kıymetli evrak taşınırlar gibi haczedilir.</a:t>
            </a:r>
          </a:p>
          <a:p>
            <a:r>
              <a:rPr lang="tr-TR" dirty="0" smtClean="0"/>
              <a:t>Buna karşılık, borçlunun alacağı kıymetli evraka bağlı değil ise bu alacağın haczi 89. maddede özel olarak düzenlenmiştir. </a:t>
            </a:r>
          </a:p>
          <a:p>
            <a:r>
              <a:rPr lang="tr-TR" dirty="0" smtClean="0"/>
              <a:t>Borçlunun üçüncü kişilerdeki alacağının mevcut olması gerekir. Müstakbel alacaklar mevcut bir hukuki ilişkiye dayanıyorsa bu şekilde haczedilebilir. </a:t>
            </a:r>
          </a:p>
          <a:p>
            <a:r>
              <a:rPr lang="tr-TR" dirty="0" smtClean="0"/>
              <a:t>Borçlunun tüzel kişiliği yoksa haciz ihbarnamesi gönderilemez. Tüzel kişiliği olmayan toplulukların malları haciz müzekkeresi gönderilerek haczedilebilir.</a:t>
            </a:r>
            <a:endParaRPr lang="tr-TR" dirty="0"/>
          </a:p>
        </p:txBody>
      </p:sp>
    </p:spTree>
    <p:extLst>
      <p:ext uri="{BB962C8B-B14F-4D97-AF65-F5344CB8AC3E}">
        <p14:creationId xmlns:p14="http://schemas.microsoft.com/office/powerpoint/2010/main" val="1533102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664029" y="217714"/>
            <a:ext cx="11027227" cy="6498772"/>
          </a:xfrm>
        </p:spPr>
        <p:txBody>
          <a:bodyPr>
            <a:normAutofit/>
          </a:bodyPr>
          <a:lstStyle/>
          <a:p>
            <a:r>
              <a:rPr lang="tr-TR" sz="2400" dirty="0" smtClean="0"/>
              <a:t>İcra müdürü, alacaklının talebi ile borçlunun üçüncü kişilerdeki alacağını haczedip bunu haciz tutanağına geçirir ve borçluya bildirir, böylece borçlunun üçüncü kişilerdeki alacağı haczedilmiş olur. Bu hususlar alacak için </a:t>
            </a:r>
            <a:r>
              <a:rPr lang="tr-TR" sz="2400" b="1" i="1" dirty="0" smtClean="0"/>
              <a:t>muhafaza tedbiri </a:t>
            </a:r>
            <a:r>
              <a:rPr lang="tr-TR" sz="2400" dirty="0" smtClean="0"/>
              <a:t>niteliğindedir.</a:t>
            </a:r>
          </a:p>
          <a:p>
            <a:pPr marL="0" indent="0">
              <a:buNone/>
            </a:pPr>
            <a:r>
              <a:rPr lang="tr-TR" sz="2400" dirty="0"/>
              <a:t>	</a:t>
            </a:r>
            <a:r>
              <a:rPr lang="tr-TR" sz="2400" b="1" u="sng" dirty="0" smtClean="0"/>
              <a:t>I. AŞAMA- BİRİNCİ HACİZ İHBARNAMESİ GÖNDERİLMESİ</a:t>
            </a:r>
          </a:p>
          <a:p>
            <a:pPr marL="0" indent="0">
              <a:buNone/>
            </a:pPr>
            <a:r>
              <a:rPr lang="tr-TR" sz="2000" dirty="0" smtClean="0"/>
              <a:t>Borçlunun üçüncü kişideki alacağının haczine karar verilmesi üzerine üçüncü kişiye haciz ihbarnamesi gönderilir. Bu haciz ihbarnamesi ile üçüncü kişiye takip borçlusunun kendisinden olan alacağının haczedildiğini, bundan böyle borcunu ancak icra dairesine ödeyebileceğini, borçluya borcu yoksa bunu </a:t>
            </a:r>
            <a:r>
              <a:rPr lang="tr-TR" sz="2000" b="1" dirty="0" smtClean="0">
                <a:solidFill>
                  <a:srgbClr val="C00000"/>
                </a:solidFill>
              </a:rPr>
              <a:t>yedi gün içinde </a:t>
            </a:r>
            <a:r>
              <a:rPr lang="tr-TR" sz="2000" dirty="0" smtClean="0"/>
              <a:t>ihbarı gönderen ya da o yer icra dairesine gönderilmek üzere başka yer </a:t>
            </a:r>
            <a:r>
              <a:rPr lang="tr-TR" sz="2000" b="1" dirty="0" smtClean="0">
                <a:solidFill>
                  <a:srgbClr val="7030A0"/>
                </a:solidFill>
              </a:rPr>
              <a:t>icra dairesine </a:t>
            </a:r>
            <a:r>
              <a:rPr lang="tr-TR" sz="2000" b="1" dirty="0" smtClean="0"/>
              <a:t>yazılı yada sözlü olarak </a:t>
            </a:r>
            <a:r>
              <a:rPr lang="tr-TR" sz="2000" dirty="0" smtClean="0"/>
              <a:t>bildirmesi gerektiği aksi halde borç zimmetinde sayılacağı bildirilir. </a:t>
            </a:r>
          </a:p>
          <a:p>
            <a:pPr marL="0" indent="0">
              <a:buNone/>
            </a:pPr>
            <a:r>
              <a:rPr lang="tr-TR" sz="2200" dirty="0" smtClean="0"/>
              <a:t>	</a:t>
            </a:r>
            <a:r>
              <a:rPr lang="tr-TR" sz="2000" b="1" u="sng" dirty="0" smtClean="0"/>
              <a:t>Bunun üzerine üçüncü kişi; </a:t>
            </a:r>
          </a:p>
          <a:p>
            <a:pPr marL="0" indent="0">
              <a:buNone/>
            </a:pPr>
            <a:endParaRPr lang="tr-TR" sz="2400" dirty="0"/>
          </a:p>
          <a:p>
            <a:pPr marL="0" indent="0">
              <a:buNone/>
            </a:pPr>
            <a:r>
              <a:rPr lang="tr-TR" sz="1800" b="1" u="sng" dirty="0" smtClean="0"/>
              <a:t>Haciz ihbarnamesine itiraz edilmesi</a:t>
            </a:r>
            <a:r>
              <a:rPr lang="tr-TR" sz="1800" dirty="0" smtClean="0"/>
              <a:t>        </a:t>
            </a:r>
            <a:r>
              <a:rPr lang="tr-TR" sz="1800" b="1" u="sng" dirty="0" smtClean="0"/>
              <a:t>Haciz ihbarnamesine itiraz edilmemesi</a:t>
            </a:r>
            <a:r>
              <a:rPr lang="tr-TR" sz="1800" u="sng" dirty="0" smtClean="0"/>
              <a:t> </a:t>
            </a:r>
            <a:r>
              <a:rPr lang="tr-TR" sz="1800" dirty="0" smtClean="0"/>
              <a:t>                </a:t>
            </a:r>
            <a:r>
              <a:rPr lang="tr-TR" sz="1800" b="1" u="sng" dirty="0" smtClean="0"/>
              <a:t>Borcun kabulü</a:t>
            </a:r>
          </a:p>
        </p:txBody>
      </p:sp>
      <p:cxnSp>
        <p:nvCxnSpPr>
          <p:cNvPr id="5" name="Düz Ok Bağlayıcısı 4"/>
          <p:cNvCxnSpPr/>
          <p:nvPr/>
        </p:nvCxnSpPr>
        <p:spPr>
          <a:xfrm flipH="1">
            <a:off x="1643743" y="4000500"/>
            <a:ext cx="2144485" cy="391886"/>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Düz Ok Bağlayıcısı 6"/>
          <p:cNvCxnSpPr/>
          <p:nvPr/>
        </p:nvCxnSpPr>
        <p:spPr>
          <a:xfrm>
            <a:off x="6096000" y="4000500"/>
            <a:ext cx="0" cy="391886"/>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Düz Ok Bağlayıcısı 8"/>
          <p:cNvCxnSpPr/>
          <p:nvPr/>
        </p:nvCxnSpPr>
        <p:spPr>
          <a:xfrm>
            <a:off x="7505700" y="4000500"/>
            <a:ext cx="2144486" cy="315686"/>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Dikdörtgen 11"/>
          <p:cNvSpPr/>
          <p:nvPr/>
        </p:nvSpPr>
        <p:spPr>
          <a:xfrm>
            <a:off x="838200" y="4953000"/>
            <a:ext cx="3222171" cy="174171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Metin kutusu 12"/>
          <p:cNvSpPr txBox="1"/>
          <p:nvPr/>
        </p:nvSpPr>
        <p:spPr>
          <a:xfrm>
            <a:off x="838200" y="4953000"/>
            <a:ext cx="3222171" cy="1815882"/>
          </a:xfrm>
          <a:prstGeom prst="rect">
            <a:avLst/>
          </a:prstGeom>
          <a:noFill/>
        </p:spPr>
        <p:txBody>
          <a:bodyPr wrap="square" rtlCol="0">
            <a:spAutoFit/>
          </a:bodyPr>
          <a:lstStyle/>
          <a:p>
            <a:pPr algn="just"/>
            <a:r>
              <a:rPr lang="tr-TR" sz="1400" dirty="0" smtClean="0"/>
              <a:t>Bu itirazla takip borçlusuna borcu bulunmadığını veya bu borcu daha önce ödediğini vs. sebepleri belirtir. Üçüncü kişinin bu beyanının yalan olduğuna inanan alacaklı üçüncü kişinin cezalandırılması ve tazminata mahkum edilmesi için </a:t>
            </a:r>
            <a:r>
              <a:rPr lang="tr-TR" sz="1400" b="1" dirty="0" smtClean="0"/>
              <a:t>icra mahkemesine</a:t>
            </a:r>
            <a:r>
              <a:rPr lang="tr-TR" sz="1400" dirty="0" smtClean="0"/>
              <a:t> başvurabilir. </a:t>
            </a:r>
            <a:endParaRPr lang="tr-TR" sz="1400" dirty="0"/>
          </a:p>
        </p:txBody>
      </p:sp>
      <p:sp>
        <p:nvSpPr>
          <p:cNvPr id="14" name="Metin kutusu 13"/>
          <p:cNvSpPr txBox="1"/>
          <p:nvPr/>
        </p:nvSpPr>
        <p:spPr>
          <a:xfrm>
            <a:off x="4528458" y="4953000"/>
            <a:ext cx="3537856" cy="1477328"/>
          </a:xfrm>
          <a:prstGeom prst="rect">
            <a:avLst/>
          </a:prstGeom>
          <a:noFill/>
        </p:spPr>
        <p:txBody>
          <a:bodyPr wrap="square" rtlCol="0">
            <a:spAutoFit/>
          </a:bodyPr>
          <a:lstStyle/>
          <a:p>
            <a:r>
              <a:rPr lang="tr-TR" dirty="0" smtClean="0"/>
              <a:t>Üçüncü kişi haciz ihbarnamesine itiraz etmezse, kendisinden istenen </a:t>
            </a:r>
            <a:r>
              <a:rPr lang="tr-TR" b="1" dirty="0" smtClean="0">
                <a:solidFill>
                  <a:srgbClr val="7030A0"/>
                </a:solidFill>
              </a:rPr>
              <a:t>alacağı kabul etmiş </a:t>
            </a:r>
            <a:r>
              <a:rPr lang="tr-TR" dirty="0" smtClean="0"/>
              <a:t>sayılır.  Bu durumda </a:t>
            </a:r>
            <a:r>
              <a:rPr lang="tr-TR" b="1" i="1" dirty="0" smtClean="0">
                <a:solidFill>
                  <a:srgbClr val="C00000"/>
                </a:solidFill>
              </a:rPr>
              <a:t>ikinci haciz ihbarnamesi </a:t>
            </a:r>
            <a:r>
              <a:rPr lang="tr-TR" dirty="0" smtClean="0"/>
              <a:t>gönderilecektir.</a:t>
            </a:r>
            <a:endParaRPr lang="tr-TR" dirty="0"/>
          </a:p>
        </p:txBody>
      </p:sp>
      <p:sp>
        <p:nvSpPr>
          <p:cNvPr id="15" name="Metin kutusu 14"/>
          <p:cNvSpPr txBox="1"/>
          <p:nvPr/>
        </p:nvSpPr>
        <p:spPr>
          <a:xfrm>
            <a:off x="8850086" y="4953000"/>
            <a:ext cx="2841169" cy="1815882"/>
          </a:xfrm>
          <a:prstGeom prst="rect">
            <a:avLst/>
          </a:prstGeom>
          <a:noFill/>
        </p:spPr>
        <p:txBody>
          <a:bodyPr wrap="square" rtlCol="0">
            <a:spAutoFit/>
          </a:bodyPr>
          <a:lstStyle/>
          <a:p>
            <a:pPr algn="just"/>
            <a:r>
              <a:rPr lang="tr-TR" sz="1600" dirty="0" smtClean="0"/>
              <a:t>Üçüncü kişi borçlu olduğunu icra dairesine bildirirse, borcunu icra dairesine ödemek </a:t>
            </a:r>
            <a:r>
              <a:rPr lang="tr-TR" sz="1600" b="1" dirty="0" smtClean="0"/>
              <a:t>zorundadır</a:t>
            </a:r>
            <a:r>
              <a:rPr lang="tr-TR" sz="1600" dirty="0" smtClean="0"/>
              <a:t>, aksi halde icra dairesi üçüncü kişinin mallarını haczeder, satar ve bedelinden alacağını tahsil eder. </a:t>
            </a:r>
            <a:endParaRPr lang="tr-TR" sz="1600" dirty="0"/>
          </a:p>
        </p:txBody>
      </p:sp>
    </p:spTree>
    <p:extLst>
      <p:ext uri="{BB962C8B-B14F-4D97-AF65-F5344CB8AC3E}">
        <p14:creationId xmlns:p14="http://schemas.microsoft.com/office/powerpoint/2010/main" val="13833589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838199" y="365125"/>
            <a:ext cx="10874829" cy="6307818"/>
          </a:xfrm>
        </p:spPr>
        <p:txBody>
          <a:bodyPr>
            <a:normAutofit/>
          </a:bodyPr>
          <a:lstStyle/>
          <a:p>
            <a:pPr marL="0" indent="0">
              <a:lnSpc>
                <a:spcPct val="100000"/>
              </a:lnSpc>
              <a:spcBef>
                <a:spcPts val="0"/>
              </a:spcBef>
              <a:buNone/>
            </a:pPr>
            <a:r>
              <a:rPr lang="tr-TR" sz="2400" dirty="0"/>
              <a:t>	</a:t>
            </a:r>
            <a:r>
              <a:rPr lang="tr-TR" sz="2400" b="1" u="sng" dirty="0" smtClean="0"/>
              <a:t>II. AŞAMA- İKİNCİ HACİZ İHBARNAMESİ GÖNDERİLMESİ</a:t>
            </a:r>
          </a:p>
          <a:p>
            <a:pPr marL="0" indent="0">
              <a:lnSpc>
                <a:spcPct val="100000"/>
              </a:lnSpc>
              <a:spcBef>
                <a:spcPts val="0"/>
              </a:spcBef>
              <a:buNone/>
            </a:pPr>
            <a:endParaRPr lang="tr-TR" sz="1200" u="sng" dirty="0"/>
          </a:p>
          <a:p>
            <a:pPr marL="0" indent="0" algn="just">
              <a:lnSpc>
                <a:spcPct val="100000"/>
              </a:lnSpc>
              <a:spcBef>
                <a:spcPts val="0"/>
              </a:spcBef>
              <a:buNone/>
            </a:pPr>
            <a:r>
              <a:rPr lang="tr-TR" sz="2200" dirty="0" smtClean="0"/>
              <a:t>Üçüncü kişi itiraz etmediği için takip borçlusuna borçlu olduğu kabul edilir ve ikinci haciz ihbarnamesi gönderilir. Üçüncü kişiye gönderilen bu ikinci haciz ihbarnamesinde, bu ihbarnamenin tebliğinden itibaren </a:t>
            </a:r>
            <a:r>
              <a:rPr lang="tr-TR" sz="2200" b="1" dirty="0" smtClean="0">
                <a:solidFill>
                  <a:srgbClr val="7030A0"/>
                </a:solidFill>
              </a:rPr>
              <a:t>yedi gün içinde </a:t>
            </a:r>
            <a:r>
              <a:rPr lang="tr-TR" sz="2200" dirty="0" smtClean="0"/>
              <a:t>birinci haciz ihbarnamesinde belirtilen sebeplere dayanarak itiraz edebileceği belirtilir ve itiraz etmediği takdirde zimmetinde sayılan borcu </a:t>
            </a:r>
            <a:r>
              <a:rPr lang="tr-TR" sz="2200" b="1" dirty="0" smtClean="0"/>
              <a:t>icra dairesine </a:t>
            </a:r>
            <a:r>
              <a:rPr lang="tr-TR" sz="2200" dirty="0" smtClean="0"/>
              <a:t>ödemesi veya yedinde sayılan taşınır malı teslim etmesi istenir. </a:t>
            </a:r>
          </a:p>
          <a:p>
            <a:pPr marL="0" indent="0" algn="just">
              <a:lnSpc>
                <a:spcPct val="100000"/>
              </a:lnSpc>
              <a:spcBef>
                <a:spcPts val="0"/>
              </a:spcBef>
              <a:buNone/>
            </a:pPr>
            <a:r>
              <a:rPr lang="tr-TR" sz="2200" dirty="0"/>
              <a:t>	</a:t>
            </a:r>
            <a:r>
              <a:rPr lang="tr-TR" sz="2200" dirty="0" smtClean="0"/>
              <a:t>Bu durumda </a:t>
            </a:r>
            <a:r>
              <a:rPr lang="tr-TR" sz="2200" b="1" u="sng" dirty="0" smtClean="0"/>
              <a:t>üçüncü kişi iki şekilde davranabilir</a:t>
            </a:r>
            <a:r>
              <a:rPr lang="tr-TR" sz="2200" dirty="0" smtClean="0"/>
              <a:t>:</a:t>
            </a:r>
          </a:p>
          <a:p>
            <a:pPr marL="0" indent="0" algn="just">
              <a:lnSpc>
                <a:spcPct val="100000"/>
              </a:lnSpc>
              <a:spcBef>
                <a:spcPts val="0"/>
              </a:spcBef>
              <a:buNone/>
            </a:pPr>
            <a:endParaRPr lang="tr-TR" sz="2200" dirty="0"/>
          </a:p>
          <a:p>
            <a:pPr marL="0" indent="0" algn="just">
              <a:lnSpc>
                <a:spcPct val="100000"/>
              </a:lnSpc>
              <a:spcBef>
                <a:spcPts val="0"/>
              </a:spcBef>
              <a:buNone/>
            </a:pPr>
            <a:endParaRPr lang="tr-TR" sz="2200" dirty="0" smtClean="0"/>
          </a:p>
          <a:p>
            <a:pPr marL="0" indent="0" algn="just">
              <a:lnSpc>
                <a:spcPct val="100000"/>
              </a:lnSpc>
              <a:spcBef>
                <a:spcPts val="0"/>
              </a:spcBef>
              <a:buNone/>
            </a:pPr>
            <a:r>
              <a:rPr lang="tr-TR" sz="2200" b="1" u="sng" dirty="0" smtClean="0"/>
              <a:t>İkinci haciz ihbarnamesine İtiraz Edilmesi</a:t>
            </a:r>
            <a:r>
              <a:rPr lang="tr-TR" sz="2200" b="1" dirty="0"/>
              <a:t> </a:t>
            </a:r>
            <a:r>
              <a:rPr lang="tr-TR" sz="2200" b="1" dirty="0" smtClean="0"/>
              <a:t>      </a:t>
            </a:r>
            <a:r>
              <a:rPr lang="tr-TR" sz="2200" b="1" u="sng" dirty="0" smtClean="0"/>
              <a:t>İkinci haciz ihbarnamesine itiraz edilmemesi</a:t>
            </a:r>
          </a:p>
          <a:p>
            <a:pPr marL="0" indent="0">
              <a:lnSpc>
                <a:spcPct val="100000"/>
              </a:lnSpc>
              <a:spcBef>
                <a:spcPts val="0"/>
              </a:spcBef>
              <a:buNone/>
            </a:pPr>
            <a:endParaRPr lang="tr-TR" sz="2400" dirty="0"/>
          </a:p>
        </p:txBody>
      </p:sp>
      <p:cxnSp>
        <p:nvCxnSpPr>
          <p:cNvPr id="7" name="Düz Ok Bağlayıcısı 6"/>
          <p:cNvCxnSpPr/>
          <p:nvPr/>
        </p:nvCxnSpPr>
        <p:spPr>
          <a:xfrm>
            <a:off x="3276600" y="2906486"/>
            <a:ext cx="0" cy="71845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Düz Ok Bağlayıcısı 8"/>
          <p:cNvCxnSpPr/>
          <p:nvPr/>
        </p:nvCxnSpPr>
        <p:spPr>
          <a:xfrm flipH="1">
            <a:off x="7249886" y="2906486"/>
            <a:ext cx="10885" cy="71845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Metin kutusu 9"/>
          <p:cNvSpPr txBox="1"/>
          <p:nvPr/>
        </p:nvSpPr>
        <p:spPr>
          <a:xfrm>
            <a:off x="838198" y="3942147"/>
            <a:ext cx="4114801" cy="2554545"/>
          </a:xfrm>
          <a:prstGeom prst="rect">
            <a:avLst/>
          </a:prstGeom>
          <a:noFill/>
        </p:spPr>
        <p:txBody>
          <a:bodyPr wrap="square" rtlCol="0">
            <a:spAutoFit/>
          </a:bodyPr>
          <a:lstStyle/>
          <a:p>
            <a:pPr algn="just"/>
            <a:r>
              <a:rPr lang="tr-TR" sz="1600" dirty="0" smtClean="0"/>
              <a:t>İkinci haciz ihbarnamesine itiraz edildiği takdirde, yukarıda birinci haciz ihbarnamesinde itiraz edilmesi halinde belirtilen sonuçlar gerçekleşir. Takip alacaklısı cevabın gerçeğe aykırı olduğu fikrinde ise, 89/4 uyarınca </a:t>
            </a:r>
            <a:r>
              <a:rPr lang="tr-TR" sz="1600" b="1" dirty="0" smtClean="0">
                <a:solidFill>
                  <a:srgbClr val="C00000"/>
                </a:solidFill>
              </a:rPr>
              <a:t>cezalandırılmasını (m. 338’e göre- üç aylık hak düşürücü süre içinde)</a:t>
            </a:r>
            <a:r>
              <a:rPr lang="tr-TR" sz="1600" dirty="0" smtClean="0"/>
              <a:t> ve ayrıca genel hükümlere göre </a:t>
            </a:r>
            <a:r>
              <a:rPr lang="tr-TR" sz="1600" b="1" dirty="0" smtClean="0">
                <a:solidFill>
                  <a:srgbClr val="C00000"/>
                </a:solidFill>
              </a:rPr>
              <a:t>tazminata (zamanaşımı TBK m. 72 ye göre )</a:t>
            </a:r>
            <a:r>
              <a:rPr lang="tr-TR" sz="1600" dirty="0" smtClean="0"/>
              <a:t> mahkum edilmesini </a:t>
            </a:r>
            <a:r>
              <a:rPr lang="tr-TR" sz="1600" b="1" i="1" dirty="0" smtClean="0"/>
              <a:t>takibin yapıldığı yer icra mahkemesinden </a:t>
            </a:r>
            <a:r>
              <a:rPr lang="tr-TR" sz="1600" dirty="0" smtClean="0"/>
              <a:t>isteyebilir.</a:t>
            </a:r>
            <a:endParaRPr lang="tr-TR" sz="1600" dirty="0"/>
          </a:p>
        </p:txBody>
      </p:sp>
      <p:sp>
        <p:nvSpPr>
          <p:cNvPr id="12" name="Metin kutusu 11"/>
          <p:cNvSpPr txBox="1"/>
          <p:nvPr/>
        </p:nvSpPr>
        <p:spPr>
          <a:xfrm>
            <a:off x="6683829" y="3942147"/>
            <a:ext cx="3777342" cy="646331"/>
          </a:xfrm>
          <a:prstGeom prst="rect">
            <a:avLst/>
          </a:prstGeom>
          <a:noFill/>
        </p:spPr>
        <p:txBody>
          <a:bodyPr wrap="square" rtlCol="0">
            <a:spAutoFit/>
          </a:bodyPr>
          <a:lstStyle/>
          <a:p>
            <a:r>
              <a:rPr lang="tr-TR" b="1" dirty="0" smtClean="0"/>
              <a:t>İtiraz etmeyen borçlu iki şekilde davranabilir</a:t>
            </a:r>
            <a:r>
              <a:rPr lang="tr-TR" dirty="0"/>
              <a:t>:</a:t>
            </a:r>
          </a:p>
        </p:txBody>
      </p:sp>
      <p:cxnSp>
        <p:nvCxnSpPr>
          <p:cNvPr id="16" name="Düz Ok Bağlayıcısı 15"/>
          <p:cNvCxnSpPr/>
          <p:nvPr/>
        </p:nvCxnSpPr>
        <p:spPr>
          <a:xfrm flipH="1">
            <a:off x="7173685" y="4389474"/>
            <a:ext cx="1311729" cy="4298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Düz Ok Bağlayıcısı 17"/>
          <p:cNvCxnSpPr/>
          <p:nvPr/>
        </p:nvCxnSpPr>
        <p:spPr>
          <a:xfrm>
            <a:off x="8485414" y="4370101"/>
            <a:ext cx="1616529" cy="4624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Metin kutusu 18"/>
          <p:cNvSpPr txBox="1"/>
          <p:nvPr/>
        </p:nvSpPr>
        <p:spPr>
          <a:xfrm>
            <a:off x="6068784" y="4773144"/>
            <a:ext cx="2656113" cy="1754326"/>
          </a:xfrm>
          <a:prstGeom prst="rect">
            <a:avLst/>
          </a:prstGeom>
          <a:noFill/>
        </p:spPr>
        <p:txBody>
          <a:bodyPr wrap="square" rtlCol="0">
            <a:spAutoFit/>
          </a:bodyPr>
          <a:lstStyle/>
          <a:p>
            <a:r>
              <a:rPr lang="tr-TR" b="1" dirty="0" smtClean="0"/>
              <a:t>Üçüncü Kişinin Borcu Ödemesi</a:t>
            </a:r>
          </a:p>
          <a:p>
            <a:pPr algn="just"/>
            <a:r>
              <a:rPr lang="tr-TR" dirty="0" smtClean="0"/>
              <a:t>İtiraz etmez ve </a:t>
            </a:r>
            <a:r>
              <a:rPr lang="tr-TR" b="1" dirty="0" smtClean="0"/>
              <a:t>yedi gün içinde borcu icra dairesine öderse </a:t>
            </a:r>
            <a:r>
              <a:rPr lang="tr-TR" dirty="0" smtClean="0"/>
              <a:t>prosedür sona erdirilir.</a:t>
            </a:r>
            <a:endParaRPr lang="tr-TR" dirty="0"/>
          </a:p>
        </p:txBody>
      </p:sp>
      <p:sp>
        <p:nvSpPr>
          <p:cNvPr id="20" name="Metin kutusu 19"/>
          <p:cNvSpPr txBox="1"/>
          <p:nvPr/>
        </p:nvSpPr>
        <p:spPr>
          <a:xfrm>
            <a:off x="9486900" y="4807761"/>
            <a:ext cx="2166257" cy="1754326"/>
          </a:xfrm>
          <a:prstGeom prst="rect">
            <a:avLst/>
          </a:prstGeom>
          <a:noFill/>
        </p:spPr>
        <p:txBody>
          <a:bodyPr wrap="square" rtlCol="0">
            <a:spAutoFit/>
          </a:bodyPr>
          <a:lstStyle/>
          <a:p>
            <a:r>
              <a:rPr lang="tr-TR" b="1" dirty="0" smtClean="0"/>
              <a:t>Üçüncü Kişi Borcu Ödememesi</a:t>
            </a:r>
          </a:p>
          <a:p>
            <a:r>
              <a:rPr lang="tr-TR" dirty="0" smtClean="0"/>
              <a:t>Bu durumda kendisine </a:t>
            </a:r>
            <a:r>
              <a:rPr lang="tr-TR" b="1" dirty="0" smtClean="0"/>
              <a:t>BİLDİRİM </a:t>
            </a:r>
            <a:r>
              <a:rPr lang="tr-TR" dirty="0" smtClean="0"/>
              <a:t>yapılır. (Üçüncü haciz ihbarnamesi)</a:t>
            </a:r>
            <a:endParaRPr lang="tr-TR" dirty="0"/>
          </a:p>
        </p:txBody>
      </p:sp>
    </p:spTree>
    <p:extLst>
      <p:ext uri="{BB962C8B-B14F-4D97-AF65-F5344CB8AC3E}">
        <p14:creationId xmlns:p14="http://schemas.microsoft.com/office/powerpoint/2010/main" val="1690789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609599" y="365124"/>
            <a:ext cx="11103429" cy="6111875"/>
          </a:xfrm>
        </p:spPr>
        <p:txBody>
          <a:bodyPr>
            <a:normAutofit/>
          </a:bodyPr>
          <a:lstStyle/>
          <a:p>
            <a:pPr marL="0" indent="0">
              <a:buNone/>
            </a:pPr>
            <a:r>
              <a:rPr lang="tr-TR" sz="2200" dirty="0" smtClean="0"/>
              <a:t>	</a:t>
            </a:r>
            <a:r>
              <a:rPr lang="tr-TR" sz="2200" b="1" u="sng" dirty="0" smtClean="0"/>
              <a:t>III. AŞAMA- BİLDİRİM YAPILMASI (ÜÇÜNCÜ HACİZ İHBARNAMESİ)</a:t>
            </a:r>
          </a:p>
          <a:p>
            <a:pPr marL="0" indent="0">
              <a:buNone/>
            </a:pPr>
            <a:r>
              <a:rPr lang="tr-TR" sz="2200" dirty="0" smtClean="0"/>
              <a:t>İkinci haciz ihbarnamesine itiraz etmeyen ve borcu da ödemeyen üçüncü kişiye bir bildirim daha yapılır. Bu bildirimde üçüncü kişiye, </a:t>
            </a:r>
            <a:r>
              <a:rPr lang="tr-TR" sz="2200" b="1" i="1" dirty="0" smtClean="0">
                <a:solidFill>
                  <a:srgbClr val="7030A0"/>
                </a:solidFill>
              </a:rPr>
              <a:t>on beş gün içinde </a:t>
            </a:r>
            <a:r>
              <a:rPr lang="tr-TR" sz="2200" dirty="0" smtClean="0"/>
              <a:t>parayı icra dairesine ödemesi ya da aynı süre içerisinde icra takibinin yapıldığı ya da yerleşim yerinin bulunduğu yer mahkemesinde menfi tespit davası açması; aksi takdirde, borcu ödemeye zorlanacağı belirtilir. </a:t>
            </a:r>
          </a:p>
          <a:p>
            <a:pPr marL="0" indent="0">
              <a:buNone/>
            </a:pPr>
            <a:r>
              <a:rPr lang="tr-TR" sz="2200" dirty="0" smtClean="0"/>
              <a:t>		</a:t>
            </a:r>
            <a:r>
              <a:rPr lang="tr-TR" sz="2200" u="sng" dirty="0" smtClean="0"/>
              <a:t>  Bu durumda üçüncü kişi </a:t>
            </a:r>
            <a:r>
              <a:rPr lang="tr-TR" sz="2200" b="1" u="sng" dirty="0" smtClean="0"/>
              <a:t>iki şekilde </a:t>
            </a:r>
            <a:r>
              <a:rPr lang="tr-TR" sz="2200" u="sng" dirty="0" smtClean="0"/>
              <a:t>davranabilir: </a:t>
            </a:r>
          </a:p>
          <a:p>
            <a:pPr marL="0" indent="0">
              <a:buNone/>
            </a:pPr>
            <a:endParaRPr lang="tr-TR" sz="2200" u="sng" dirty="0"/>
          </a:p>
        </p:txBody>
      </p:sp>
      <p:cxnSp>
        <p:nvCxnSpPr>
          <p:cNvPr id="5" name="Düz Ok Bağlayıcısı 4"/>
          <p:cNvCxnSpPr/>
          <p:nvPr/>
        </p:nvCxnSpPr>
        <p:spPr>
          <a:xfrm>
            <a:off x="2547257" y="2431996"/>
            <a:ext cx="10885" cy="52251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Düz Ok Bağlayıcısı 6"/>
          <p:cNvCxnSpPr/>
          <p:nvPr/>
        </p:nvCxnSpPr>
        <p:spPr>
          <a:xfrm>
            <a:off x="8044543" y="2438827"/>
            <a:ext cx="10886" cy="52251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Metin kutusu 9"/>
          <p:cNvSpPr txBox="1"/>
          <p:nvPr/>
        </p:nvSpPr>
        <p:spPr>
          <a:xfrm>
            <a:off x="838200" y="2881688"/>
            <a:ext cx="4278086" cy="1846659"/>
          </a:xfrm>
          <a:prstGeom prst="rect">
            <a:avLst/>
          </a:prstGeom>
          <a:noFill/>
        </p:spPr>
        <p:txBody>
          <a:bodyPr wrap="square" rtlCol="0">
            <a:spAutoFit/>
          </a:bodyPr>
          <a:lstStyle/>
          <a:p>
            <a:r>
              <a:rPr lang="tr-TR" b="1" dirty="0" smtClean="0"/>
              <a:t>Üçüncü Kişinin Menfi Tespit Davası Açması</a:t>
            </a:r>
          </a:p>
          <a:p>
            <a:r>
              <a:rPr lang="tr-TR" sz="1600" dirty="0" smtClean="0"/>
              <a:t>Üçüncü kişi, süresinde alacaklıya karşı borcu olmadığının tespiti için menfi tespit davası açar ve açtığına dair belgeyi bildirimin yapıldığı tarihten </a:t>
            </a:r>
            <a:r>
              <a:rPr lang="tr-TR" sz="1600" b="1" dirty="0" smtClean="0">
                <a:solidFill>
                  <a:srgbClr val="C00000"/>
                </a:solidFill>
              </a:rPr>
              <a:t>yirmi gün içinde </a:t>
            </a:r>
            <a:r>
              <a:rPr lang="tr-TR" sz="1600" dirty="0" smtClean="0"/>
              <a:t>icra dairesine verirse, ödemeye zorlanamaz ve cebri icra işlemleri dava sonucu kesinleşene kadar</a:t>
            </a:r>
            <a:r>
              <a:rPr lang="tr-TR" sz="1600" b="1" dirty="0" smtClean="0"/>
              <a:t> durur</a:t>
            </a:r>
            <a:r>
              <a:rPr lang="tr-TR" sz="1600" dirty="0" smtClean="0"/>
              <a:t>.</a:t>
            </a:r>
          </a:p>
        </p:txBody>
      </p:sp>
      <p:sp>
        <p:nvSpPr>
          <p:cNvPr id="11" name="Metin kutusu 10"/>
          <p:cNvSpPr txBox="1"/>
          <p:nvPr/>
        </p:nvSpPr>
        <p:spPr>
          <a:xfrm>
            <a:off x="6672943" y="2948650"/>
            <a:ext cx="4572000" cy="1477328"/>
          </a:xfrm>
          <a:prstGeom prst="rect">
            <a:avLst/>
          </a:prstGeom>
          <a:noFill/>
        </p:spPr>
        <p:txBody>
          <a:bodyPr wrap="square" rtlCol="0">
            <a:spAutoFit/>
          </a:bodyPr>
          <a:lstStyle/>
          <a:p>
            <a:r>
              <a:rPr lang="tr-TR" b="1" dirty="0" smtClean="0"/>
              <a:t>Üçüncü Kişinin Menfi Tespit Davası Açmaması</a:t>
            </a:r>
          </a:p>
          <a:p>
            <a:r>
              <a:rPr lang="tr-TR" dirty="0" smtClean="0"/>
              <a:t>Süresinde menfi tespit davası açmaz ve zimmetindeki parayı ödemezse, borca yetecek malı haczedilip, satılır ve alacaklının alacağı ödenir.</a:t>
            </a:r>
            <a:endParaRPr lang="tr-TR" dirty="0"/>
          </a:p>
        </p:txBody>
      </p:sp>
      <p:cxnSp>
        <p:nvCxnSpPr>
          <p:cNvPr id="13" name="Düz Bağlayıcı 12"/>
          <p:cNvCxnSpPr/>
          <p:nvPr/>
        </p:nvCxnSpPr>
        <p:spPr>
          <a:xfrm>
            <a:off x="1197429" y="4728347"/>
            <a:ext cx="49312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Düz Ok Bağlayıcısı 14"/>
          <p:cNvCxnSpPr/>
          <p:nvPr/>
        </p:nvCxnSpPr>
        <p:spPr>
          <a:xfrm>
            <a:off x="1197429" y="4718901"/>
            <a:ext cx="0" cy="43934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Düz Ok Bağlayıcısı 16"/>
          <p:cNvCxnSpPr/>
          <p:nvPr/>
        </p:nvCxnSpPr>
        <p:spPr>
          <a:xfrm>
            <a:off x="6128657" y="4718901"/>
            <a:ext cx="0" cy="4175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Metin kutusu 17"/>
          <p:cNvSpPr txBox="1"/>
          <p:nvPr/>
        </p:nvSpPr>
        <p:spPr>
          <a:xfrm>
            <a:off x="419263" y="5148521"/>
            <a:ext cx="3706423" cy="1077218"/>
          </a:xfrm>
          <a:prstGeom prst="rect">
            <a:avLst/>
          </a:prstGeom>
          <a:noFill/>
        </p:spPr>
        <p:txBody>
          <a:bodyPr wrap="square" rtlCol="0">
            <a:spAutoFit/>
          </a:bodyPr>
          <a:lstStyle/>
          <a:p>
            <a:r>
              <a:rPr lang="tr-TR" sz="1600" b="1" dirty="0" smtClean="0"/>
              <a:t>Davanın üçüncü kişi lehine sonuçlanması</a:t>
            </a:r>
          </a:p>
          <a:p>
            <a:r>
              <a:rPr lang="tr-TR" sz="1600" dirty="0" smtClean="0"/>
              <a:t>Üçüncü kişi zimmetinde sayılan borcu öde-</a:t>
            </a:r>
          </a:p>
          <a:p>
            <a:r>
              <a:rPr lang="tr-TR" sz="1600" dirty="0" err="1"/>
              <a:t>m</a:t>
            </a:r>
            <a:r>
              <a:rPr lang="tr-TR" sz="1600" dirty="0" err="1" smtClean="0"/>
              <a:t>ekten</a:t>
            </a:r>
            <a:r>
              <a:rPr lang="tr-TR" sz="1600" dirty="0" smtClean="0"/>
              <a:t> kurtulur, ancak lehine tazminata hükmedilmez.</a:t>
            </a:r>
            <a:endParaRPr lang="tr-TR" sz="1600" dirty="0"/>
          </a:p>
        </p:txBody>
      </p:sp>
      <p:sp>
        <p:nvSpPr>
          <p:cNvPr id="20" name="Metin kutusu 19"/>
          <p:cNvSpPr txBox="1"/>
          <p:nvPr/>
        </p:nvSpPr>
        <p:spPr>
          <a:xfrm>
            <a:off x="4887685" y="5148521"/>
            <a:ext cx="5856514" cy="1323439"/>
          </a:xfrm>
          <a:prstGeom prst="rect">
            <a:avLst/>
          </a:prstGeom>
          <a:noFill/>
        </p:spPr>
        <p:txBody>
          <a:bodyPr wrap="square" rtlCol="0">
            <a:spAutoFit/>
          </a:bodyPr>
          <a:lstStyle/>
          <a:p>
            <a:r>
              <a:rPr lang="tr-TR" sz="1600" b="1" dirty="0" smtClean="0"/>
              <a:t>Davanın Üçüncü Kişi Aleyhine Sonuçlanması</a:t>
            </a:r>
          </a:p>
          <a:p>
            <a:r>
              <a:rPr lang="tr-TR" sz="1600" dirty="0" smtClean="0"/>
              <a:t>Mahkeme </a:t>
            </a:r>
            <a:r>
              <a:rPr lang="tr-TR" sz="1600" dirty="0"/>
              <a:t>üçüncü </a:t>
            </a:r>
            <a:r>
              <a:rPr lang="tr-TR" sz="1600" dirty="0" smtClean="0"/>
              <a:t>kişiyi kendiliğinden alacağın %20‘sinden aşağı olmamak üzere </a:t>
            </a:r>
            <a:r>
              <a:rPr lang="tr-TR" sz="1600" b="1" dirty="0" smtClean="0"/>
              <a:t>tazminata </a:t>
            </a:r>
            <a:r>
              <a:rPr lang="tr-TR" sz="1600" dirty="0" smtClean="0"/>
              <a:t>mahkum eder. </a:t>
            </a:r>
            <a:r>
              <a:rPr lang="tr-TR" sz="1600" dirty="0"/>
              <a:t>üçüncü </a:t>
            </a:r>
            <a:r>
              <a:rPr lang="tr-TR" sz="1600" dirty="0" smtClean="0"/>
              <a:t>kişi, davayı kaybetmesine rağmen zimmetinde sayılan borcu ödemezse, borcu nispetinde malları haczedilir, satılır ve alacaklının alacağı ödenir. </a:t>
            </a:r>
            <a:endParaRPr lang="tr-TR" sz="1600" dirty="0"/>
          </a:p>
        </p:txBody>
      </p:sp>
    </p:spTree>
    <p:extLst>
      <p:ext uri="{BB962C8B-B14F-4D97-AF65-F5344CB8AC3E}">
        <p14:creationId xmlns:p14="http://schemas.microsoft.com/office/powerpoint/2010/main" val="9385687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537" name="Text Box 105"/>
          <p:cNvSpPr txBox="1">
            <a:spLocks noChangeArrowheads="1"/>
          </p:cNvSpPr>
          <p:nvPr/>
        </p:nvSpPr>
        <p:spPr bwMode="ltGray">
          <a:xfrm>
            <a:off x="3581400" y="66675"/>
            <a:ext cx="5334000" cy="400050"/>
          </a:xfrm>
          <a:prstGeom prst="rect">
            <a:avLst/>
          </a:prstGeom>
          <a:ln w="38100">
            <a:headEnd type="none" w="sm" len="sm"/>
            <a:tailEnd type="none" w="sm" len="sm"/>
          </a:ln>
        </p:spPr>
        <p:style>
          <a:lnRef idx="2">
            <a:schemeClr val="accent1"/>
          </a:lnRef>
          <a:fillRef idx="1">
            <a:schemeClr val="lt1"/>
          </a:fillRef>
          <a:effectRef idx="0">
            <a:schemeClr val="accent1"/>
          </a:effectRef>
          <a:fontRef idx="minor">
            <a:schemeClr val="dk1"/>
          </a:fontRef>
        </p:style>
        <p:txBody>
          <a:bodyPr>
            <a:spAutoFit/>
          </a:bodyPr>
          <a:lstStyle>
            <a:lvl1pPr>
              <a:defRPr>
                <a:solidFill>
                  <a:schemeClr val="tx1"/>
                </a:solidFill>
                <a:latin typeface="Arial" charset="-94"/>
                <a:ea typeface="Arial" charset="-94"/>
                <a:cs typeface="Arial" charset="-94"/>
              </a:defRPr>
            </a:lvl1pPr>
            <a:lvl2pPr marL="742950" indent="-285750">
              <a:defRPr>
                <a:solidFill>
                  <a:schemeClr val="tx1"/>
                </a:solidFill>
                <a:latin typeface="Arial" charset="-94"/>
                <a:ea typeface="Arial" charset="-94"/>
                <a:cs typeface="Arial" charset="-94"/>
              </a:defRPr>
            </a:lvl2pPr>
            <a:lvl3pPr marL="1143000" indent="-228600">
              <a:defRPr>
                <a:solidFill>
                  <a:schemeClr val="tx1"/>
                </a:solidFill>
                <a:latin typeface="Arial" charset="-94"/>
                <a:ea typeface="Arial" charset="-94"/>
                <a:cs typeface="Arial" charset="-94"/>
              </a:defRPr>
            </a:lvl3pPr>
            <a:lvl4pPr marL="1600200" indent="-228600">
              <a:defRPr>
                <a:solidFill>
                  <a:schemeClr val="tx1"/>
                </a:solidFill>
                <a:latin typeface="Arial" charset="-94"/>
                <a:ea typeface="Arial" charset="-94"/>
                <a:cs typeface="Arial" charset="-94"/>
              </a:defRPr>
            </a:lvl4pPr>
            <a:lvl5pPr marL="2057400" indent="-228600">
              <a:defRPr>
                <a:solidFill>
                  <a:schemeClr val="tx1"/>
                </a:solidFill>
                <a:latin typeface="Arial" charset="-94"/>
                <a:ea typeface="Arial" charset="-94"/>
                <a:cs typeface="Arial" charset="-94"/>
              </a:defRPr>
            </a:lvl5pPr>
            <a:lvl6pPr marL="2514600" indent="-228600" eaLnBrk="0" fontAlgn="base" hangingPunct="0">
              <a:spcBef>
                <a:spcPct val="0"/>
              </a:spcBef>
              <a:spcAft>
                <a:spcPct val="0"/>
              </a:spcAft>
              <a:defRPr>
                <a:solidFill>
                  <a:schemeClr val="tx1"/>
                </a:solidFill>
                <a:latin typeface="Arial" charset="-94"/>
                <a:ea typeface="Arial" charset="-94"/>
                <a:cs typeface="Arial" charset="-94"/>
              </a:defRPr>
            </a:lvl6pPr>
            <a:lvl7pPr marL="2971800" indent="-228600" eaLnBrk="0" fontAlgn="base" hangingPunct="0">
              <a:spcBef>
                <a:spcPct val="0"/>
              </a:spcBef>
              <a:spcAft>
                <a:spcPct val="0"/>
              </a:spcAft>
              <a:defRPr>
                <a:solidFill>
                  <a:schemeClr val="tx1"/>
                </a:solidFill>
                <a:latin typeface="Arial" charset="-94"/>
                <a:ea typeface="Arial" charset="-94"/>
                <a:cs typeface="Arial" charset="-94"/>
              </a:defRPr>
            </a:lvl7pPr>
            <a:lvl8pPr marL="3429000" indent="-228600" eaLnBrk="0" fontAlgn="base" hangingPunct="0">
              <a:spcBef>
                <a:spcPct val="0"/>
              </a:spcBef>
              <a:spcAft>
                <a:spcPct val="0"/>
              </a:spcAft>
              <a:defRPr>
                <a:solidFill>
                  <a:schemeClr val="tx1"/>
                </a:solidFill>
                <a:latin typeface="Arial" charset="-94"/>
                <a:ea typeface="Arial" charset="-94"/>
                <a:cs typeface="Arial" charset="-94"/>
              </a:defRPr>
            </a:lvl8pPr>
            <a:lvl9pPr marL="3886200" indent="-228600" eaLnBrk="0" fontAlgn="base" hangingPunct="0">
              <a:spcBef>
                <a:spcPct val="0"/>
              </a:spcBef>
              <a:spcAft>
                <a:spcPct val="0"/>
              </a:spcAft>
              <a:defRPr>
                <a:solidFill>
                  <a:schemeClr val="tx1"/>
                </a:solidFill>
                <a:latin typeface="Arial" charset="-94"/>
                <a:ea typeface="Arial" charset="-94"/>
                <a:cs typeface="Arial" charset="-94"/>
              </a:defRPr>
            </a:lvl9pPr>
          </a:lstStyle>
          <a:p>
            <a:pPr algn="ctr" eaLnBrk="1" hangingPunct="1">
              <a:spcBef>
                <a:spcPct val="50000"/>
              </a:spcBef>
            </a:pPr>
            <a:r>
              <a:rPr lang="tr-TR" altLang="tr-TR" sz="2000" b="1" dirty="0">
                <a:effectLst>
                  <a:outerShdw blurRad="38100" dist="38100" dir="2700000" algn="tl">
                    <a:srgbClr val="000000"/>
                  </a:outerShdw>
                </a:effectLst>
              </a:rPr>
              <a:t>I. HACİZ İHBARNAMESİ GÖNDERİLMESİ</a:t>
            </a:r>
          </a:p>
        </p:txBody>
      </p:sp>
      <p:sp>
        <p:nvSpPr>
          <p:cNvPr id="104450" name="Text Box 106"/>
          <p:cNvSpPr txBox="1">
            <a:spLocks noChangeArrowheads="1"/>
          </p:cNvSpPr>
          <p:nvPr/>
        </p:nvSpPr>
        <p:spPr bwMode="ltGray">
          <a:xfrm>
            <a:off x="1571625" y="838200"/>
            <a:ext cx="3124200" cy="338138"/>
          </a:xfrm>
          <a:prstGeom prst="rect">
            <a:avLst/>
          </a:prstGeom>
          <a:ln w="38100">
            <a:solidFill>
              <a:srgbClr val="C00000"/>
            </a:solidFill>
            <a:headEnd type="none" w="sm" len="sm"/>
            <a:tailEnd type="none" w="sm" len="sm"/>
          </a:ln>
        </p:spPr>
        <p:style>
          <a:lnRef idx="2">
            <a:schemeClr val="accent2"/>
          </a:lnRef>
          <a:fillRef idx="1">
            <a:schemeClr val="lt1"/>
          </a:fillRef>
          <a:effectRef idx="0">
            <a:schemeClr val="accent2"/>
          </a:effectRef>
          <a:fontRef idx="minor">
            <a:schemeClr val="dk1"/>
          </a:fontRef>
        </p:style>
        <p:txBody>
          <a:bodyPr>
            <a:spAutoFit/>
          </a:bodyPr>
          <a:lstStyle>
            <a:lvl1pPr>
              <a:spcBef>
                <a:spcPct val="20000"/>
              </a:spcBef>
              <a:buClr>
                <a:schemeClr val="accent1"/>
              </a:buClr>
              <a:buSzPct val="80000"/>
              <a:buFont typeface="Wingdings 2" charset="2"/>
              <a:buChar char=""/>
              <a:defRPr sz="3000">
                <a:solidFill>
                  <a:schemeClr val="tx1"/>
                </a:solidFill>
                <a:latin typeface="Arial" charset="-94"/>
              </a:defRPr>
            </a:lvl1pPr>
            <a:lvl2pPr marL="742950" indent="-285750">
              <a:spcBef>
                <a:spcPct val="20000"/>
              </a:spcBef>
              <a:buClr>
                <a:schemeClr val="accent1"/>
              </a:buClr>
              <a:buSzPct val="90000"/>
              <a:buFont typeface="Wingdings 2" charset="2"/>
              <a:buChar char=""/>
              <a:defRPr sz="2600">
                <a:solidFill>
                  <a:schemeClr val="tx1"/>
                </a:solidFill>
                <a:latin typeface="Arial" charset="-94"/>
              </a:defRPr>
            </a:lvl2pPr>
            <a:lvl3pPr marL="1143000" indent="-228600">
              <a:spcBef>
                <a:spcPct val="20000"/>
              </a:spcBef>
              <a:buClr>
                <a:schemeClr val="accent2"/>
              </a:buClr>
              <a:buSzPct val="85000"/>
              <a:buFont typeface="Arial" charset="-94"/>
              <a:buChar char="○"/>
              <a:defRPr sz="2400">
                <a:solidFill>
                  <a:schemeClr val="tx1"/>
                </a:solidFill>
                <a:latin typeface="Arial" charset="-94"/>
              </a:defRPr>
            </a:lvl3pPr>
            <a:lvl4pPr marL="1600200" indent="-228600">
              <a:spcBef>
                <a:spcPct val="20000"/>
              </a:spcBef>
              <a:buClr>
                <a:srgbClr val="9BBB59"/>
              </a:buClr>
              <a:buSzPct val="90000"/>
              <a:buFont typeface="Wingdings 2" charset="2"/>
              <a:buChar char=""/>
              <a:defRPr sz="2000">
                <a:solidFill>
                  <a:schemeClr val="tx1"/>
                </a:solidFill>
                <a:latin typeface="Arial" charset="-94"/>
              </a:defRPr>
            </a:lvl4pPr>
            <a:lvl5pPr marL="2057400" indent="-228600">
              <a:spcBef>
                <a:spcPct val="20000"/>
              </a:spcBef>
              <a:buClr>
                <a:srgbClr val="8064A2"/>
              </a:buClr>
              <a:buSzPct val="100000"/>
              <a:buFont typeface="Arial" charset="-94"/>
              <a:buChar char="-"/>
              <a:defRPr sz="2000">
                <a:solidFill>
                  <a:schemeClr val="tx1"/>
                </a:solidFill>
                <a:latin typeface="Arial" charset="-94"/>
              </a:defRPr>
            </a:lvl5pPr>
            <a:lvl6pPr marL="2514600" indent="-228600" eaLnBrk="0" fontAlgn="base" hangingPunct="0">
              <a:spcBef>
                <a:spcPct val="20000"/>
              </a:spcBef>
              <a:spcAft>
                <a:spcPct val="0"/>
              </a:spcAft>
              <a:buClr>
                <a:srgbClr val="8064A2"/>
              </a:buClr>
              <a:buSzPct val="100000"/>
              <a:buFont typeface="Arial" charset="-94"/>
              <a:buChar char="-"/>
              <a:defRPr sz="2000">
                <a:solidFill>
                  <a:schemeClr val="tx1"/>
                </a:solidFill>
                <a:latin typeface="Arial" charset="-94"/>
              </a:defRPr>
            </a:lvl6pPr>
            <a:lvl7pPr marL="2971800" indent="-228600" eaLnBrk="0" fontAlgn="base" hangingPunct="0">
              <a:spcBef>
                <a:spcPct val="20000"/>
              </a:spcBef>
              <a:spcAft>
                <a:spcPct val="0"/>
              </a:spcAft>
              <a:buClr>
                <a:srgbClr val="8064A2"/>
              </a:buClr>
              <a:buSzPct val="100000"/>
              <a:buFont typeface="Arial" charset="-94"/>
              <a:buChar char="-"/>
              <a:defRPr sz="2000">
                <a:solidFill>
                  <a:schemeClr val="tx1"/>
                </a:solidFill>
                <a:latin typeface="Arial" charset="-94"/>
              </a:defRPr>
            </a:lvl7pPr>
            <a:lvl8pPr marL="3429000" indent="-228600" eaLnBrk="0" fontAlgn="base" hangingPunct="0">
              <a:spcBef>
                <a:spcPct val="20000"/>
              </a:spcBef>
              <a:spcAft>
                <a:spcPct val="0"/>
              </a:spcAft>
              <a:buClr>
                <a:srgbClr val="8064A2"/>
              </a:buClr>
              <a:buSzPct val="100000"/>
              <a:buFont typeface="Arial" charset="-94"/>
              <a:buChar char="-"/>
              <a:defRPr sz="2000">
                <a:solidFill>
                  <a:schemeClr val="tx1"/>
                </a:solidFill>
                <a:latin typeface="Arial" charset="-94"/>
              </a:defRPr>
            </a:lvl8pPr>
            <a:lvl9pPr marL="3886200" indent="-228600" eaLnBrk="0" fontAlgn="base" hangingPunct="0">
              <a:spcBef>
                <a:spcPct val="20000"/>
              </a:spcBef>
              <a:spcAft>
                <a:spcPct val="0"/>
              </a:spcAft>
              <a:buClr>
                <a:srgbClr val="8064A2"/>
              </a:buClr>
              <a:buSzPct val="100000"/>
              <a:buFont typeface="Arial" charset="-94"/>
              <a:buChar char="-"/>
              <a:defRPr sz="2000">
                <a:solidFill>
                  <a:schemeClr val="tx1"/>
                </a:solidFill>
                <a:latin typeface="Arial" charset="-94"/>
              </a:defRPr>
            </a:lvl9pPr>
          </a:lstStyle>
          <a:p>
            <a:pPr algn="ctr" eaLnBrk="1" hangingPunct="1">
              <a:spcBef>
                <a:spcPct val="50000"/>
              </a:spcBef>
              <a:buClrTx/>
              <a:buSzTx/>
              <a:buFontTx/>
              <a:buNone/>
            </a:pPr>
            <a:r>
              <a:rPr lang="tr-TR" altLang="tr-TR" sz="1600" b="1" dirty="0"/>
              <a:t>İhbarnameye İtiraz Edilmesi</a:t>
            </a:r>
          </a:p>
        </p:txBody>
      </p:sp>
      <p:sp>
        <p:nvSpPr>
          <p:cNvPr id="104451" name="Text Box 107"/>
          <p:cNvSpPr txBox="1">
            <a:spLocks noChangeArrowheads="1"/>
          </p:cNvSpPr>
          <p:nvPr/>
        </p:nvSpPr>
        <p:spPr bwMode="ltGray">
          <a:xfrm>
            <a:off x="8691564" y="838200"/>
            <a:ext cx="1900237" cy="369888"/>
          </a:xfrm>
          <a:prstGeom prst="rect">
            <a:avLst/>
          </a:prstGeom>
          <a:ln w="38100">
            <a:solidFill>
              <a:schemeClr val="accent6">
                <a:lumMod val="75000"/>
              </a:schemeClr>
            </a:solidFill>
            <a:headEnd type="none" w="sm" len="sm"/>
            <a:tailEnd type="none" w="sm" len="sm"/>
          </a:ln>
        </p:spPr>
        <p:style>
          <a:lnRef idx="2">
            <a:schemeClr val="dk1"/>
          </a:lnRef>
          <a:fillRef idx="1">
            <a:schemeClr val="lt1"/>
          </a:fillRef>
          <a:effectRef idx="0">
            <a:schemeClr val="dk1"/>
          </a:effectRef>
          <a:fontRef idx="minor">
            <a:schemeClr val="dk1"/>
          </a:fontRef>
        </p:style>
        <p:txBody>
          <a:bodyPr>
            <a:spAutoFit/>
          </a:bodyPr>
          <a:lstStyle>
            <a:lvl1pPr>
              <a:spcBef>
                <a:spcPct val="20000"/>
              </a:spcBef>
              <a:buClr>
                <a:schemeClr val="accent1"/>
              </a:buClr>
              <a:buSzPct val="80000"/>
              <a:buFont typeface="Wingdings 2" charset="2"/>
              <a:buChar char=""/>
              <a:defRPr sz="3000">
                <a:solidFill>
                  <a:schemeClr val="tx1"/>
                </a:solidFill>
                <a:latin typeface="Arial" charset="-94"/>
              </a:defRPr>
            </a:lvl1pPr>
            <a:lvl2pPr marL="742950" indent="-285750">
              <a:spcBef>
                <a:spcPct val="20000"/>
              </a:spcBef>
              <a:buClr>
                <a:schemeClr val="accent1"/>
              </a:buClr>
              <a:buSzPct val="90000"/>
              <a:buFont typeface="Wingdings 2" charset="2"/>
              <a:buChar char=""/>
              <a:defRPr sz="2600">
                <a:solidFill>
                  <a:schemeClr val="tx1"/>
                </a:solidFill>
                <a:latin typeface="Arial" charset="-94"/>
              </a:defRPr>
            </a:lvl2pPr>
            <a:lvl3pPr marL="1143000" indent="-228600">
              <a:spcBef>
                <a:spcPct val="20000"/>
              </a:spcBef>
              <a:buClr>
                <a:schemeClr val="accent2"/>
              </a:buClr>
              <a:buSzPct val="85000"/>
              <a:buFont typeface="Arial" charset="-94"/>
              <a:buChar char="○"/>
              <a:defRPr sz="2400">
                <a:solidFill>
                  <a:schemeClr val="tx1"/>
                </a:solidFill>
                <a:latin typeface="Arial" charset="-94"/>
              </a:defRPr>
            </a:lvl3pPr>
            <a:lvl4pPr marL="1600200" indent="-228600">
              <a:spcBef>
                <a:spcPct val="20000"/>
              </a:spcBef>
              <a:buClr>
                <a:srgbClr val="9BBB59"/>
              </a:buClr>
              <a:buSzPct val="90000"/>
              <a:buFont typeface="Wingdings 2" charset="2"/>
              <a:buChar char=""/>
              <a:defRPr sz="2000">
                <a:solidFill>
                  <a:schemeClr val="tx1"/>
                </a:solidFill>
                <a:latin typeface="Arial" charset="-94"/>
              </a:defRPr>
            </a:lvl4pPr>
            <a:lvl5pPr marL="2057400" indent="-228600">
              <a:spcBef>
                <a:spcPct val="20000"/>
              </a:spcBef>
              <a:buClr>
                <a:srgbClr val="8064A2"/>
              </a:buClr>
              <a:buSzPct val="100000"/>
              <a:buFont typeface="Arial" charset="-94"/>
              <a:buChar char="-"/>
              <a:defRPr sz="2000">
                <a:solidFill>
                  <a:schemeClr val="tx1"/>
                </a:solidFill>
                <a:latin typeface="Arial" charset="-94"/>
              </a:defRPr>
            </a:lvl5pPr>
            <a:lvl6pPr marL="2514600" indent="-228600" eaLnBrk="0" fontAlgn="base" hangingPunct="0">
              <a:spcBef>
                <a:spcPct val="20000"/>
              </a:spcBef>
              <a:spcAft>
                <a:spcPct val="0"/>
              </a:spcAft>
              <a:buClr>
                <a:srgbClr val="8064A2"/>
              </a:buClr>
              <a:buSzPct val="100000"/>
              <a:buFont typeface="Arial" charset="-94"/>
              <a:buChar char="-"/>
              <a:defRPr sz="2000">
                <a:solidFill>
                  <a:schemeClr val="tx1"/>
                </a:solidFill>
                <a:latin typeface="Arial" charset="-94"/>
              </a:defRPr>
            </a:lvl6pPr>
            <a:lvl7pPr marL="2971800" indent="-228600" eaLnBrk="0" fontAlgn="base" hangingPunct="0">
              <a:spcBef>
                <a:spcPct val="20000"/>
              </a:spcBef>
              <a:spcAft>
                <a:spcPct val="0"/>
              </a:spcAft>
              <a:buClr>
                <a:srgbClr val="8064A2"/>
              </a:buClr>
              <a:buSzPct val="100000"/>
              <a:buFont typeface="Arial" charset="-94"/>
              <a:buChar char="-"/>
              <a:defRPr sz="2000">
                <a:solidFill>
                  <a:schemeClr val="tx1"/>
                </a:solidFill>
                <a:latin typeface="Arial" charset="-94"/>
              </a:defRPr>
            </a:lvl7pPr>
            <a:lvl8pPr marL="3429000" indent="-228600" eaLnBrk="0" fontAlgn="base" hangingPunct="0">
              <a:spcBef>
                <a:spcPct val="20000"/>
              </a:spcBef>
              <a:spcAft>
                <a:spcPct val="0"/>
              </a:spcAft>
              <a:buClr>
                <a:srgbClr val="8064A2"/>
              </a:buClr>
              <a:buSzPct val="100000"/>
              <a:buFont typeface="Arial" charset="-94"/>
              <a:buChar char="-"/>
              <a:defRPr sz="2000">
                <a:solidFill>
                  <a:schemeClr val="tx1"/>
                </a:solidFill>
                <a:latin typeface="Arial" charset="-94"/>
              </a:defRPr>
            </a:lvl8pPr>
            <a:lvl9pPr marL="3886200" indent="-228600" eaLnBrk="0" fontAlgn="base" hangingPunct="0">
              <a:spcBef>
                <a:spcPct val="20000"/>
              </a:spcBef>
              <a:spcAft>
                <a:spcPct val="0"/>
              </a:spcAft>
              <a:buClr>
                <a:srgbClr val="8064A2"/>
              </a:buClr>
              <a:buSzPct val="100000"/>
              <a:buFont typeface="Arial" charset="-94"/>
              <a:buChar char="-"/>
              <a:defRPr sz="2000">
                <a:solidFill>
                  <a:schemeClr val="tx1"/>
                </a:solidFill>
                <a:latin typeface="Arial" charset="-94"/>
              </a:defRPr>
            </a:lvl9pPr>
          </a:lstStyle>
          <a:p>
            <a:pPr algn="ctr" eaLnBrk="1" hangingPunct="1">
              <a:spcBef>
                <a:spcPct val="50000"/>
              </a:spcBef>
              <a:buClrTx/>
              <a:buSzTx/>
              <a:buFontTx/>
              <a:buNone/>
            </a:pPr>
            <a:r>
              <a:rPr lang="tr-TR" altLang="tr-TR" sz="1800" b="1" dirty="0"/>
              <a:t>Borcun Kabulü</a:t>
            </a:r>
          </a:p>
        </p:txBody>
      </p:sp>
      <p:sp>
        <p:nvSpPr>
          <p:cNvPr id="104452" name="Text Box 108"/>
          <p:cNvSpPr txBox="1">
            <a:spLocks noChangeArrowheads="1"/>
          </p:cNvSpPr>
          <p:nvPr/>
        </p:nvSpPr>
        <p:spPr bwMode="ltGray">
          <a:xfrm>
            <a:off x="4881563" y="1357314"/>
            <a:ext cx="3429000" cy="338137"/>
          </a:xfrm>
          <a:prstGeom prst="rect">
            <a:avLst/>
          </a:prstGeom>
          <a:ln w="38100">
            <a:headEnd type="none" w="sm" len="sm"/>
            <a:tailEnd type="none" w="sm" len="sm"/>
          </a:ln>
        </p:spPr>
        <p:style>
          <a:lnRef idx="2">
            <a:schemeClr val="dk1"/>
          </a:lnRef>
          <a:fillRef idx="1">
            <a:schemeClr val="lt1"/>
          </a:fillRef>
          <a:effectRef idx="0">
            <a:schemeClr val="dk1"/>
          </a:effectRef>
          <a:fontRef idx="minor">
            <a:schemeClr val="dk1"/>
          </a:fontRef>
        </p:style>
        <p:txBody>
          <a:bodyPr>
            <a:spAutoFit/>
          </a:bodyPr>
          <a:lstStyle>
            <a:lvl1pPr>
              <a:spcBef>
                <a:spcPct val="20000"/>
              </a:spcBef>
              <a:buClr>
                <a:schemeClr val="accent1"/>
              </a:buClr>
              <a:buSzPct val="80000"/>
              <a:buFont typeface="Wingdings 2" charset="2"/>
              <a:buChar char=""/>
              <a:defRPr sz="3000">
                <a:solidFill>
                  <a:schemeClr val="tx1"/>
                </a:solidFill>
                <a:latin typeface="Arial" charset="-94"/>
              </a:defRPr>
            </a:lvl1pPr>
            <a:lvl2pPr marL="742950" indent="-285750">
              <a:spcBef>
                <a:spcPct val="20000"/>
              </a:spcBef>
              <a:buClr>
                <a:schemeClr val="accent1"/>
              </a:buClr>
              <a:buSzPct val="90000"/>
              <a:buFont typeface="Wingdings 2" charset="2"/>
              <a:buChar char=""/>
              <a:defRPr sz="2600">
                <a:solidFill>
                  <a:schemeClr val="tx1"/>
                </a:solidFill>
                <a:latin typeface="Arial" charset="-94"/>
              </a:defRPr>
            </a:lvl2pPr>
            <a:lvl3pPr marL="1143000" indent="-228600">
              <a:spcBef>
                <a:spcPct val="20000"/>
              </a:spcBef>
              <a:buClr>
                <a:schemeClr val="accent2"/>
              </a:buClr>
              <a:buSzPct val="85000"/>
              <a:buFont typeface="Arial" charset="-94"/>
              <a:buChar char="○"/>
              <a:defRPr sz="2400">
                <a:solidFill>
                  <a:schemeClr val="tx1"/>
                </a:solidFill>
                <a:latin typeface="Arial" charset="-94"/>
              </a:defRPr>
            </a:lvl3pPr>
            <a:lvl4pPr marL="1600200" indent="-228600">
              <a:spcBef>
                <a:spcPct val="20000"/>
              </a:spcBef>
              <a:buClr>
                <a:srgbClr val="9BBB59"/>
              </a:buClr>
              <a:buSzPct val="90000"/>
              <a:buFont typeface="Wingdings 2" charset="2"/>
              <a:buChar char=""/>
              <a:defRPr sz="2000">
                <a:solidFill>
                  <a:schemeClr val="tx1"/>
                </a:solidFill>
                <a:latin typeface="Arial" charset="-94"/>
              </a:defRPr>
            </a:lvl4pPr>
            <a:lvl5pPr marL="2057400" indent="-228600">
              <a:spcBef>
                <a:spcPct val="20000"/>
              </a:spcBef>
              <a:buClr>
                <a:srgbClr val="8064A2"/>
              </a:buClr>
              <a:buSzPct val="100000"/>
              <a:buFont typeface="Arial" charset="-94"/>
              <a:buChar char="-"/>
              <a:defRPr sz="2000">
                <a:solidFill>
                  <a:schemeClr val="tx1"/>
                </a:solidFill>
                <a:latin typeface="Arial" charset="-94"/>
              </a:defRPr>
            </a:lvl5pPr>
            <a:lvl6pPr marL="2514600" indent="-228600" eaLnBrk="0" fontAlgn="base" hangingPunct="0">
              <a:spcBef>
                <a:spcPct val="20000"/>
              </a:spcBef>
              <a:spcAft>
                <a:spcPct val="0"/>
              </a:spcAft>
              <a:buClr>
                <a:srgbClr val="8064A2"/>
              </a:buClr>
              <a:buSzPct val="100000"/>
              <a:buFont typeface="Arial" charset="-94"/>
              <a:buChar char="-"/>
              <a:defRPr sz="2000">
                <a:solidFill>
                  <a:schemeClr val="tx1"/>
                </a:solidFill>
                <a:latin typeface="Arial" charset="-94"/>
              </a:defRPr>
            </a:lvl6pPr>
            <a:lvl7pPr marL="2971800" indent="-228600" eaLnBrk="0" fontAlgn="base" hangingPunct="0">
              <a:spcBef>
                <a:spcPct val="20000"/>
              </a:spcBef>
              <a:spcAft>
                <a:spcPct val="0"/>
              </a:spcAft>
              <a:buClr>
                <a:srgbClr val="8064A2"/>
              </a:buClr>
              <a:buSzPct val="100000"/>
              <a:buFont typeface="Arial" charset="-94"/>
              <a:buChar char="-"/>
              <a:defRPr sz="2000">
                <a:solidFill>
                  <a:schemeClr val="tx1"/>
                </a:solidFill>
                <a:latin typeface="Arial" charset="-94"/>
              </a:defRPr>
            </a:lvl7pPr>
            <a:lvl8pPr marL="3429000" indent="-228600" eaLnBrk="0" fontAlgn="base" hangingPunct="0">
              <a:spcBef>
                <a:spcPct val="20000"/>
              </a:spcBef>
              <a:spcAft>
                <a:spcPct val="0"/>
              </a:spcAft>
              <a:buClr>
                <a:srgbClr val="8064A2"/>
              </a:buClr>
              <a:buSzPct val="100000"/>
              <a:buFont typeface="Arial" charset="-94"/>
              <a:buChar char="-"/>
              <a:defRPr sz="2000">
                <a:solidFill>
                  <a:schemeClr val="tx1"/>
                </a:solidFill>
                <a:latin typeface="Arial" charset="-94"/>
              </a:defRPr>
            </a:lvl8pPr>
            <a:lvl9pPr marL="3886200" indent="-228600" eaLnBrk="0" fontAlgn="base" hangingPunct="0">
              <a:spcBef>
                <a:spcPct val="20000"/>
              </a:spcBef>
              <a:spcAft>
                <a:spcPct val="0"/>
              </a:spcAft>
              <a:buClr>
                <a:srgbClr val="8064A2"/>
              </a:buClr>
              <a:buSzPct val="100000"/>
              <a:buFont typeface="Arial" charset="-94"/>
              <a:buChar char="-"/>
              <a:defRPr sz="2000">
                <a:solidFill>
                  <a:schemeClr val="tx1"/>
                </a:solidFill>
                <a:latin typeface="Arial" charset="-94"/>
              </a:defRPr>
            </a:lvl9pPr>
          </a:lstStyle>
          <a:p>
            <a:pPr algn="ctr" eaLnBrk="1" hangingPunct="1">
              <a:spcBef>
                <a:spcPct val="50000"/>
              </a:spcBef>
              <a:buClrTx/>
              <a:buSzTx/>
              <a:buFontTx/>
              <a:buNone/>
            </a:pPr>
            <a:r>
              <a:rPr lang="tr-TR" altLang="tr-TR" sz="1600" b="1" dirty="0"/>
              <a:t>İhbarnameye İtiraz Edilmemesi</a:t>
            </a:r>
          </a:p>
        </p:txBody>
      </p:sp>
      <p:sp>
        <p:nvSpPr>
          <p:cNvPr id="146541" name="Text Box 109"/>
          <p:cNvSpPr txBox="1">
            <a:spLocks noChangeArrowheads="1"/>
          </p:cNvSpPr>
          <p:nvPr/>
        </p:nvSpPr>
        <p:spPr bwMode="ltGray">
          <a:xfrm>
            <a:off x="3505200" y="2157413"/>
            <a:ext cx="5562600" cy="400050"/>
          </a:xfrm>
          <a:prstGeom prst="rect">
            <a:avLst/>
          </a:prstGeom>
          <a:ln w="38100">
            <a:headEnd type="none" w="sm" len="sm"/>
            <a:tailEnd type="none" w="sm" len="sm"/>
          </a:ln>
        </p:spPr>
        <p:style>
          <a:lnRef idx="2">
            <a:schemeClr val="dk1"/>
          </a:lnRef>
          <a:fillRef idx="1">
            <a:schemeClr val="lt1"/>
          </a:fillRef>
          <a:effectRef idx="0">
            <a:schemeClr val="dk1"/>
          </a:effectRef>
          <a:fontRef idx="minor">
            <a:schemeClr val="dk1"/>
          </a:fontRef>
        </p:style>
        <p:txBody>
          <a:bodyPr>
            <a:spAutoFit/>
          </a:bodyPr>
          <a:lstStyle>
            <a:lvl1pPr>
              <a:defRPr>
                <a:solidFill>
                  <a:schemeClr val="tx1"/>
                </a:solidFill>
                <a:latin typeface="Arial" charset="-94"/>
                <a:ea typeface="Arial" charset="-94"/>
                <a:cs typeface="Arial" charset="-94"/>
              </a:defRPr>
            </a:lvl1pPr>
            <a:lvl2pPr marL="742950" indent="-285750">
              <a:defRPr>
                <a:solidFill>
                  <a:schemeClr val="tx1"/>
                </a:solidFill>
                <a:latin typeface="Arial" charset="-94"/>
                <a:ea typeface="Arial" charset="-94"/>
                <a:cs typeface="Arial" charset="-94"/>
              </a:defRPr>
            </a:lvl2pPr>
            <a:lvl3pPr marL="1143000" indent="-228600">
              <a:defRPr>
                <a:solidFill>
                  <a:schemeClr val="tx1"/>
                </a:solidFill>
                <a:latin typeface="Arial" charset="-94"/>
                <a:ea typeface="Arial" charset="-94"/>
                <a:cs typeface="Arial" charset="-94"/>
              </a:defRPr>
            </a:lvl3pPr>
            <a:lvl4pPr marL="1600200" indent="-228600">
              <a:defRPr>
                <a:solidFill>
                  <a:schemeClr val="tx1"/>
                </a:solidFill>
                <a:latin typeface="Arial" charset="-94"/>
                <a:ea typeface="Arial" charset="-94"/>
                <a:cs typeface="Arial" charset="-94"/>
              </a:defRPr>
            </a:lvl4pPr>
            <a:lvl5pPr marL="2057400" indent="-228600">
              <a:defRPr>
                <a:solidFill>
                  <a:schemeClr val="tx1"/>
                </a:solidFill>
                <a:latin typeface="Arial" charset="-94"/>
                <a:ea typeface="Arial" charset="-94"/>
                <a:cs typeface="Arial" charset="-94"/>
              </a:defRPr>
            </a:lvl5pPr>
            <a:lvl6pPr marL="2514600" indent="-228600" eaLnBrk="0" fontAlgn="base" hangingPunct="0">
              <a:spcBef>
                <a:spcPct val="0"/>
              </a:spcBef>
              <a:spcAft>
                <a:spcPct val="0"/>
              </a:spcAft>
              <a:defRPr>
                <a:solidFill>
                  <a:schemeClr val="tx1"/>
                </a:solidFill>
                <a:latin typeface="Arial" charset="-94"/>
                <a:ea typeface="Arial" charset="-94"/>
                <a:cs typeface="Arial" charset="-94"/>
              </a:defRPr>
            </a:lvl6pPr>
            <a:lvl7pPr marL="2971800" indent="-228600" eaLnBrk="0" fontAlgn="base" hangingPunct="0">
              <a:spcBef>
                <a:spcPct val="0"/>
              </a:spcBef>
              <a:spcAft>
                <a:spcPct val="0"/>
              </a:spcAft>
              <a:defRPr>
                <a:solidFill>
                  <a:schemeClr val="tx1"/>
                </a:solidFill>
                <a:latin typeface="Arial" charset="-94"/>
                <a:ea typeface="Arial" charset="-94"/>
                <a:cs typeface="Arial" charset="-94"/>
              </a:defRPr>
            </a:lvl7pPr>
            <a:lvl8pPr marL="3429000" indent="-228600" eaLnBrk="0" fontAlgn="base" hangingPunct="0">
              <a:spcBef>
                <a:spcPct val="0"/>
              </a:spcBef>
              <a:spcAft>
                <a:spcPct val="0"/>
              </a:spcAft>
              <a:defRPr>
                <a:solidFill>
                  <a:schemeClr val="tx1"/>
                </a:solidFill>
                <a:latin typeface="Arial" charset="-94"/>
                <a:ea typeface="Arial" charset="-94"/>
                <a:cs typeface="Arial" charset="-94"/>
              </a:defRPr>
            </a:lvl8pPr>
            <a:lvl9pPr marL="3886200" indent="-228600" eaLnBrk="0" fontAlgn="base" hangingPunct="0">
              <a:spcBef>
                <a:spcPct val="0"/>
              </a:spcBef>
              <a:spcAft>
                <a:spcPct val="0"/>
              </a:spcAft>
              <a:defRPr>
                <a:solidFill>
                  <a:schemeClr val="tx1"/>
                </a:solidFill>
                <a:latin typeface="Arial" charset="-94"/>
                <a:ea typeface="Arial" charset="-94"/>
                <a:cs typeface="Arial" charset="-94"/>
              </a:defRPr>
            </a:lvl9pPr>
          </a:lstStyle>
          <a:p>
            <a:pPr algn="ctr" eaLnBrk="1" hangingPunct="1">
              <a:spcBef>
                <a:spcPct val="50000"/>
              </a:spcBef>
            </a:pPr>
            <a:r>
              <a:rPr lang="tr-TR" altLang="tr-TR" sz="2000" b="1" dirty="0">
                <a:effectLst>
                  <a:outerShdw blurRad="38100" dist="38100" dir="2700000" algn="tl">
                    <a:srgbClr val="000000"/>
                  </a:outerShdw>
                </a:effectLst>
              </a:rPr>
              <a:t>II. HACİZ İHBARNAMESİ GÖNDERİLMESİ</a:t>
            </a:r>
          </a:p>
        </p:txBody>
      </p:sp>
      <p:sp>
        <p:nvSpPr>
          <p:cNvPr id="104454" name="Text Box 110"/>
          <p:cNvSpPr txBox="1">
            <a:spLocks noChangeArrowheads="1"/>
          </p:cNvSpPr>
          <p:nvPr/>
        </p:nvSpPr>
        <p:spPr bwMode="ltGray">
          <a:xfrm>
            <a:off x="1752600" y="2952750"/>
            <a:ext cx="3429000" cy="369888"/>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a:spAutoFit/>
          </a:bodyPr>
          <a:lstStyle>
            <a:lvl1pPr>
              <a:spcBef>
                <a:spcPct val="20000"/>
              </a:spcBef>
              <a:buClr>
                <a:schemeClr val="accent1"/>
              </a:buClr>
              <a:buSzPct val="80000"/>
              <a:buFont typeface="Wingdings 2" charset="2"/>
              <a:buChar char=""/>
              <a:defRPr sz="3000">
                <a:solidFill>
                  <a:schemeClr val="tx1"/>
                </a:solidFill>
                <a:latin typeface="Arial" charset="-94"/>
              </a:defRPr>
            </a:lvl1pPr>
            <a:lvl2pPr marL="742950" indent="-285750">
              <a:spcBef>
                <a:spcPct val="20000"/>
              </a:spcBef>
              <a:buClr>
                <a:schemeClr val="accent1"/>
              </a:buClr>
              <a:buSzPct val="90000"/>
              <a:buFont typeface="Wingdings 2" charset="2"/>
              <a:buChar char=""/>
              <a:defRPr sz="2600">
                <a:solidFill>
                  <a:schemeClr val="tx1"/>
                </a:solidFill>
                <a:latin typeface="Arial" charset="-94"/>
              </a:defRPr>
            </a:lvl2pPr>
            <a:lvl3pPr marL="1143000" indent="-228600">
              <a:spcBef>
                <a:spcPct val="20000"/>
              </a:spcBef>
              <a:buClr>
                <a:schemeClr val="accent2"/>
              </a:buClr>
              <a:buSzPct val="85000"/>
              <a:buFont typeface="Arial" charset="-94"/>
              <a:buChar char="○"/>
              <a:defRPr sz="2400">
                <a:solidFill>
                  <a:schemeClr val="tx1"/>
                </a:solidFill>
                <a:latin typeface="Arial" charset="-94"/>
              </a:defRPr>
            </a:lvl3pPr>
            <a:lvl4pPr marL="1600200" indent="-228600">
              <a:spcBef>
                <a:spcPct val="20000"/>
              </a:spcBef>
              <a:buClr>
                <a:srgbClr val="9BBB59"/>
              </a:buClr>
              <a:buSzPct val="90000"/>
              <a:buFont typeface="Wingdings 2" charset="2"/>
              <a:buChar char=""/>
              <a:defRPr sz="2000">
                <a:solidFill>
                  <a:schemeClr val="tx1"/>
                </a:solidFill>
                <a:latin typeface="Arial" charset="-94"/>
              </a:defRPr>
            </a:lvl4pPr>
            <a:lvl5pPr marL="2057400" indent="-228600">
              <a:spcBef>
                <a:spcPct val="20000"/>
              </a:spcBef>
              <a:buClr>
                <a:srgbClr val="8064A2"/>
              </a:buClr>
              <a:buSzPct val="100000"/>
              <a:buFont typeface="Arial" charset="-94"/>
              <a:buChar char="-"/>
              <a:defRPr sz="2000">
                <a:solidFill>
                  <a:schemeClr val="tx1"/>
                </a:solidFill>
                <a:latin typeface="Arial" charset="-94"/>
              </a:defRPr>
            </a:lvl5pPr>
            <a:lvl6pPr marL="2514600" indent="-228600" eaLnBrk="0" fontAlgn="base" hangingPunct="0">
              <a:spcBef>
                <a:spcPct val="20000"/>
              </a:spcBef>
              <a:spcAft>
                <a:spcPct val="0"/>
              </a:spcAft>
              <a:buClr>
                <a:srgbClr val="8064A2"/>
              </a:buClr>
              <a:buSzPct val="100000"/>
              <a:buFont typeface="Arial" charset="-94"/>
              <a:buChar char="-"/>
              <a:defRPr sz="2000">
                <a:solidFill>
                  <a:schemeClr val="tx1"/>
                </a:solidFill>
                <a:latin typeface="Arial" charset="-94"/>
              </a:defRPr>
            </a:lvl6pPr>
            <a:lvl7pPr marL="2971800" indent="-228600" eaLnBrk="0" fontAlgn="base" hangingPunct="0">
              <a:spcBef>
                <a:spcPct val="20000"/>
              </a:spcBef>
              <a:spcAft>
                <a:spcPct val="0"/>
              </a:spcAft>
              <a:buClr>
                <a:srgbClr val="8064A2"/>
              </a:buClr>
              <a:buSzPct val="100000"/>
              <a:buFont typeface="Arial" charset="-94"/>
              <a:buChar char="-"/>
              <a:defRPr sz="2000">
                <a:solidFill>
                  <a:schemeClr val="tx1"/>
                </a:solidFill>
                <a:latin typeface="Arial" charset="-94"/>
              </a:defRPr>
            </a:lvl7pPr>
            <a:lvl8pPr marL="3429000" indent="-228600" eaLnBrk="0" fontAlgn="base" hangingPunct="0">
              <a:spcBef>
                <a:spcPct val="20000"/>
              </a:spcBef>
              <a:spcAft>
                <a:spcPct val="0"/>
              </a:spcAft>
              <a:buClr>
                <a:srgbClr val="8064A2"/>
              </a:buClr>
              <a:buSzPct val="100000"/>
              <a:buFont typeface="Arial" charset="-94"/>
              <a:buChar char="-"/>
              <a:defRPr sz="2000">
                <a:solidFill>
                  <a:schemeClr val="tx1"/>
                </a:solidFill>
                <a:latin typeface="Arial" charset="-94"/>
              </a:defRPr>
            </a:lvl8pPr>
            <a:lvl9pPr marL="3886200" indent="-228600" eaLnBrk="0" fontAlgn="base" hangingPunct="0">
              <a:spcBef>
                <a:spcPct val="20000"/>
              </a:spcBef>
              <a:spcAft>
                <a:spcPct val="0"/>
              </a:spcAft>
              <a:buClr>
                <a:srgbClr val="8064A2"/>
              </a:buClr>
              <a:buSzPct val="100000"/>
              <a:buFont typeface="Arial" charset="-94"/>
              <a:buChar char="-"/>
              <a:defRPr sz="2000">
                <a:solidFill>
                  <a:schemeClr val="tx1"/>
                </a:solidFill>
                <a:latin typeface="Arial" charset="-94"/>
              </a:defRPr>
            </a:lvl9pPr>
          </a:lstStyle>
          <a:p>
            <a:pPr algn="ctr" eaLnBrk="1" hangingPunct="1">
              <a:spcBef>
                <a:spcPct val="50000"/>
              </a:spcBef>
              <a:buClrTx/>
              <a:buSzTx/>
              <a:buFontTx/>
              <a:buNone/>
            </a:pPr>
            <a:r>
              <a:rPr lang="tr-TR" altLang="tr-TR" sz="1800" b="1" dirty="0"/>
              <a:t>İhbarnameye İtiraz Edilmesi</a:t>
            </a:r>
          </a:p>
        </p:txBody>
      </p:sp>
      <p:sp>
        <p:nvSpPr>
          <p:cNvPr id="104455" name="Text Box 111"/>
          <p:cNvSpPr txBox="1">
            <a:spLocks noChangeArrowheads="1"/>
          </p:cNvSpPr>
          <p:nvPr/>
        </p:nvSpPr>
        <p:spPr bwMode="ltGray">
          <a:xfrm>
            <a:off x="6786563" y="2895600"/>
            <a:ext cx="3810000" cy="369888"/>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a:spAutoFit/>
          </a:bodyPr>
          <a:lstStyle>
            <a:lvl1pPr>
              <a:spcBef>
                <a:spcPct val="20000"/>
              </a:spcBef>
              <a:buClr>
                <a:schemeClr val="accent1"/>
              </a:buClr>
              <a:buSzPct val="80000"/>
              <a:buFont typeface="Wingdings 2" charset="2"/>
              <a:buChar char=""/>
              <a:defRPr sz="3000">
                <a:solidFill>
                  <a:schemeClr val="tx1"/>
                </a:solidFill>
                <a:latin typeface="Arial" charset="-94"/>
              </a:defRPr>
            </a:lvl1pPr>
            <a:lvl2pPr marL="742950" indent="-285750">
              <a:spcBef>
                <a:spcPct val="20000"/>
              </a:spcBef>
              <a:buClr>
                <a:schemeClr val="accent1"/>
              </a:buClr>
              <a:buSzPct val="90000"/>
              <a:buFont typeface="Wingdings 2" charset="2"/>
              <a:buChar char=""/>
              <a:defRPr sz="2600">
                <a:solidFill>
                  <a:schemeClr val="tx1"/>
                </a:solidFill>
                <a:latin typeface="Arial" charset="-94"/>
              </a:defRPr>
            </a:lvl2pPr>
            <a:lvl3pPr marL="1143000" indent="-228600">
              <a:spcBef>
                <a:spcPct val="20000"/>
              </a:spcBef>
              <a:buClr>
                <a:schemeClr val="accent2"/>
              </a:buClr>
              <a:buSzPct val="85000"/>
              <a:buFont typeface="Arial" charset="-94"/>
              <a:buChar char="○"/>
              <a:defRPr sz="2400">
                <a:solidFill>
                  <a:schemeClr val="tx1"/>
                </a:solidFill>
                <a:latin typeface="Arial" charset="-94"/>
              </a:defRPr>
            </a:lvl3pPr>
            <a:lvl4pPr marL="1600200" indent="-228600">
              <a:spcBef>
                <a:spcPct val="20000"/>
              </a:spcBef>
              <a:buClr>
                <a:srgbClr val="9BBB59"/>
              </a:buClr>
              <a:buSzPct val="90000"/>
              <a:buFont typeface="Wingdings 2" charset="2"/>
              <a:buChar char=""/>
              <a:defRPr sz="2000">
                <a:solidFill>
                  <a:schemeClr val="tx1"/>
                </a:solidFill>
                <a:latin typeface="Arial" charset="-94"/>
              </a:defRPr>
            </a:lvl4pPr>
            <a:lvl5pPr marL="2057400" indent="-228600">
              <a:spcBef>
                <a:spcPct val="20000"/>
              </a:spcBef>
              <a:buClr>
                <a:srgbClr val="8064A2"/>
              </a:buClr>
              <a:buSzPct val="100000"/>
              <a:buFont typeface="Arial" charset="-94"/>
              <a:buChar char="-"/>
              <a:defRPr sz="2000">
                <a:solidFill>
                  <a:schemeClr val="tx1"/>
                </a:solidFill>
                <a:latin typeface="Arial" charset="-94"/>
              </a:defRPr>
            </a:lvl5pPr>
            <a:lvl6pPr marL="2514600" indent="-228600" eaLnBrk="0" fontAlgn="base" hangingPunct="0">
              <a:spcBef>
                <a:spcPct val="20000"/>
              </a:spcBef>
              <a:spcAft>
                <a:spcPct val="0"/>
              </a:spcAft>
              <a:buClr>
                <a:srgbClr val="8064A2"/>
              </a:buClr>
              <a:buSzPct val="100000"/>
              <a:buFont typeface="Arial" charset="-94"/>
              <a:buChar char="-"/>
              <a:defRPr sz="2000">
                <a:solidFill>
                  <a:schemeClr val="tx1"/>
                </a:solidFill>
                <a:latin typeface="Arial" charset="-94"/>
              </a:defRPr>
            </a:lvl6pPr>
            <a:lvl7pPr marL="2971800" indent="-228600" eaLnBrk="0" fontAlgn="base" hangingPunct="0">
              <a:spcBef>
                <a:spcPct val="20000"/>
              </a:spcBef>
              <a:spcAft>
                <a:spcPct val="0"/>
              </a:spcAft>
              <a:buClr>
                <a:srgbClr val="8064A2"/>
              </a:buClr>
              <a:buSzPct val="100000"/>
              <a:buFont typeface="Arial" charset="-94"/>
              <a:buChar char="-"/>
              <a:defRPr sz="2000">
                <a:solidFill>
                  <a:schemeClr val="tx1"/>
                </a:solidFill>
                <a:latin typeface="Arial" charset="-94"/>
              </a:defRPr>
            </a:lvl7pPr>
            <a:lvl8pPr marL="3429000" indent="-228600" eaLnBrk="0" fontAlgn="base" hangingPunct="0">
              <a:spcBef>
                <a:spcPct val="20000"/>
              </a:spcBef>
              <a:spcAft>
                <a:spcPct val="0"/>
              </a:spcAft>
              <a:buClr>
                <a:srgbClr val="8064A2"/>
              </a:buClr>
              <a:buSzPct val="100000"/>
              <a:buFont typeface="Arial" charset="-94"/>
              <a:buChar char="-"/>
              <a:defRPr sz="2000">
                <a:solidFill>
                  <a:schemeClr val="tx1"/>
                </a:solidFill>
                <a:latin typeface="Arial" charset="-94"/>
              </a:defRPr>
            </a:lvl8pPr>
            <a:lvl9pPr marL="3886200" indent="-228600" eaLnBrk="0" fontAlgn="base" hangingPunct="0">
              <a:spcBef>
                <a:spcPct val="20000"/>
              </a:spcBef>
              <a:spcAft>
                <a:spcPct val="0"/>
              </a:spcAft>
              <a:buClr>
                <a:srgbClr val="8064A2"/>
              </a:buClr>
              <a:buSzPct val="100000"/>
              <a:buFont typeface="Arial" charset="-94"/>
              <a:buChar char="-"/>
              <a:defRPr sz="2000">
                <a:solidFill>
                  <a:schemeClr val="tx1"/>
                </a:solidFill>
                <a:latin typeface="Arial" charset="-94"/>
              </a:defRPr>
            </a:lvl9pPr>
          </a:lstStyle>
          <a:p>
            <a:pPr algn="ctr" eaLnBrk="1" hangingPunct="1">
              <a:spcBef>
                <a:spcPct val="50000"/>
              </a:spcBef>
              <a:buClrTx/>
              <a:buSzTx/>
              <a:buFontTx/>
              <a:buNone/>
            </a:pPr>
            <a:r>
              <a:rPr lang="tr-TR" altLang="tr-TR" sz="1800" b="1" dirty="0"/>
              <a:t>İhbarnameye İtiraz Edilmemesi</a:t>
            </a:r>
          </a:p>
        </p:txBody>
      </p:sp>
      <p:sp>
        <p:nvSpPr>
          <p:cNvPr id="104456" name="Text Box 112"/>
          <p:cNvSpPr txBox="1">
            <a:spLocks noChangeArrowheads="1"/>
          </p:cNvSpPr>
          <p:nvPr/>
        </p:nvSpPr>
        <p:spPr bwMode="ltGray">
          <a:xfrm>
            <a:off x="2667000" y="3762375"/>
            <a:ext cx="2209800" cy="369888"/>
          </a:xfrm>
          <a:prstGeom prst="rect">
            <a:avLst/>
          </a:prstGeom>
          <a:ln w="38100">
            <a:solidFill>
              <a:schemeClr val="accent6">
                <a:lumMod val="75000"/>
              </a:schemeClr>
            </a:solidFill>
            <a:headEnd type="none" w="sm" len="sm"/>
            <a:tailEnd type="none" w="sm" len="sm"/>
          </a:ln>
        </p:spPr>
        <p:style>
          <a:lnRef idx="2">
            <a:schemeClr val="accent1"/>
          </a:lnRef>
          <a:fillRef idx="1">
            <a:schemeClr val="lt1"/>
          </a:fillRef>
          <a:effectRef idx="0">
            <a:schemeClr val="accent1"/>
          </a:effectRef>
          <a:fontRef idx="minor">
            <a:schemeClr val="dk1"/>
          </a:fontRef>
        </p:style>
        <p:txBody>
          <a:bodyPr>
            <a:spAutoFit/>
          </a:bodyPr>
          <a:lstStyle>
            <a:lvl1pPr>
              <a:spcBef>
                <a:spcPct val="20000"/>
              </a:spcBef>
              <a:buClr>
                <a:schemeClr val="accent1"/>
              </a:buClr>
              <a:buSzPct val="80000"/>
              <a:buFont typeface="Wingdings 2" charset="2"/>
              <a:buChar char=""/>
              <a:defRPr sz="3000">
                <a:solidFill>
                  <a:schemeClr val="tx1"/>
                </a:solidFill>
                <a:latin typeface="Arial" charset="-94"/>
              </a:defRPr>
            </a:lvl1pPr>
            <a:lvl2pPr marL="742950" indent="-285750">
              <a:spcBef>
                <a:spcPct val="20000"/>
              </a:spcBef>
              <a:buClr>
                <a:schemeClr val="accent1"/>
              </a:buClr>
              <a:buSzPct val="90000"/>
              <a:buFont typeface="Wingdings 2" charset="2"/>
              <a:buChar char=""/>
              <a:defRPr sz="2600">
                <a:solidFill>
                  <a:schemeClr val="tx1"/>
                </a:solidFill>
                <a:latin typeface="Arial" charset="-94"/>
              </a:defRPr>
            </a:lvl2pPr>
            <a:lvl3pPr marL="1143000" indent="-228600">
              <a:spcBef>
                <a:spcPct val="20000"/>
              </a:spcBef>
              <a:buClr>
                <a:schemeClr val="accent2"/>
              </a:buClr>
              <a:buSzPct val="85000"/>
              <a:buFont typeface="Arial" charset="-94"/>
              <a:buChar char="○"/>
              <a:defRPr sz="2400">
                <a:solidFill>
                  <a:schemeClr val="tx1"/>
                </a:solidFill>
                <a:latin typeface="Arial" charset="-94"/>
              </a:defRPr>
            </a:lvl3pPr>
            <a:lvl4pPr marL="1600200" indent="-228600">
              <a:spcBef>
                <a:spcPct val="20000"/>
              </a:spcBef>
              <a:buClr>
                <a:srgbClr val="9BBB59"/>
              </a:buClr>
              <a:buSzPct val="90000"/>
              <a:buFont typeface="Wingdings 2" charset="2"/>
              <a:buChar char=""/>
              <a:defRPr sz="2000">
                <a:solidFill>
                  <a:schemeClr val="tx1"/>
                </a:solidFill>
                <a:latin typeface="Arial" charset="-94"/>
              </a:defRPr>
            </a:lvl4pPr>
            <a:lvl5pPr marL="2057400" indent="-228600">
              <a:spcBef>
                <a:spcPct val="20000"/>
              </a:spcBef>
              <a:buClr>
                <a:srgbClr val="8064A2"/>
              </a:buClr>
              <a:buSzPct val="100000"/>
              <a:buFont typeface="Arial" charset="-94"/>
              <a:buChar char="-"/>
              <a:defRPr sz="2000">
                <a:solidFill>
                  <a:schemeClr val="tx1"/>
                </a:solidFill>
                <a:latin typeface="Arial" charset="-94"/>
              </a:defRPr>
            </a:lvl5pPr>
            <a:lvl6pPr marL="2514600" indent="-228600" eaLnBrk="0" fontAlgn="base" hangingPunct="0">
              <a:spcBef>
                <a:spcPct val="20000"/>
              </a:spcBef>
              <a:spcAft>
                <a:spcPct val="0"/>
              </a:spcAft>
              <a:buClr>
                <a:srgbClr val="8064A2"/>
              </a:buClr>
              <a:buSzPct val="100000"/>
              <a:buFont typeface="Arial" charset="-94"/>
              <a:buChar char="-"/>
              <a:defRPr sz="2000">
                <a:solidFill>
                  <a:schemeClr val="tx1"/>
                </a:solidFill>
                <a:latin typeface="Arial" charset="-94"/>
              </a:defRPr>
            </a:lvl6pPr>
            <a:lvl7pPr marL="2971800" indent="-228600" eaLnBrk="0" fontAlgn="base" hangingPunct="0">
              <a:spcBef>
                <a:spcPct val="20000"/>
              </a:spcBef>
              <a:spcAft>
                <a:spcPct val="0"/>
              </a:spcAft>
              <a:buClr>
                <a:srgbClr val="8064A2"/>
              </a:buClr>
              <a:buSzPct val="100000"/>
              <a:buFont typeface="Arial" charset="-94"/>
              <a:buChar char="-"/>
              <a:defRPr sz="2000">
                <a:solidFill>
                  <a:schemeClr val="tx1"/>
                </a:solidFill>
                <a:latin typeface="Arial" charset="-94"/>
              </a:defRPr>
            </a:lvl7pPr>
            <a:lvl8pPr marL="3429000" indent="-228600" eaLnBrk="0" fontAlgn="base" hangingPunct="0">
              <a:spcBef>
                <a:spcPct val="20000"/>
              </a:spcBef>
              <a:spcAft>
                <a:spcPct val="0"/>
              </a:spcAft>
              <a:buClr>
                <a:srgbClr val="8064A2"/>
              </a:buClr>
              <a:buSzPct val="100000"/>
              <a:buFont typeface="Arial" charset="-94"/>
              <a:buChar char="-"/>
              <a:defRPr sz="2000">
                <a:solidFill>
                  <a:schemeClr val="tx1"/>
                </a:solidFill>
                <a:latin typeface="Arial" charset="-94"/>
              </a:defRPr>
            </a:lvl8pPr>
            <a:lvl9pPr marL="3886200" indent="-228600" eaLnBrk="0" fontAlgn="base" hangingPunct="0">
              <a:spcBef>
                <a:spcPct val="20000"/>
              </a:spcBef>
              <a:spcAft>
                <a:spcPct val="0"/>
              </a:spcAft>
              <a:buClr>
                <a:srgbClr val="8064A2"/>
              </a:buClr>
              <a:buSzPct val="100000"/>
              <a:buFont typeface="Arial" charset="-94"/>
              <a:buChar char="-"/>
              <a:defRPr sz="2000">
                <a:solidFill>
                  <a:schemeClr val="tx1"/>
                </a:solidFill>
                <a:latin typeface="Arial" charset="-94"/>
              </a:defRPr>
            </a:lvl9pPr>
          </a:lstStyle>
          <a:p>
            <a:pPr algn="ctr" eaLnBrk="1" hangingPunct="1">
              <a:spcBef>
                <a:spcPct val="50000"/>
              </a:spcBef>
              <a:buClrTx/>
              <a:buSzTx/>
              <a:buFontTx/>
              <a:buNone/>
            </a:pPr>
            <a:r>
              <a:rPr lang="tr-TR" altLang="tr-TR" sz="1800" b="1" i="1" dirty="0"/>
              <a:t>Borcun Ödenmesi</a:t>
            </a:r>
          </a:p>
        </p:txBody>
      </p:sp>
      <p:sp>
        <p:nvSpPr>
          <p:cNvPr id="104457" name="Text Box 113"/>
          <p:cNvSpPr txBox="1">
            <a:spLocks noChangeArrowheads="1"/>
          </p:cNvSpPr>
          <p:nvPr/>
        </p:nvSpPr>
        <p:spPr bwMode="ltGray">
          <a:xfrm>
            <a:off x="7543800" y="3733800"/>
            <a:ext cx="2971800" cy="369888"/>
          </a:xfrm>
          <a:prstGeom prst="rect">
            <a:avLst/>
          </a:prstGeom>
          <a:ln w="38100">
            <a:headEnd type="none" w="sm" len="sm"/>
            <a:tailEnd type="none" w="sm" len="sm"/>
          </a:ln>
        </p:spPr>
        <p:style>
          <a:lnRef idx="2">
            <a:schemeClr val="accent2"/>
          </a:lnRef>
          <a:fillRef idx="1">
            <a:schemeClr val="lt1"/>
          </a:fillRef>
          <a:effectRef idx="0">
            <a:schemeClr val="accent2"/>
          </a:effectRef>
          <a:fontRef idx="minor">
            <a:schemeClr val="dk1"/>
          </a:fontRef>
        </p:style>
        <p:txBody>
          <a:bodyPr>
            <a:spAutoFit/>
          </a:bodyPr>
          <a:lstStyle>
            <a:lvl1pPr>
              <a:spcBef>
                <a:spcPct val="20000"/>
              </a:spcBef>
              <a:buClr>
                <a:schemeClr val="accent1"/>
              </a:buClr>
              <a:buSzPct val="80000"/>
              <a:buFont typeface="Wingdings 2" charset="2"/>
              <a:buChar char=""/>
              <a:defRPr sz="3000">
                <a:solidFill>
                  <a:schemeClr val="tx1"/>
                </a:solidFill>
                <a:latin typeface="Arial" charset="-94"/>
              </a:defRPr>
            </a:lvl1pPr>
            <a:lvl2pPr marL="742950" indent="-285750">
              <a:spcBef>
                <a:spcPct val="20000"/>
              </a:spcBef>
              <a:buClr>
                <a:schemeClr val="accent1"/>
              </a:buClr>
              <a:buSzPct val="90000"/>
              <a:buFont typeface="Wingdings 2" charset="2"/>
              <a:buChar char=""/>
              <a:defRPr sz="2600">
                <a:solidFill>
                  <a:schemeClr val="tx1"/>
                </a:solidFill>
                <a:latin typeface="Arial" charset="-94"/>
              </a:defRPr>
            </a:lvl2pPr>
            <a:lvl3pPr marL="1143000" indent="-228600">
              <a:spcBef>
                <a:spcPct val="20000"/>
              </a:spcBef>
              <a:buClr>
                <a:schemeClr val="accent2"/>
              </a:buClr>
              <a:buSzPct val="85000"/>
              <a:buFont typeface="Arial" charset="-94"/>
              <a:buChar char="○"/>
              <a:defRPr sz="2400">
                <a:solidFill>
                  <a:schemeClr val="tx1"/>
                </a:solidFill>
                <a:latin typeface="Arial" charset="-94"/>
              </a:defRPr>
            </a:lvl3pPr>
            <a:lvl4pPr marL="1600200" indent="-228600">
              <a:spcBef>
                <a:spcPct val="20000"/>
              </a:spcBef>
              <a:buClr>
                <a:srgbClr val="9BBB59"/>
              </a:buClr>
              <a:buSzPct val="90000"/>
              <a:buFont typeface="Wingdings 2" charset="2"/>
              <a:buChar char=""/>
              <a:defRPr sz="2000">
                <a:solidFill>
                  <a:schemeClr val="tx1"/>
                </a:solidFill>
                <a:latin typeface="Arial" charset="-94"/>
              </a:defRPr>
            </a:lvl4pPr>
            <a:lvl5pPr marL="2057400" indent="-228600">
              <a:spcBef>
                <a:spcPct val="20000"/>
              </a:spcBef>
              <a:buClr>
                <a:srgbClr val="8064A2"/>
              </a:buClr>
              <a:buSzPct val="100000"/>
              <a:buFont typeface="Arial" charset="-94"/>
              <a:buChar char="-"/>
              <a:defRPr sz="2000">
                <a:solidFill>
                  <a:schemeClr val="tx1"/>
                </a:solidFill>
                <a:latin typeface="Arial" charset="-94"/>
              </a:defRPr>
            </a:lvl5pPr>
            <a:lvl6pPr marL="2514600" indent="-228600" eaLnBrk="0" fontAlgn="base" hangingPunct="0">
              <a:spcBef>
                <a:spcPct val="20000"/>
              </a:spcBef>
              <a:spcAft>
                <a:spcPct val="0"/>
              </a:spcAft>
              <a:buClr>
                <a:srgbClr val="8064A2"/>
              </a:buClr>
              <a:buSzPct val="100000"/>
              <a:buFont typeface="Arial" charset="-94"/>
              <a:buChar char="-"/>
              <a:defRPr sz="2000">
                <a:solidFill>
                  <a:schemeClr val="tx1"/>
                </a:solidFill>
                <a:latin typeface="Arial" charset="-94"/>
              </a:defRPr>
            </a:lvl6pPr>
            <a:lvl7pPr marL="2971800" indent="-228600" eaLnBrk="0" fontAlgn="base" hangingPunct="0">
              <a:spcBef>
                <a:spcPct val="20000"/>
              </a:spcBef>
              <a:spcAft>
                <a:spcPct val="0"/>
              </a:spcAft>
              <a:buClr>
                <a:srgbClr val="8064A2"/>
              </a:buClr>
              <a:buSzPct val="100000"/>
              <a:buFont typeface="Arial" charset="-94"/>
              <a:buChar char="-"/>
              <a:defRPr sz="2000">
                <a:solidFill>
                  <a:schemeClr val="tx1"/>
                </a:solidFill>
                <a:latin typeface="Arial" charset="-94"/>
              </a:defRPr>
            </a:lvl7pPr>
            <a:lvl8pPr marL="3429000" indent="-228600" eaLnBrk="0" fontAlgn="base" hangingPunct="0">
              <a:spcBef>
                <a:spcPct val="20000"/>
              </a:spcBef>
              <a:spcAft>
                <a:spcPct val="0"/>
              </a:spcAft>
              <a:buClr>
                <a:srgbClr val="8064A2"/>
              </a:buClr>
              <a:buSzPct val="100000"/>
              <a:buFont typeface="Arial" charset="-94"/>
              <a:buChar char="-"/>
              <a:defRPr sz="2000">
                <a:solidFill>
                  <a:schemeClr val="tx1"/>
                </a:solidFill>
                <a:latin typeface="Arial" charset="-94"/>
              </a:defRPr>
            </a:lvl8pPr>
            <a:lvl9pPr marL="3886200" indent="-228600" eaLnBrk="0" fontAlgn="base" hangingPunct="0">
              <a:spcBef>
                <a:spcPct val="20000"/>
              </a:spcBef>
              <a:spcAft>
                <a:spcPct val="0"/>
              </a:spcAft>
              <a:buClr>
                <a:srgbClr val="8064A2"/>
              </a:buClr>
              <a:buSzPct val="100000"/>
              <a:buFont typeface="Arial" charset="-94"/>
              <a:buChar char="-"/>
              <a:defRPr sz="2000">
                <a:solidFill>
                  <a:schemeClr val="tx1"/>
                </a:solidFill>
                <a:latin typeface="Arial" charset="-94"/>
              </a:defRPr>
            </a:lvl9pPr>
          </a:lstStyle>
          <a:p>
            <a:pPr algn="ctr" eaLnBrk="1" hangingPunct="1">
              <a:spcBef>
                <a:spcPct val="50000"/>
              </a:spcBef>
              <a:buClrTx/>
              <a:buSzTx/>
              <a:buFontTx/>
              <a:buNone/>
            </a:pPr>
            <a:r>
              <a:rPr lang="tr-TR" altLang="tr-TR" sz="1800" b="1" i="1" dirty="0"/>
              <a:t>Borcun Ödenmemesi</a:t>
            </a:r>
          </a:p>
        </p:txBody>
      </p:sp>
      <p:sp>
        <p:nvSpPr>
          <p:cNvPr id="146546" name="Text Box 114"/>
          <p:cNvSpPr txBox="1">
            <a:spLocks noChangeArrowheads="1"/>
          </p:cNvSpPr>
          <p:nvPr/>
        </p:nvSpPr>
        <p:spPr bwMode="ltGray">
          <a:xfrm>
            <a:off x="5105400" y="4343400"/>
            <a:ext cx="2057400" cy="400050"/>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a:spAutoFit/>
          </a:bodyPr>
          <a:lstStyle>
            <a:lvl1pPr>
              <a:defRPr>
                <a:solidFill>
                  <a:schemeClr val="tx1"/>
                </a:solidFill>
                <a:latin typeface="Arial" charset="-94"/>
                <a:ea typeface="Arial" charset="-94"/>
                <a:cs typeface="Arial" charset="-94"/>
              </a:defRPr>
            </a:lvl1pPr>
            <a:lvl2pPr marL="742950" indent="-285750">
              <a:defRPr>
                <a:solidFill>
                  <a:schemeClr val="tx1"/>
                </a:solidFill>
                <a:latin typeface="Arial" charset="-94"/>
                <a:ea typeface="Arial" charset="-94"/>
                <a:cs typeface="Arial" charset="-94"/>
              </a:defRPr>
            </a:lvl2pPr>
            <a:lvl3pPr marL="1143000" indent="-228600">
              <a:defRPr>
                <a:solidFill>
                  <a:schemeClr val="tx1"/>
                </a:solidFill>
                <a:latin typeface="Arial" charset="-94"/>
                <a:ea typeface="Arial" charset="-94"/>
                <a:cs typeface="Arial" charset="-94"/>
              </a:defRPr>
            </a:lvl3pPr>
            <a:lvl4pPr marL="1600200" indent="-228600">
              <a:defRPr>
                <a:solidFill>
                  <a:schemeClr val="tx1"/>
                </a:solidFill>
                <a:latin typeface="Arial" charset="-94"/>
                <a:ea typeface="Arial" charset="-94"/>
                <a:cs typeface="Arial" charset="-94"/>
              </a:defRPr>
            </a:lvl4pPr>
            <a:lvl5pPr marL="2057400" indent="-228600">
              <a:defRPr>
                <a:solidFill>
                  <a:schemeClr val="tx1"/>
                </a:solidFill>
                <a:latin typeface="Arial" charset="-94"/>
                <a:ea typeface="Arial" charset="-94"/>
                <a:cs typeface="Arial" charset="-94"/>
              </a:defRPr>
            </a:lvl5pPr>
            <a:lvl6pPr marL="2514600" indent="-228600" eaLnBrk="0" fontAlgn="base" hangingPunct="0">
              <a:spcBef>
                <a:spcPct val="0"/>
              </a:spcBef>
              <a:spcAft>
                <a:spcPct val="0"/>
              </a:spcAft>
              <a:defRPr>
                <a:solidFill>
                  <a:schemeClr val="tx1"/>
                </a:solidFill>
                <a:latin typeface="Arial" charset="-94"/>
                <a:ea typeface="Arial" charset="-94"/>
                <a:cs typeface="Arial" charset="-94"/>
              </a:defRPr>
            </a:lvl6pPr>
            <a:lvl7pPr marL="2971800" indent="-228600" eaLnBrk="0" fontAlgn="base" hangingPunct="0">
              <a:spcBef>
                <a:spcPct val="0"/>
              </a:spcBef>
              <a:spcAft>
                <a:spcPct val="0"/>
              </a:spcAft>
              <a:defRPr>
                <a:solidFill>
                  <a:schemeClr val="tx1"/>
                </a:solidFill>
                <a:latin typeface="Arial" charset="-94"/>
                <a:ea typeface="Arial" charset="-94"/>
                <a:cs typeface="Arial" charset="-94"/>
              </a:defRPr>
            </a:lvl7pPr>
            <a:lvl8pPr marL="3429000" indent="-228600" eaLnBrk="0" fontAlgn="base" hangingPunct="0">
              <a:spcBef>
                <a:spcPct val="0"/>
              </a:spcBef>
              <a:spcAft>
                <a:spcPct val="0"/>
              </a:spcAft>
              <a:defRPr>
                <a:solidFill>
                  <a:schemeClr val="tx1"/>
                </a:solidFill>
                <a:latin typeface="Arial" charset="-94"/>
                <a:ea typeface="Arial" charset="-94"/>
                <a:cs typeface="Arial" charset="-94"/>
              </a:defRPr>
            </a:lvl8pPr>
            <a:lvl9pPr marL="3886200" indent="-228600" eaLnBrk="0" fontAlgn="base" hangingPunct="0">
              <a:spcBef>
                <a:spcPct val="0"/>
              </a:spcBef>
              <a:spcAft>
                <a:spcPct val="0"/>
              </a:spcAft>
              <a:defRPr>
                <a:solidFill>
                  <a:schemeClr val="tx1"/>
                </a:solidFill>
                <a:latin typeface="Arial" charset="-94"/>
                <a:ea typeface="Arial" charset="-94"/>
                <a:cs typeface="Arial" charset="-94"/>
              </a:defRPr>
            </a:lvl9pPr>
          </a:lstStyle>
          <a:p>
            <a:pPr algn="ctr" eaLnBrk="1" hangingPunct="1">
              <a:spcBef>
                <a:spcPct val="50000"/>
              </a:spcBef>
            </a:pPr>
            <a:r>
              <a:rPr lang="tr-TR" altLang="tr-TR" sz="2000" b="1">
                <a:effectLst>
                  <a:outerShdw blurRad="38100" dist="38100" dir="2700000" algn="tl">
                    <a:srgbClr val="000000"/>
                  </a:outerShdw>
                </a:effectLst>
              </a:rPr>
              <a:t>BİLDİRİM</a:t>
            </a:r>
          </a:p>
        </p:txBody>
      </p:sp>
      <p:sp>
        <p:nvSpPr>
          <p:cNvPr id="104459" name="Text Box 115"/>
          <p:cNvSpPr txBox="1">
            <a:spLocks noChangeArrowheads="1"/>
          </p:cNvSpPr>
          <p:nvPr/>
        </p:nvSpPr>
        <p:spPr bwMode="ltGray">
          <a:xfrm>
            <a:off x="2209800" y="5205414"/>
            <a:ext cx="3276600" cy="369887"/>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a:spAutoFit/>
          </a:bodyPr>
          <a:lstStyle>
            <a:lvl1pPr>
              <a:spcBef>
                <a:spcPct val="20000"/>
              </a:spcBef>
              <a:buClr>
                <a:schemeClr val="accent1"/>
              </a:buClr>
              <a:buSzPct val="80000"/>
              <a:buFont typeface="Wingdings 2" charset="2"/>
              <a:buChar char=""/>
              <a:defRPr sz="3000">
                <a:solidFill>
                  <a:schemeClr val="tx1"/>
                </a:solidFill>
                <a:latin typeface="Arial" charset="-94"/>
              </a:defRPr>
            </a:lvl1pPr>
            <a:lvl2pPr marL="742950" indent="-285750">
              <a:spcBef>
                <a:spcPct val="20000"/>
              </a:spcBef>
              <a:buClr>
                <a:schemeClr val="accent1"/>
              </a:buClr>
              <a:buSzPct val="90000"/>
              <a:buFont typeface="Wingdings 2" charset="2"/>
              <a:buChar char=""/>
              <a:defRPr sz="2600">
                <a:solidFill>
                  <a:schemeClr val="tx1"/>
                </a:solidFill>
                <a:latin typeface="Arial" charset="-94"/>
              </a:defRPr>
            </a:lvl2pPr>
            <a:lvl3pPr marL="1143000" indent="-228600">
              <a:spcBef>
                <a:spcPct val="20000"/>
              </a:spcBef>
              <a:buClr>
                <a:schemeClr val="accent2"/>
              </a:buClr>
              <a:buSzPct val="85000"/>
              <a:buFont typeface="Arial" charset="-94"/>
              <a:buChar char="○"/>
              <a:defRPr sz="2400">
                <a:solidFill>
                  <a:schemeClr val="tx1"/>
                </a:solidFill>
                <a:latin typeface="Arial" charset="-94"/>
              </a:defRPr>
            </a:lvl3pPr>
            <a:lvl4pPr marL="1600200" indent="-228600">
              <a:spcBef>
                <a:spcPct val="20000"/>
              </a:spcBef>
              <a:buClr>
                <a:srgbClr val="9BBB59"/>
              </a:buClr>
              <a:buSzPct val="90000"/>
              <a:buFont typeface="Wingdings 2" charset="2"/>
              <a:buChar char=""/>
              <a:defRPr sz="2000">
                <a:solidFill>
                  <a:schemeClr val="tx1"/>
                </a:solidFill>
                <a:latin typeface="Arial" charset="-94"/>
              </a:defRPr>
            </a:lvl4pPr>
            <a:lvl5pPr marL="2057400" indent="-228600">
              <a:spcBef>
                <a:spcPct val="20000"/>
              </a:spcBef>
              <a:buClr>
                <a:srgbClr val="8064A2"/>
              </a:buClr>
              <a:buSzPct val="100000"/>
              <a:buFont typeface="Arial" charset="-94"/>
              <a:buChar char="-"/>
              <a:defRPr sz="2000">
                <a:solidFill>
                  <a:schemeClr val="tx1"/>
                </a:solidFill>
                <a:latin typeface="Arial" charset="-94"/>
              </a:defRPr>
            </a:lvl5pPr>
            <a:lvl6pPr marL="2514600" indent="-228600" eaLnBrk="0" fontAlgn="base" hangingPunct="0">
              <a:spcBef>
                <a:spcPct val="20000"/>
              </a:spcBef>
              <a:spcAft>
                <a:spcPct val="0"/>
              </a:spcAft>
              <a:buClr>
                <a:srgbClr val="8064A2"/>
              </a:buClr>
              <a:buSzPct val="100000"/>
              <a:buFont typeface="Arial" charset="-94"/>
              <a:buChar char="-"/>
              <a:defRPr sz="2000">
                <a:solidFill>
                  <a:schemeClr val="tx1"/>
                </a:solidFill>
                <a:latin typeface="Arial" charset="-94"/>
              </a:defRPr>
            </a:lvl6pPr>
            <a:lvl7pPr marL="2971800" indent="-228600" eaLnBrk="0" fontAlgn="base" hangingPunct="0">
              <a:spcBef>
                <a:spcPct val="20000"/>
              </a:spcBef>
              <a:spcAft>
                <a:spcPct val="0"/>
              </a:spcAft>
              <a:buClr>
                <a:srgbClr val="8064A2"/>
              </a:buClr>
              <a:buSzPct val="100000"/>
              <a:buFont typeface="Arial" charset="-94"/>
              <a:buChar char="-"/>
              <a:defRPr sz="2000">
                <a:solidFill>
                  <a:schemeClr val="tx1"/>
                </a:solidFill>
                <a:latin typeface="Arial" charset="-94"/>
              </a:defRPr>
            </a:lvl7pPr>
            <a:lvl8pPr marL="3429000" indent="-228600" eaLnBrk="0" fontAlgn="base" hangingPunct="0">
              <a:spcBef>
                <a:spcPct val="20000"/>
              </a:spcBef>
              <a:spcAft>
                <a:spcPct val="0"/>
              </a:spcAft>
              <a:buClr>
                <a:srgbClr val="8064A2"/>
              </a:buClr>
              <a:buSzPct val="100000"/>
              <a:buFont typeface="Arial" charset="-94"/>
              <a:buChar char="-"/>
              <a:defRPr sz="2000">
                <a:solidFill>
                  <a:schemeClr val="tx1"/>
                </a:solidFill>
                <a:latin typeface="Arial" charset="-94"/>
              </a:defRPr>
            </a:lvl8pPr>
            <a:lvl9pPr marL="3886200" indent="-228600" eaLnBrk="0" fontAlgn="base" hangingPunct="0">
              <a:spcBef>
                <a:spcPct val="20000"/>
              </a:spcBef>
              <a:spcAft>
                <a:spcPct val="0"/>
              </a:spcAft>
              <a:buClr>
                <a:srgbClr val="8064A2"/>
              </a:buClr>
              <a:buSzPct val="100000"/>
              <a:buFont typeface="Arial" charset="-94"/>
              <a:buChar char="-"/>
              <a:defRPr sz="2000">
                <a:solidFill>
                  <a:schemeClr val="tx1"/>
                </a:solidFill>
                <a:latin typeface="Arial" charset="-94"/>
              </a:defRPr>
            </a:lvl9pPr>
          </a:lstStyle>
          <a:p>
            <a:pPr algn="ctr" eaLnBrk="1" hangingPunct="1">
              <a:spcBef>
                <a:spcPct val="50000"/>
              </a:spcBef>
              <a:buClrTx/>
              <a:buSzTx/>
              <a:buFontTx/>
              <a:buNone/>
            </a:pPr>
            <a:r>
              <a:rPr lang="tr-TR" altLang="tr-TR" sz="1600" b="1" dirty="0"/>
              <a:t>Menfi Tespit Davası Açılması</a:t>
            </a:r>
            <a:r>
              <a:rPr lang="tr-TR" altLang="tr-TR" sz="1800" dirty="0"/>
              <a:t> </a:t>
            </a:r>
          </a:p>
        </p:txBody>
      </p:sp>
      <p:sp>
        <p:nvSpPr>
          <p:cNvPr id="104460" name="Text Box 116"/>
          <p:cNvSpPr txBox="1">
            <a:spLocks noChangeArrowheads="1"/>
          </p:cNvSpPr>
          <p:nvPr/>
        </p:nvSpPr>
        <p:spPr bwMode="ltGray">
          <a:xfrm>
            <a:off x="6657975" y="5157789"/>
            <a:ext cx="3657600" cy="369887"/>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a:spAutoFit/>
          </a:bodyPr>
          <a:lstStyle>
            <a:lvl1pPr>
              <a:spcBef>
                <a:spcPct val="20000"/>
              </a:spcBef>
              <a:buClr>
                <a:schemeClr val="accent1"/>
              </a:buClr>
              <a:buSzPct val="80000"/>
              <a:buFont typeface="Wingdings 2" charset="2"/>
              <a:buChar char=""/>
              <a:defRPr sz="3000">
                <a:solidFill>
                  <a:schemeClr val="tx1"/>
                </a:solidFill>
                <a:latin typeface="Arial" charset="-94"/>
              </a:defRPr>
            </a:lvl1pPr>
            <a:lvl2pPr marL="742950" indent="-285750">
              <a:spcBef>
                <a:spcPct val="20000"/>
              </a:spcBef>
              <a:buClr>
                <a:schemeClr val="accent1"/>
              </a:buClr>
              <a:buSzPct val="90000"/>
              <a:buFont typeface="Wingdings 2" charset="2"/>
              <a:buChar char=""/>
              <a:defRPr sz="2600">
                <a:solidFill>
                  <a:schemeClr val="tx1"/>
                </a:solidFill>
                <a:latin typeface="Arial" charset="-94"/>
              </a:defRPr>
            </a:lvl2pPr>
            <a:lvl3pPr marL="1143000" indent="-228600">
              <a:spcBef>
                <a:spcPct val="20000"/>
              </a:spcBef>
              <a:buClr>
                <a:schemeClr val="accent2"/>
              </a:buClr>
              <a:buSzPct val="85000"/>
              <a:buFont typeface="Arial" charset="-94"/>
              <a:buChar char="○"/>
              <a:defRPr sz="2400">
                <a:solidFill>
                  <a:schemeClr val="tx1"/>
                </a:solidFill>
                <a:latin typeface="Arial" charset="-94"/>
              </a:defRPr>
            </a:lvl3pPr>
            <a:lvl4pPr marL="1600200" indent="-228600">
              <a:spcBef>
                <a:spcPct val="20000"/>
              </a:spcBef>
              <a:buClr>
                <a:srgbClr val="9BBB59"/>
              </a:buClr>
              <a:buSzPct val="90000"/>
              <a:buFont typeface="Wingdings 2" charset="2"/>
              <a:buChar char=""/>
              <a:defRPr sz="2000">
                <a:solidFill>
                  <a:schemeClr val="tx1"/>
                </a:solidFill>
                <a:latin typeface="Arial" charset="-94"/>
              </a:defRPr>
            </a:lvl4pPr>
            <a:lvl5pPr marL="2057400" indent="-228600">
              <a:spcBef>
                <a:spcPct val="20000"/>
              </a:spcBef>
              <a:buClr>
                <a:srgbClr val="8064A2"/>
              </a:buClr>
              <a:buSzPct val="100000"/>
              <a:buFont typeface="Arial" charset="-94"/>
              <a:buChar char="-"/>
              <a:defRPr sz="2000">
                <a:solidFill>
                  <a:schemeClr val="tx1"/>
                </a:solidFill>
                <a:latin typeface="Arial" charset="-94"/>
              </a:defRPr>
            </a:lvl5pPr>
            <a:lvl6pPr marL="2514600" indent="-228600" eaLnBrk="0" fontAlgn="base" hangingPunct="0">
              <a:spcBef>
                <a:spcPct val="20000"/>
              </a:spcBef>
              <a:spcAft>
                <a:spcPct val="0"/>
              </a:spcAft>
              <a:buClr>
                <a:srgbClr val="8064A2"/>
              </a:buClr>
              <a:buSzPct val="100000"/>
              <a:buFont typeface="Arial" charset="-94"/>
              <a:buChar char="-"/>
              <a:defRPr sz="2000">
                <a:solidFill>
                  <a:schemeClr val="tx1"/>
                </a:solidFill>
                <a:latin typeface="Arial" charset="-94"/>
              </a:defRPr>
            </a:lvl6pPr>
            <a:lvl7pPr marL="2971800" indent="-228600" eaLnBrk="0" fontAlgn="base" hangingPunct="0">
              <a:spcBef>
                <a:spcPct val="20000"/>
              </a:spcBef>
              <a:spcAft>
                <a:spcPct val="0"/>
              </a:spcAft>
              <a:buClr>
                <a:srgbClr val="8064A2"/>
              </a:buClr>
              <a:buSzPct val="100000"/>
              <a:buFont typeface="Arial" charset="-94"/>
              <a:buChar char="-"/>
              <a:defRPr sz="2000">
                <a:solidFill>
                  <a:schemeClr val="tx1"/>
                </a:solidFill>
                <a:latin typeface="Arial" charset="-94"/>
              </a:defRPr>
            </a:lvl7pPr>
            <a:lvl8pPr marL="3429000" indent="-228600" eaLnBrk="0" fontAlgn="base" hangingPunct="0">
              <a:spcBef>
                <a:spcPct val="20000"/>
              </a:spcBef>
              <a:spcAft>
                <a:spcPct val="0"/>
              </a:spcAft>
              <a:buClr>
                <a:srgbClr val="8064A2"/>
              </a:buClr>
              <a:buSzPct val="100000"/>
              <a:buFont typeface="Arial" charset="-94"/>
              <a:buChar char="-"/>
              <a:defRPr sz="2000">
                <a:solidFill>
                  <a:schemeClr val="tx1"/>
                </a:solidFill>
                <a:latin typeface="Arial" charset="-94"/>
              </a:defRPr>
            </a:lvl8pPr>
            <a:lvl9pPr marL="3886200" indent="-228600" eaLnBrk="0" fontAlgn="base" hangingPunct="0">
              <a:spcBef>
                <a:spcPct val="20000"/>
              </a:spcBef>
              <a:spcAft>
                <a:spcPct val="0"/>
              </a:spcAft>
              <a:buClr>
                <a:srgbClr val="8064A2"/>
              </a:buClr>
              <a:buSzPct val="100000"/>
              <a:buFont typeface="Arial" charset="-94"/>
              <a:buChar char="-"/>
              <a:defRPr sz="2000">
                <a:solidFill>
                  <a:schemeClr val="tx1"/>
                </a:solidFill>
                <a:latin typeface="Arial" charset="-94"/>
              </a:defRPr>
            </a:lvl9pPr>
          </a:lstStyle>
          <a:p>
            <a:pPr algn="ctr" eaLnBrk="1" hangingPunct="1">
              <a:spcBef>
                <a:spcPct val="50000"/>
              </a:spcBef>
              <a:buClrTx/>
              <a:buSzTx/>
              <a:buFontTx/>
              <a:buNone/>
            </a:pPr>
            <a:r>
              <a:rPr lang="tr-TR" altLang="tr-TR" sz="1800" b="1" dirty="0"/>
              <a:t>Menfi Tespit Davası Açılmaması</a:t>
            </a:r>
          </a:p>
        </p:txBody>
      </p:sp>
      <p:sp>
        <p:nvSpPr>
          <p:cNvPr id="104461" name="Text Box 117"/>
          <p:cNvSpPr txBox="1">
            <a:spLocks noChangeArrowheads="1"/>
          </p:cNvSpPr>
          <p:nvPr/>
        </p:nvSpPr>
        <p:spPr bwMode="ltGray">
          <a:xfrm>
            <a:off x="8815388" y="6057901"/>
            <a:ext cx="1676400" cy="644525"/>
          </a:xfrm>
          <a:prstGeom prst="rect">
            <a:avLst/>
          </a:prstGeom>
          <a:ln w="38100">
            <a:headEnd type="none" w="sm" len="sm"/>
            <a:tailEnd type="none" w="sm" len="sm"/>
          </a:ln>
        </p:spPr>
        <p:style>
          <a:lnRef idx="2">
            <a:schemeClr val="accent2"/>
          </a:lnRef>
          <a:fillRef idx="1">
            <a:schemeClr val="lt1"/>
          </a:fillRef>
          <a:effectRef idx="0">
            <a:schemeClr val="accent2"/>
          </a:effectRef>
          <a:fontRef idx="minor">
            <a:schemeClr val="dk1"/>
          </a:fontRef>
        </p:style>
        <p:txBody>
          <a:bodyPr>
            <a:spAutoFit/>
          </a:bodyPr>
          <a:lstStyle>
            <a:lvl1pPr>
              <a:spcBef>
                <a:spcPct val="20000"/>
              </a:spcBef>
              <a:buClr>
                <a:schemeClr val="accent1"/>
              </a:buClr>
              <a:buSzPct val="80000"/>
              <a:buFont typeface="Wingdings 2" charset="2"/>
              <a:buChar char=""/>
              <a:defRPr sz="3000">
                <a:solidFill>
                  <a:schemeClr val="tx1"/>
                </a:solidFill>
                <a:latin typeface="Arial" charset="-94"/>
              </a:defRPr>
            </a:lvl1pPr>
            <a:lvl2pPr marL="742950" indent="-285750">
              <a:spcBef>
                <a:spcPct val="20000"/>
              </a:spcBef>
              <a:buClr>
                <a:schemeClr val="accent1"/>
              </a:buClr>
              <a:buSzPct val="90000"/>
              <a:buFont typeface="Wingdings 2" charset="2"/>
              <a:buChar char=""/>
              <a:defRPr sz="2600">
                <a:solidFill>
                  <a:schemeClr val="tx1"/>
                </a:solidFill>
                <a:latin typeface="Arial" charset="-94"/>
              </a:defRPr>
            </a:lvl2pPr>
            <a:lvl3pPr marL="1143000" indent="-228600">
              <a:spcBef>
                <a:spcPct val="20000"/>
              </a:spcBef>
              <a:buClr>
                <a:schemeClr val="accent2"/>
              </a:buClr>
              <a:buSzPct val="85000"/>
              <a:buFont typeface="Arial" charset="-94"/>
              <a:buChar char="○"/>
              <a:defRPr sz="2400">
                <a:solidFill>
                  <a:schemeClr val="tx1"/>
                </a:solidFill>
                <a:latin typeface="Arial" charset="-94"/>
              </a:defRPr>
            </a:lvl3pPr>
            <a:lvl4pPr marL="1600200" indent="-228600">
              <a:spcBef>
                <a:spcPct val="20000"/>
              </a:spcBef>
              <a:buClr>
                <a:srgbClr val="9BBB59"/>
              </a:buClr>
              <a:buSzPct val="90000"/>
              <a:buFont typeface="Wingdings 2" charset="2"/>
              <a:buChar char=""/>
              <a:defRPr sz="2000">
                <a:solidFill>
                  <a:schemeClr val="tx1"/>
                </a:solidFill>
                <a:latin typeface="Arial" charset="-94"/>
              </a:defRPr>
            </a:lvl4pPr>
            <a:lvl5pPr marL="2057400" indent="-228600">
              <a:spcBef>
                <a:spcPct val="20000"/>
              </a:spcBef>
              <a:buClr>
                <a:srgbClr val="8064A2"/>
              </a:buClr>
              <a:buSzPct val="100000"/>
              <a:buFont typeface="Arial" charset="-94"/>
              <a:buChar char="-"/>
              <a:defRPr sz="2000">
                <a:solidFill>
                  <a:schemeClr val="tx1"/>
                </a:solidFill>
                <a:latin typeface="Arial" charset="-94"/>
              </a:defRPr>
            </a:lvl5pPr>
            <a:lvl6pPr marL="2514600" indent="-228600" eaLnBrk="0" fontAlgn="base" hangingPunct="0">
              <a:spcBef>
                <a:spcPct val="20000"/>
              </a:spcBef>
              <a:spcAft>
                <a:spcPct val="0"/>
              </a:spcAft>
              <a:buClr>
                <a:srgbClr val="8064A2"/>
              </a:buClr>
              <a:buSzPct val="100000"/>
              <a:buFont typeface="Arial" charset="-94"/>
              <a:buChar char="-"/>
              <a:defRPr sz="2000">
                <a:solidFill>
                  <a:schemeClr val="tx1"/>
                </a:solidFill>
                <a:latin typeface="Arial" charset="-94"/>
              </a:defRPr>
            </a:lvl6pPr>
            <a:lvl7pPr marL="2971800" indent="-228600" eaLnBrk="0" fontAlgn="base" hangingPunct="0">
              <a:spcBef>
                <a:spcPct val="20000"/>
              </a:spcBef>
              <a:spcAft>
                <a:spcPct val="0"/>
              </a:spcAft>
              <a:buClr>
                <a:srgbClr val="8064A2"/>
              </a:buClr>
              <a:buSzPct val="100000"/>
              <a:buFont typeface="Arial" charset="-94"/>
              <a:buChar char="-"/>
              <a:defRPr sz="2000">
                <a:solidFill>
                  <a:schemeClr val="tx1"/>
                </a:solidFill>
                <a:latin typeface="Arial" charset="-94"/>
              </a:defRPr>
            </a:lvl7pPr>
            <a:lvl8pPr marL="3429000" indent="-228600" eaLnBrk="0" fontAlgn="base" hangingPunct="0">
              <a:spcBef>
                <a:spcPct val="20000"/>
              </a:spcBef>
              <a:spcAft>
                <a:spcPct val="0"/>
              </a:spcAft>
              <a:buClr>
                <a:srgbClr val="8064A2"/>
              </a:buClr>
              <a:buSzPct val="100000"/>
              <a:buFont typeface="Arial" charset="-94"/>
              <a:buChar char="-"/>
              <a:defRPr sz="2000">
                <a:solidFill>
                  <a:schemeClr val="tx1"/>
                </a:solidFill>
                <a:latin typeface="Arial" charset="-94"/>
              </a:defRPr>
            </a:lvl8pPr>
            <a:lvl9pPr marL="3886200" indent="-228600" eaLnBrk="0" fontAlgn="base" hangingPunct="0">
              <a:spcBef>
                <a:spcPct val="20000"/>
              </a:spcBef>
              <a:spcAft>
                <a:spcPct val="0"/>
              </a:spcAft>
              <a:buClr>
                <a:srgbClr val="8064A2"/>
              </a:buClr>
              <a:buSzPct val="100000"/>
              <a:buFont typeface="Arial" charset="-94"/>
              <a:buChar char="-"/>
              <a:defRPr sz="2000">
                <a:solidFill>
                  <a:schemeClr val="tx1"/>
                </a:solidFill>
                <a:latin typeface="Arial" charset="-94"/>
              </a:defRPr>
            </a:lvl9pPr>
          </a:lstStyle>
          <a:p>
            <a:pPr algn="ctr" eaLnBrk="1" hangingPunct="1">
              <a:spcBef>
                <a:spcPct val="50000"/>
              </a:spcBef>
              <a:buClrTx/>
              <a:buSzTx/>
              <a:buFontTx/>
              <a:buNone/>
            </a:pPr>
            <a:r>
              <a:rPr lang="tr-TR" altLang="tr-TR" sz="1800" b="1" i="1" dirty="0"/>
              <a:t>Borcun Ödenmemesi</a:t>
            </a:r>
          </a:p>
        </p:txBody>
      </p:sp>
      <p:sp>
        <p:nvSpPr>
          <p:cNvPr id="104462" name="Text Box 118"/>
          <p:cNvSpPr txBox="1">
            <a:spLocks noChangeArrowheads="1"/>
          </p:cNvSpPr>
          <p:nvPr/>
        </p:nvSpPr>
        <p:spPr bwMode="ltGray">
          <a:xfrm>
            <a:off x="6705600" y="6113464"/>
            <a:ext cx="1371600" cy="644525"/>
          </a:xfrm>
          <a:prstGeom prst="rect">
            <a:avLst/>
          </a:prstGeom>
          <a:ln w="38100">
            <a:solidFill>
              <a:schemeClr val="accent6">
                <a:lumMod val="75000"/>
              </a:schemeClr>
            </a:solidFill>
            <a:headEnd type="none" w="sm" len="sm"/>
            <a:tailEnd type="none" w="sm" len="sm"/>
          </a:ln>
        </p:spPr>
        <p:style>
          <a:lnRef idx="2">
            <a:schemeClr val="dk1"/>
          </a:lnRef>
          <a:fillRef idx="1">
            <a:schemeClr val="lt1"/>
          </a:fillRef>
          <a:effectRef idx="0">
            <a:schemeClr val="dk1"/>
          </a:effectRef>
          <a:fontRef idx="minor">
            <a:schemeClr val="dk1"/>
          </a:fontRef>
        </p:style>
        <p:txBody>
          <a:bodyPr>
            <a:spAutoFit/>
          </a:bodyPr>
          <a:lstStyle>
            <a:lvl1pPr>
              <a:spcBef>
                <a:spcPct val="20000"/>
              </a:spcBef>
              <a:buClr>
                <a:schemeClr val="accent1"/>
              </a:buClr>
              <a:buSzPct val="80000"/>
              <a:buFont typeface="Wingdings 2" charset="2"/>
              <a:buChar char=""/>
              <a:defRPr sz="3000">
                <a:solidFill>
                  <a:schemeClr val="tx1"/>
                </a:solidFill>
                <a:latin typeface="Arial" charset="-94"/>
              </a:defRPr>
            </a:lvl1pPr>
            <a:lvl2pPr marL="742950" indent="-285750">
              <a:spcBef>
                <a:spcPct val="20000"/>
              </a:spcBef>
              <a:buClr>
                <a:schemeClr val="accent1"/>
              </a:buClr>
              <a:buSzPct val="90000"/>
              <a:buFont typeface="Wingdings 2" charset="2"/>
              <a:buChar char=""/>
              <a:defRPr sz="2600">
                <a:solidFill>
                  <a:schemeClr val="tx1"/>
                </a:solidFill>
                <a:latin typeface="Arial" charset="-94"/>
              </a:defRPr>
            </a:lvl2pPr>
            <a:lvl3pPr marL="1143000" indent="-228600">
              <a:spcBef>
                <a:spcPct val="20000"/>
              </a:spcBef>
              <a:buClr>
                <a:schemeClr val="accent2"/>
              </a:buClr>
              <a:buSzPct val="85000"/>
              <a:buFont typeface="Arial" charset="-94"/>
              <a:buChar char="○"/>
              <a:defRPr sz="2400">
                <a:solidFill>
                  <a:schemeClr val="tx1"/>
                </a:solidFill>
                <a:latin typeface="Arial" charset="-94"/>
              </a:defRPr>
            </a:lvl3pPr>
            <a:lvl4pPr marL="1600200" indent="-228600">
              <a:spcBef>
                <a:spcPct val="20000"/>
              </a:spcBef>
              <a:buClr>
                <a:srgbClr val="9BBB59"/>
              </a:buClr>
              <a:buSzPct val="90000"/>
              <a:buFont typeface="Wingdings 2" charset="2"/>
              <a:buChar char=""/>
              <a:defRPr sz="2000">
                <a:solidFill>
                  <a:schemeClr val="tx1"/>
                </a:solidFill>
                <a:latin typeface="Arial" charset="-94"/>
              </a:defRPr>
            </a:lvl4pPr>
            <a:lvl5pPr marL="2057400" indent="-228600">
              <a:spcBef>
                <a:spcPct val="20000"/>
              </a:spcBef>
              <a:buClr>
                <a:srgbClr val="8064A2"/>
              </a:buClr>
              <a:buSzPct val="100000"/>
              <a:buFont typeface="Arial" charset="-94"/>
              <a:buChar char="-"/>
              <a:defRPr sz="2000">
                <a:solidFill>
                  <a:schemeClr val="tx1"/>
                </a:solidFill>
                <a:latin typeface="Arial" charset="-94"/>
              </a:defRPr>
            </a:lvl5pPr>
            <a:lvl6pPr marL="2514600" indent="-228600" eaLnBrk="0" fontAlgn="base" hangingPunct="0">
              <a:spcBef>
                <a:spcPct val="20000"/>
              </a:spcBef>
              <a:spcAft>
                <a:spcPct val="0"/>
              </a:spcAft>
              <a:buClr>
                <a:srgbClr val="8064A2"/>
              </a:buClr>
              <a:buSzPct val="100000"/>
              <a:buFont typeface="Arial" charset="-94"/>
              <a:buChar char="-"/>
              <a:defRPr sz="2000">
                <a:solidFill>
                  <a:schemeClr val="tx1"/>
                </a:solidFill>
                <a:latin typeface="Arial" charset="-94"/>
              </a:defRPr>
            </a:lvl6pPr>
            <a:lvl7pPr marL="2971800" indent="-228600" eaLnBrk="0" fontAlgn="base" hangingPunct="0">
              <a:spcBef>
                <a:spcPct val="20000"/>
              </a:spcBef>
              <a:spcAft>
                <a:spcPct val="0"/>
              </a:spcAft>
              <a:buClr>
                <a:srgbClr val="8064A2"/>
              </a:buClr>
              <a:buSzPct val="100000"/>
              <a:buFont typeface="Arial" charset="-94"/>
              <a:buChar char="-"/>
              <a:defRPr sz="2000">
                <a:solidFill>
                  <a:schemeClr val="tx1"/>
                </a:solidFill>
                <a:latin typeface="Arial" charset="-94"/>
              </a:defRPr>
            </a:lvl7pPr>
            <a:lvl8pPr marL="3429000" indent="-228600" eaLnBrk="0" fontAlgn="base" hangingPunct="0">
              <a:spcBef>
                <a:spcPct val="20000"/>
              </a:spcBef>
              <a:spcAft>
                <a:spcPct val="0"/>
              </a:spcAft>
              <a:buClr>
                <a:srgbClr val="8064A2"/>
              </a:buClr>
              <a:buSzPct val="100000"/>
              <a:buFont typeface="Arial" charset="-94"/>
              <a:buChar char="-"/>
              <a:defRPr sz="2000">
                <a:solidFill>
                  <a:schemeClr val="tx1"/>
                </a:solidFill>
                <a:latin typeface="Arial" charset="-94"/>
              </a:defRPr>
            </a:lvl8pPr>
            <a:lvl9pPr marL="3886200" indent="-228600" eaLnBrk="0" fontAlgn="base" hangingPunct="0">
              <a:spcBef>
                <a:spcPct val="20000"/>
              </a:spcBef>
              <a:spcAft>
                <a:spcPct val="0"/>
              </a:spcAft>
              <a:buClr>
                <a:srgbClr val="8064A2"/>
              </a:buClr>
              <a:buSzPct val="100000"/>
              <a:buFont typeface="Arial" charset="-94"/>
              <a:buChar char="-"/>
              <a:defRPr sz="2000">
                <a:solidFill>
                  <a:schemeClr val="tx1"/>
                </a:solidFill>
                <a:latin typeface="Arial" charset="-94"/>
              </a:defRPr>
            </a:lvl9pPr>
          </a:lstStyle>
          <a:p>
            <a:pPr algn="ctr" eaLnBrk="1" hangingPunct="1">
              <a:spcBef>
                <a:spcPct val="50000"/>
              </a:spcBef>
              <a:buClrTx/>
              <a:buSzTx/>
              <a:buFontTx/>
              <a:buNone/>
            </a:pPr>
            <a:r>
              <a:rPr lang="tr-TR" altLang="tr-TR" sz="1800" b="1" i="1" dirty="0"/>
              <a:t>Borcun Ödenmesi</a:t>
            </a:r>
          </a:p>
        </p:txBody>
      </p:sp>
      <p:sp>
        <p:nvSpPr>
          <p:cNvPr id="104463" name="Text Box 119"/>
          <p:cNvSpPr txBox="1">
            <a:spLocks noChangeArrowheads="1"/>
          </p:cNvSpPr>
          <p:nvPr/>
        </p:nvSpPr>
        <p:spPr bwMode="ltGray">
          <a:xfrm>
            <a:off x="1752600" y="6100764"/>
            <a:ext cx="1752600" cy="644525"/>
          </a:xfrm>
          <a:prstGeom prst="rect">
            <a:avLst/>
          </a:prstGeom>
          <a:ln w="38100">
            <a:solidFill>
              <a:schemeClr val="accent6">
                <a:lumMod val="75000"/>
              </a:schemeClr>
            </a:solidFill>
            <a:headEnd type="none" w="sm" len="sm"/>
            <a:tailEnd type="none" w="sm" len="sm"/>
          </a:ln>
        </p:spPr>
        <p:style>
          <a:lnRef idx="2">
            <a:schemeClr val="dk1"/>
          </a:lnRef>
          <a:fillRef idx="1">
            <a:schemeClr val="lt1"/>
          </a:fillRef>
          <a:effectRef idx="0">
            <a:schemeClr val="dk1"/>
          </a:effectRef>
          <a:fontRef idx="minor">
            <a:schemeClr val="dk1"/>
          </a:fontRef>
        </p:style>
        <p:txBody>
          <a:bodyPr>
            <a:spAutoFit/>
          </a:bodyPr>
          <a:lstStyle>
            <a:lvl1pPr>
              <a:spcBef>
                <a:spcPct val="20000"/>
              </a:spcBef>
              <a:buClr>
                <a:schemeClr val="accent1"/>
              </a:buClr>
              <a:buSzPct val="80000"/>
              <a:buFont typeface="Wingdings 2" charset="2"/>
              <a:buChar char=""/>
              <a:defRPr sz="3000">
                <a:solidFill>
                  <a:schemeClr val="tx1"/>
                </a:solidFill>
                <a:latin typeface="Arial" charset="-94"/>
              </a:defRPr>
            </a:lvl1pPr>
            <a:lvl2pPr marL="742950" indent="-285750">
              <a:spcBef>
                <a:spcPct val="20000"/>
              </a:spcBef>
              <a:buClr>
                <a:schemeClr val="accent1"/>
              </a:buClr>
              <a:buSzPct val="90000"/>
              <a:buFont typeface="Wingdings 2" charset="2"/>
              <a:buChar char=""/>
              <a:defRPr sz="2600">
                <a:solidFill>
                  <a:schemeClr val="tx1"/>
                </a:solidFill>
                <a:latin typeface="Arial" charset="-94"/>
              </a:defRPr>
            </a:lvl2pPr>
            <a:lvl3pPr marL="1143000" indent="-228600">
              <a:spcBef>
                <a:spcPct val="20000"/>
              </a:spcBef>
              <a:buClr>
                <a:schemeClr val="accent2"/>
              </a:buClr>
              <a:buSzPct val="85000"/>
              <a:buFont typeface="Arial" charset="-94"/>
              <a:buChar char="○"/>
              <a:defRPr sz="2400">
                <a:solidFill>
                  <a:schemeClr val="tx1"/>
                </a:solidFill>
                <a:latin typeface="Arial" charset="-94"/>
              </a:defRPr>
            </a:lvl3pPr>
            <a:lvl4pPr marL="1600200" indent="-228600">
              <a:spcBef>
                <a:spcPct val="20000"/>
              </a:spcBef>
              <a:buClr>
                <a:srgbClr val="9BBB59"/>
              </a:buClr>
              <a:buSzPct val="90000"/>
              <a:buFont typeface="Wingdings 2" charset="2"/>
              <a:buChar char=""/>
              <a:defRPr sz="2000">
                <a:solidFill>
                  <a:schemeClr val="tx1"/>
                </a:solidFill>
                <a:latin typeface="Arial" charset="-94"/>
              </a:defRPr>
            </a:lvl4pPr>
            <a:lvl5pPr marL="2057400" indent="-228600">
              <a:spcBef>
                <a:spcPct val="20000"/>
              </a:spcBef>
              <a:buClr>
                <a:srgbClr val="8064A2"/>
              </a:buClr>
              <a:buSzPct val="100000"/>
              <a:buFont typeface="Arial" charset="-94"/>
              <a:buChar char="-"/>
              <a:defRPr sz="2000">
                <a:solidFill>
                  <a:schemeClr val="tx1"/>
                </a:solidFill>
                <a:latin typeface="Arial" charset="-94"/>
              </a:defRPr>
            </a:lvl5pPr>
            <a:lvl6pPr marL="2514600" indent="-228600" eaLnBrk="0" fontAlgn="base" hangingPunct="0">
              <a:spcBef>
                <a:spcPct val="20000"/>
              </a:spcBef>
              <a:spcAft>
                <a:spcPct val="0"/>
              </a:spcAft>
              <a:buClr>
                <a:srgbClr val="8064A2"/>
              </a:buClr>
              <a:buSzPct val="100000"/>
              <a:buFont typeface="Arial" charset="-94"/>
              <a:buChar char="-"/>
              <a:defRPr sz="2000">
                <a:solidFill>
                  <a:schemeClr val="tx1"/>
                </a:solidFill>
                <a:latin typeface="Arial" charset="-94"/>
              </a:defRPr>
            </a:lvl6pPr>
            <a:lvl7pPr marL="2971800" indent="-228600" eaLnBrk="0" fontAlgn="base" hangingPunct="0">
              <a:spcBef>
                <a:spcPct val="20000"/>
              </a:spcBef>
              <a:spcAft>
                <a:spcPct val="0"/>
              </a:spcAft>
              <a:buClr>
                <a:srgbClr val="8064A2"/>
              </a:buClr>
              <a:buSzPct val="100000"/>
              <a:buFont typeface="Arial" charset="-94"/>
              <a:buChar char="-"/>
              <a:defRPr sz="2000">
                <a:solidFill>
                  <a:schemeClr val="tx1"/>
                </a:solidFill>
                <a:latin typeface="Arial" charset="-94"/>
              </a:defRPr>
            </a:lvl7pPr>
            <a:lvl8pPr marL="3429000" indent="-228600" eaLnBrk="0" fontAlgn="base" hangingPunct="0">
              <a:spcBef>
                <a:spcPct val="20000"/>
              </a:spcBef>
              <a:spcAft>
                <a:spcPct val="0"/>
              </a:spcAft>
              <a:buClr>
                <a:srgbClr val="8064A2"/>
              </a:buClr>
              <a:buSzPct val="100000"/>
              <a:buFont typeface="Arial" charset="-94"/>
              <a:buChar char="-"/>
              <a:defRPr sz="2000">
                <a:solidFill>
                  <a:schemeClr val="tx1"/>
                </a:solidFill>
                <a:latin typeface="Arial" charset="-94"/>
              </a:defRPr>
            </a:lvl8pPr>
            <a:lvl9pPr marL="3886200" indent="-228600" eaLnBrk="0" fontAlgn="base" hangingPunct="0">
              <a:spcBef>
                <a:spcPct val="20000"/>
              </a:spcBef>
              <a:spcAft>
                <a:spcPct val="0"/>
              </a:spcAft>
              <a:buClr>
                <a:srgbClr val="8064A2"/>
              </a:buClr>
              <a:buSzPct val="100000"/>
              <a:buFont typeface="Arial" charset="-94"/>
              <a:buChar char="-"/>
              <a:defRPr sz="2000">
                <a:solidFill>
                  <a:schemeClr val="tx1"/>
                </a:solidFill>
                <a:latin typeface="Arial" charset="-94"/>
              </a:defRPr>
            </a:lvl9pPr>
          </a:lstStyle>
          <a:p>
            <a:pPr algn="ctr" eaLnBrk="1" hangingPunct="1">
              <a:spcBef>
                <a:spcPct val="50000"/>
              </a:spcBef>
              <a:buClrTx/>
              <a:buSzTx/>
              <a:buFontTx/>
              <a:buNone/>
            </a:pPr>
            <a:r>
              <a:rPr lang="tr-TR" altLang="tr-TR" sz="1800" b="1" i="1" dirty="0"/>
              <a:t>3. Kişi Lehine Sonuçlanması</a:t>
            </a:r>
          </a:p>
        </p:txBody>
      </p:sp>
      <p:sp>
        <p:nvSpPr>
          <p:cNvPr id="104464" name="Text Box 120"/>
          <p:cNvSpPr txBox="1">
            <a:spLocks noChangeArrowheads="1"/>
          </p:cNvSpPr>
          <p:nvPr/>
        </p:nvSpPr>
        <p:spPr bwMode="ltGray">
          <a:xfrm>
            <a:off x="4038600" y="6072189"/>
            <a:ext cx="1905000" cy="644525"/>
          </a:xfrm>
          <a:prstGeom prst="rect">
            <a:avLst/>
          </a:prstGeom>
          <a:ln w="38100">
            <a:headEnd type="none" w="sm" len="sm"/>
            <a:tailEnd type="none" w="sm" len="sm"/>
          </a:ln>
        </p:spPr>
        <p:style>
          <a:lnRef idx="2">
            <a:schemeClr val="accent2"/>
          </a:lnRef>
          <a:fillRef idx="1">
            <a:schemeClr val="lt1"/>
          </a:fillRef>
          <a:effectRef idx="0">
            <a:schemeClr val="accent2"/>
          </a:effectRef>
          <a:fontRef idx="minor">
            <a:schemeClr val="dk1"/>
          </a:fontRef>
        </p:style>
        <p:txBody>
          <a:bodyPr>
            <a:spAutoFit/>
          </a:bodyPr>
          <a:lstStyle>
            <a:lvl1pPr>
              <a:spcBef>
                <a:spcPct val="20000"/>
              </a:spcBef>
              <a:buClr>
                <a:schemeClr val="accent1"/>
              </a:buClr>
              <a:buSzPct val="80000"/>
              <a:buFont typeface="Wingdings 2" charset="2"/>
              <a:buChar char=""/>
              <a:defRPr sz="3000">
                <a:solidFill>
                  <a:schemeClr val="tx1"/>
                </a:solidFill>
                <a:latin typeface="Arial" charset="-94"/>
              </a:defRPr>
            </a:lvl1pPr>
            <a:lvl2pPr marL="742950" indent="-285750">
              <a:spcBef>
                <a:spcPct val="20000"/>
              </a:spcBef>
              <a:buClr>
                <a:schemeClr val="accent1"/>
              </a:buClr>
              <a:buSzPct val="90000"/>
              <a:buFont typeface="Wingdings 2" charset="2"/>
              <a:buChar char=""/>
              <a:defRPr sz="2600">
                <a:solidFill>
                  <a:schemeClr val="tx1"/>
                </a:solidFill>
                <a:latin typeface="Arial" charset="-94"/>
              </a:defRPr>
            </a:lvl2pPr>
            <a:lvl3pPr marL="1143000" indent="-228600">
              <a:spcBef>
                <a:spcPct val="20000"/>
              </a:spcBef>
              <a:buClr>
                <a:schemeClr val="accent2"/>
              </a:buClr>
              <a:buSzPct val="85000"/>
              <a:buFont typeface="Arial" charset="-94"/>
              <a:buChar char="○"/>
              <a:defRPr sz="2400">
                <a:solidFill>
                  <a:schemeClr val="tx1"/>
                </a:solidFill>
                <a:latin typeface="Arial" charset="-94"/>
              </a:defRPr>
            </a:lvl3pPr>
            <a:lvl4pPr marL="1600200" indent="-228600">
              <a:spcBef>
                <a:spcPct val="20000"/>
              </a:spcBef>
              <a:buClr>
                <a:srgbClr val="9BBB59"/>
              </a:buClr>
              <a:buSzPct val="90000"/>
              <a:buFont typeface="Wingdings 2" charset="2"/>
              <a:buChar char=""/>
              <a:defRPr sz="2000">
                <a:solidFill>
                  <a:schemeClr val="tx1"/>
                </a:solidFill>
                <a:latin typeface="Arial" charset="-94"/>
              </a:defRPr>
            </a:lvl4pPr>
            <a:lvl5pPr marL="2057400" indent="-228600">
              <a:spcBef>
                <a:spcPct val="20000"/>
              </a:spcBef>
              <a:buClr>
                <a:srgbClr val="8064A2"/>
              </a:buClr>
              <a:buSzPct val="100000"/>
              <a:buFont typeface="Arial" charset="-94"/>
              <a:buChar char="-"/>
              <a:defRPr sz="2000">
                <a:solidFill>
                  <a:schemeClr val="tx1"/>
                </a:solidFill>
                <a:latin typeface="Arial" charset="-94"/>
              </a:defRPr>
            </a:lvl5pPr>
            <a:lvl6pPr marL="2514600" indent="-228600" eaLnBrk="0" fontAlgn="base" hangingPunct="0">
              <a:spcBef>
                <a:spcPct val="20000"/>
              </a:spcBef>
              <a:spcAft>
                <a:spcPct val="0"/>
              </a:spcAft>
              <a:buClr>
                <a:srgbClr val="8064A2"/>
              </a:buClr>
              <a:buSzPct val="100000"/>
              <a:buFont typeface="Arial" charset="-94"/>
              <a:buChar char="-"/>
              <a:defRPr sz="2000">
                <a:solidFill>
                  <a:schemeClr val="tx1"/>
                </a:solidFill>
                <a:latin typeface="Arial" charset="-94"/>
              </a:defRPr>
            </a:lvl6pPr>
            <a:lvl7pPr marL="2971800" indent="-228600" eaLnBrk="0" fontAlgn="base" hangingPunct="0">
              <a:spcBef>
                <a:spcPct val="20000"/>
              </a:spcBef>
              <a:spcAft>
                <a:spcPct val="0"/>
              </a:spcAft>
              <a:buClr>
                <a:srgbClr val="8064A2"/>
              </a:buClr>
              <a:buSzPct val="100000"/>
              <a:buFont typeface="Arial" charset="-94"/>
              <a:buChar char="-"/>
              <a:defRPr sz="2000">
                <a:solidFill>
                  <a:schemeClr val="tx1"/>
                </a:solidFill>
                <a:latin typeface="Arial" charset="-94"/>
              </a:defRPr>
            </a:lvl7pPr>
            <a:lvl8pPr marL="3429000" indent="-228600" eaLnBrk="0" fontAlgn="base" hangingPunct="0">
              <a:spcBef>
                <a:spcPct val="20000"/>
              </a:spcBef>
              <a:spcAft>
                <a:spcPct val="0"/>
              </a:spcAft>
              <a:buClr>
                <a:srgbClr val="8064A2"/>
              </a:buClr>
              <a:buSzPct val="100000"/>
              <a:buFont typeface="Arial" charset="-94"/>
              <a:buChar char="-"/>
              <a:defRPr sz="2000">
                <a:solidFill>
                  <a:schemeClr val="tx1"/>
                </a:solidFill>
                <a:latin typeface="Arial" charset="-94"/>
              </a:defRPr>
            </a:lvl8pPr>
            <a:lvl9pPr marL="3886200" indent="-228600" eaLnBrk="0" fontAlgn="base" hangingPunct="0">
              <a:spcBef>
                <a:spcPct val="20000"/>
              </a:spcBef>
              <a:spcAft>
                <a:spcPct val="0"/>
              </a:spcAft>
              <a:buClr>
                <a:srgbClr val="8064A2"/>
              </a:buClr>
              <a:buSzPct val="100000"/>
              <a:buFont typeface="Arial" charset="-94"/>
              <a:buChar char="-"/>
              <a:defRPr sz="2000">
                <a:solidFill>
                  <a:schemeClr val="tx1"/>
                </a:solidFill>
                <a:latin typeface="Arial" charset="-94"/>
              </a:defRPr>
            </a:lvl9pPr>
          </a:lstStyle>
          <a:p>
            <a:pPr algn="ctr" eaLnBrk="1" hangingPunct="1">
              <a:spcBef>
                <a:spcPct val="50000"/>
              </a:spcBef>
              <a:buClrTx/>
              <a:buSzTx/>
              <a:buFontTx/>
              <a:buNone/>
            </a:pPr>
            <a:r>
              <a:rPr lang="tr-TR" altLang="tr-TR" sz="1800" b="1" i="1" dirty="0"/>
              <a:t>Alacaklı Lehine Sonuçlanması</a:t>
            </a:r>
          </a:p>
        </p:txBody>
      </p:sp>
      <p:sp>
        <p:nvSpPr>
          <p:cNvPr id="104465" name="Line 126"/>
          <p:cNvSpPr>
            <a:spLocks noChangeShapeType="1"/>
          </p:cNvSpPr>
          <p:nvPr/>
        </p:nvSpPr>
        <p:spPr bwMode="ltGray">
          <a:xfrm>
            <a:off x="6248400" y="1704976"/>
            <a:ext cx="0" cy="390525"/>
          </a:xfrm>
          <a:prstGeom prst="line">
            <a:avLst/>
          </a:prstGeom>
          <a:noFill/>
          <a:ln w="22225">
            <a:solidFill>
              <a:schemeClr val="tx1"/>
            </a:solidFill>
            <a:round/>
            <a:headEnd type="none" w="lg" len="lg"/>
            <a:tailEnd type="triangle" w="lg" len="lg"/>
          </a:ln>
          <a:extLst>
            <a:ext uri="{909E8E84-426E-40DD-AFC4-6F175D3DCCD1}">
              <a14:hiddenFill xmlns:a14="http://schemas.microsoft.com/office/drawing/2010/main">
                <a:noFill/>
              </a14:hiddenFill>
            </a:ext>
          </a:extLst>
        </p:spPr>
        <p:txBody>
          <a:bodyPr wrap="none"/>
          <a:lstStyle/>
          <a:p>
            <a:endParaRPr lang="tr-TR"/>
          </a:p>
        </p:txBody>
      </p:sp>
      <p:cxnSp>
        <p:nvCxnSpPr>
          <p:cNvPr id="104466" name="AutoShape 133"/>
          <p:cNvCxnSpPr>
            <a:cxnSpLocks noChangeShapeType="1"/>
            <a:stCxn id="104457" idx="2"/>
            <a:endCxn id="146546" idx="3"/>
          </p:cNvCxnSpPr>
          <p:nvPr/>
        </p:nvCxnSpPr>
        <p:spPr bwMode="ltGray">
          <a:xfrm rot="5400000">
            <a:off x="7876382" y="3390107"/>
            <a:ext cx="439737" cy="1866900"/>
          </a:xfrm>
          <a:prstGeom prst="bentConnector2">
            <a:avLst/>
          </a:prstGeom>
          <a:noFill/>
          <a:ln w="22225">
            <a:solidFill>
              <a:schemeClr val="tx1"/>
            </a:solidFill>
            <a:miter lim="800000"/>
            <a:headEnd type="none" w="lg" len="lg"/>
            <a:tailEnd type="triangle" w="lg" len="lg"/>
          </a:ln>
          <a:extLst>
            <a:ext uri="{909E8E84-426E-40DD-AFC4-6F175D3DCCD1}">
              <a14:hiddenFill xmlns:a14="http://schemas.microsoft.com/office/drawing/2010/main">
                <a:noFill/>
              </a14:hiddenFill>
            </a:ext>
          </a:extLst>
        </p:spPr>
      </p:cxnSp>
      <p:cxnSp>
        <p:nvCxnSpPr>
          <p:cNvPr id="104467" name="AutoShape 138"/>
          <p:cNvCxnSpPr>
            <a:cxnSpLocks noChangeShapeType="1"/>
            <a:stCxn id="146546" idx="2"/>
            <a:endCxn id="104459" idx="3"/>
          </p:cNvCxnSpPr>
          <p:nvPr/>
        </p:nvCxnSpPr>
        <p:spPr bwMode="ltGray">
          <a:xfrm rot="5400000">
            <a:off x="5487194" y="4742657"/>
            <a:ext cx="646113" cy="647700"/>
          </a:xfrm>
          <a:prstGeom prst="bentConnector2">
            <a:avLst/>
          </a:prstGeom>
          <a:noFill/>
          <a:ln w="22225">
            <a:solidFill>
              <a:schemeClr val="tx1"/>
            </a:solidFill>
            <a:miter lim="800000"/>
            <a:headEnd type="none" w="lg" len="lg"/>
            <a:tailEnd type="triangle" w="lg" len="lg"/>
          </a:ln>
          <a:extLst>
            <a:ext uri="{909E8E84-426E-40DD-AFC4-6F175D3DCCD1}">
              <a14:hiddenFill xmlns:a14="http://schemas.microsoft.com/office/drawing/2010/main">
                <a:noFill/>
              </a14:hiddenFill>
            </a:ext>
          </a:extLst>
        </p:spPr>
      </p:cxnSp>
      <p:cxnSp>
        <p:nvCxnSpPr>
          <p:cNvPr id="104468" name="AutoShape 139"/>
          <p:cNvCxnSpPr>
            <a:cxnSpLocks noChangeShapeType="1"/>
          </p:cNvCxnSpPr>
          <p:nvPr/>
        </p:nvCxnSpPr>
        <p:spPr bwMode="ltGray">
          <a:xfrm rot="16200000" flipH="1">
            <a:off x="6144420" y="4887120"/>
            <a:ext cx="503237" cy="523875"/>
          </a:xfrm>
          <a:prstGeom prst="bentConnector2">
            <a:avLst/>
          </a:prstGeom>
          <a:noFill/>
          <a:ln w="22225">
            <a:solidFill>
              <a:schemeClr val="tx1"/>
            </a:solidFill>
            <a:miter lim="800000"/>
            <a:headEnd type="none" w="lg" len="lg"/>
            <a:tailEnd type="triangle" w="lg" len="lg"/>
          </a:ln>
          <a:extLst>
            <a:ext uri="{909E8E84-426E-40DD-AFC4-6F175D3DCCD1}">
              <a14:hiddenFill xmlns:a14="http://schemas.microsoft.com/office/drawing/2010/main">
                <a:noFill/>
              </a14:hiddenFill>
            </a:ext>
          </a:extLst>
        </p:spPr>
      </p:cxnSp>
      <p:sp>
        <p:nvSpPr>
          <p:cNvPr id="104469" name="Line 143"/>
          <p:cNvSpPr>
            <a:spLocks noChangeShapeType="1"/>
          </p:cNvSpPr>
          <p:nvPr/>
        </p:nvSpPr>
        <p:spPr bwMode="ltGray">
          <a:xfrm>
            <a:off x="3733800" y="5638800"/>
            <a:ext cx="1447800" cy="381000"/>
          </a:xfrm>
          <a:prstGeom prst="line">
            <a:avLst/>
          </a:prstGeom>
          <a:noFill/>
          <a:ln w="22225">
            <a:solidFill>
              <a:schemeClr val="tx1"/>
            </a:solidFill>
            <a:round/>
            <a:headEnd type="none" w="lg" len="lg"/>
            <a:tailEnd type="triangle" w="lg" len="lg"/>
          </a:ln>
          <a:extLst>
            <a:ext uri="{909E8E84-426E-40DD-AFC4-6F175D3DCCD1}">
              <a14:hiddenFill xmlns:a14="http://schemas.microsoft.com/office/drawing/2010/main">
                <a:noFill/>
              </a14:hiddenFill>
            </a:ext>
          </a:extLst>
        </p:spPr>
        <p:txBody>
          <a:bodyPr wrap="none"/>
          <a:lstStyle/>
          <a:p>
            <a:endParaRPr lang="tr-TR"/>
          </a:p>
        </p:txBody>
      </p:sp>
      <p:sp>
        <p:nvSpPr>
          <p:cNvPr id="104470" name="Line 144"/>
          <p:cNvSpPr>
            <a:spLocks noChangeShapeType="1"/>
          </p:cNvSpPr>
          <p:nvPr/>
        </p:nvSpPr>
        <p:spPr bwMode="ltGray">
          <a:xfrm flipH="1">
            <a:off x="2590800" y="5638800"/>
            <a:ext cx="1143000" cy="381000"/>
          </a:xfrm>
          <a:prstGeom prst="line">
            <a:avLst/>
          </a:prstGeom>
          <a:noFill/>
          <a:ln w="22225">
            <a:solidFill>
              <a:schemeClr val="tx1"/>
            </a:solidFill>
            <a:round/>
            <a:headEnd type="none" w="lg" len="lg"/>
            <a:tailEnd type="triangle" w="lg" len="lg"/>
          </a:ln>
          <a:extLst>
            <a:ext uri="{909E8E84-426E-40DD-AFC4-6F175D3DCCD1}">
              <a14:hiddenFill xmlns:a14="http://schemas.microsoft.com/office/drawing/2010/main">
                <a:noFill/>
              </a14:hiddenFill>
            </a:ext>
          </a:extLst>
        </p:spPr>
        <p:txBody>
          <a:bodyPr wrap="none"/>
          <a:lstStyle/>
          <a:p>
            <a:endParaRPr lang="tr-TR"/>
          </a:p>
        </p:txBody>
      </p:sp>
      <p:sp>
        <p:nvSpPr>
          <p:cNvPr id="104471" name="Line 145"/>
          <p:cNvSpPr>
            <a:spLocks noChangeShapeType="1"/>
          </p:cNvSpPr>
          <p:nvPr/>
        </p:nvSpPr>
        <p:spPr bwMode="ltGray">
          <a:xfrm flipH="1">
            <a:off x="7315200" y="5562600"/>
            <a:ext cx="1295400" cy="457200"/>
          </a:xfrm>
          <a:prstGeom prst="line">
            <a:avLst/>
          </a:prstGeom>
          <a:noFill/>
          <a:ln w="22225">
            <a:solidFill>
              <a:schemeClr val="tx1"/>
            </a:solidFill>
            <a:round/>
            <a:headEnd type="none" w="lg" len="lg"/>
            <a:tailEnd type="triangle" w="lg" len="lg"/>
          </a:ln>
          <a:extLst>
            <a:ext uri="{909E8E84-426E-40DD-AFC4-6F175D3DCCD1}">
              <a14:hiddenFill xmlns:a14="http://schemas.microsoft.com/office/drawing/2010/main">
                <a:noFill/>
              </a14:hiddenFill>
            </a:ext>
          </a:extLst>
        </p:spPr>
        <p:txBody>
          <a:bodyPr wrap="none"/>
          <a:lstStyle/>
          <a:p>
            <a:endParaRPr lang="tr-TR"/>
          </a:p>
        </p:txBody>
      </p:sp>
      <p:sp>
        <p:nvSpPr>
          <p:cNvPr id="104472" name="Line 146"/>
          <p:cNvSpPr>
            <a:spLocks noChangeShapeType="1"/>
          </p:cNvSpPr>
          <p:nvPr/>
        </p:nvSpPr>
        <p:spPr bwMode="ltGray">
          <a:xfrm>
            <a:off x="8610600" y="5562600"/>
            <a:ext cx="914400" cy="457200"/>
          </a:xfrm>
          <a:prstGeom prst="line">
            <a:avLst/>
          </a:prstGeom>
          <a:noFill/>
          <a:ln w="22225">
            <a:solidFill>
              <a:schemeClr val="tx1"/>
            </a:solidFill>
            <a:round/>
            <a:headEnd type="none" w="lg" len="lg"/>
            <a:tailEnd type="triangle" w="lg" len="lg"/>
          </a:ln>
          <a:extLst>
            <a:ext uri="{909E8E84-426E-40DD-AFC4-6F175D3DCCD1}">
              <a14:hiddenFill xmlns:a14="http://schemas.microsoft.com/office/drawing/2010/main">
                <a:noFill/>
              </a14:hiddenFill>
            </a:ext>
          </a:extLst>
        </p:spPr>
        <p:txBody>
          <a:bodyPr wrap="none"/>
          <a:lstStyle/>
          <a:p>
            <a:endParaRPr lang="tr-TR"/>
          </a:p>
        </p:txBody>
      </p:sp>
      <p:sp>
        <p:nvSpPr>
          <p:cNvPr id="104473" name="Text Box 147"/>
          <p:cNvSpPr txBox="1">
            <a:spLocks noChangeArrowheads="1"/>
          </p:cNvSpPr>
          <p:nvPr/>
        </p:nvSpPr>
        <p:spPr bwMode="ltGray">
          <a:xfrm>
            <a:off x="1733550" y="1590675"/>
            <a:ext cx="2743200" cy="338138"/>
          </a:xfrm>
          <a:prstGeom prst="rect">
            <a:avLst/>
          </a:prstGeom>
          <a:ln w="38100">
            <a:solidFill>
              <a:srgbClr val="FF0000"/>
            </a:solidFill>
            <a:prstDash val="lgDash"/>
            <a:headEnd type="none" w="sm" len="sm"/>
            <a:tailEnd type="none" w="sm" len="sm"/>
          </a:ln>
        </p:spPr>
        <p:style>
          <a:lnRef idx="2">
            <a:schemeClr val="accent5"/>
          </a:lnRef>
          <a:fillRef idx="1">
            <a:schemeClr val="lt1"/>
          </a:fillRef>
          <a:effectRef idx="0">
            <a:schemeClr val="accent5"/>
          </a:effectRef>
          <a:fontRef idx="minor">
            <a:schemeClr val="dk1"/>
          </a:fontRef>
        </p:style>
        <p:txBody>
          <a:bodyPr>
            <a:spAutoFit/>
          </a:bodyPr>
          <a:lstStyle>
            <a:lvl1pPr>
              <a:spcBef>
                <a:spcPct val="20000"/>
              </a:spcBef>
              <a:buClr>
                <a:schemeClr val="accent1"/>
              </a:buClr>
              <a:buSzPct val="80000"/>
              <a:buFont typeface="Wingdings 2" charset="2"/>
              <a:buChar char=""/>
              <a:defRPr sz="3000">
                <a:solidFill>
                  <a:schemeClr val="tx1"/>
                </a:solidFill>
                <a:latin typeface="Arial" charset="-94"/>
              </a:defRPr>
            </a:lvl1pPr>
            <a:lvl2pPr marL="742950" indent="-285750">
              <a:spcBef>
                <a:spcPct val="20000"/>
              </a:spcBef>
              <a:buClr>
                <a:schemeClr val="accent1"/>
              </a:buClr>
              <a:buSzPct val="90000"/>
              <a:buFont typeface="Wingdings 2" charset="2"/>
              <a:buChar char=""/>
              <a:defRPr sz="2600">
                <a:solidFill>
                  <a:schemeClr val="tx1"/>
                </a:solidFill>
                <a:latin typeface="Arial" charset="-94"/>
              </a:defRPr>
            </a:lvl2pPr>
            <a:lvl3pPr marL="1143000" indent="-228600">
              <a:spcBef>
                <a:spcPct val="20000"/>
              </a:spcBef>
              <a:buClr>
                <a:schemeClr val="accent2"/>
              </a:buClr>
              <a:buSzPct val="85000"/>
              <a:buFont typeface="Arial" charset="-94"/>
              <a:buChar char="○"/>
              <a:defRPr sz="2400">
                <a:solidFill>
                  <a:schemeClr val="tx1"/>
                </a:solidFill>
                <a:latin typeface="Arial" charset="-94"/>
              </a:defRPr>
            </a:lvl3pPr>
            <a:lvl4pPr marL="1600200" indent="-228600">
              <a:spcBef>
                <a:spcPct val="20000"/>
              </a:spcBef>
              <a:buClr>
                <a:srgbClr val="9BBB59"/>
              </a:buClr>
              <a:buSzPct val="90000"/>
              <a:buFont typeface="Wingdings 2" charset="2"/>
              <a:buChar char=""/>
              <a:defRPr sz="2000">
                <a:solidFill>
                  <a:schemeClr val="tx1"/>
                </a:solidFill>
                <a:latin typeface="Arial" charset="-94"/>
              </a:defRPr>
            </a:lvl4pPr>
            <a:lvl5pPr marL="2057400" indent="-228600">
              <a:spcBef>
                <a:spcPct val="20000"/>
              </a:spcBef>
              <a:buClr>
                <a:srgbClr val="8064A2"/>
              </a:buClr>
              <a:buSzPct val="100000"/>
              <a:buFont typeface="Arial" charset="-94"/>
              <a:buChar char="-"/>
              <a:defRPr sz="2000">
                <a:solidFill>
                  <a:schemeClr val="tx1"/>
                </a:solidFill>
                <a:latin typeface="Arial" charset="-94"/>
              </a:defRPr>
            </a:lvl5pPr>
            <a:lvl6pPr marL="2514600" indent="-228600" eaLnBrk="0" fontAlgn="base" hangingPunct="0">
              <a:spcBef>
                <a:spcPct val="20000"/>
              </a:spcBef>
              <a:spcAft>
                <a:spcPct val="0"/>
              </a:spcAft>
              <a:buClr>
                <a:srgbClr val="8064A2"/>
              </a:buClr>
              <a:buSzPct val="100000"/>
              <a:buFont typeface="Arial" charset="-94"/>
              <a:buChar char="-"/>
              <a:defRPr sz="2000">
                <a:solidFill>
                  <a:schemeClr val="tx1"/>
                </a:solidFill>
                <a:latin typeface="Arial" charset="-94"/>
              </a:defRPr>
            </a:lvl6pPr>
            <a:lvl7pPr marL="2971800" indent="-228600" eaLnBrk="0" fontAlgn="base" hangingPunct="0">
              <a:spcBef>
                <a:spcPct val="20000"/>
              </a:spcBef>
              <a:spcAft>
                <a:spcPct val="0"/>
              </a:spcAft>
              <a:buClr>
                <a:srgbClr val="8064A2"/>
              </a:buClr>
              <a:buSzPct val="100000"/>
              <a:buFont typeface="Arial" charset="-94"/>
              <a:buChar char="-"/>
              <a:defRPr sz="2000">
                <a:solidFill>
                  <a:schemeClr val="tx1"/>
                </a:solidFill>
                <a:latin typeface="Arial" charset="-94"/>
              </a:defRPr>
            </a:lvl7pPr>
            <a:lvl8pPr marL="3429000" indent="-228600" eaLnBrk="0" fontAlgn="base" hangingPunct="0">
              <a:spcBef>
                <a:spcPct val="20000"/>
              </a:spcBef>
              <a:spcAft>
                <a:spcPct val="0"/>
              </a:spcAft>
              <a:buClr>
                <a:srgbClr val="8064A2"/>
              </a:buClr>
              <a:buSzPct val="100000"/>
              <a:buFont typeface="Arial" charset="-94"/>
              <a:buChar char="-"/>
              <a:defRPr sz="2000">
                <a:solidFill>
                  <a:schemeClr val="tx1"/>
                </a:solidFill>
                <a:latin typeface="Arial" charset="-94"/>
              </a:defRPr>
            </a:lvl8pPr>
            <a:lvl9pPr marL="3886200" indent="-228600" eaLnBrk="0" fontAlgn="base" hangingPunct="0">
              <a:spcBef>
                <a:spcPct val="20000"/>
              </a:spcBef>
              <a:spcAft>
                <a:spcPct val="0"/>
              </a:spcAft>
              <a:buClr>
                <a:srgbClr val="8064A2"/>
              </a:buClr>
              <a:buSzPct val="100000"/>
              <a:buFont typeface="Arial" charset="-94"/>
              <a:buChar char="-"/>
              <a:defRPr sz="2000">
                <a:solidFill>
                  <a:schemeClr val="tx1"/>
                </a:solidFill>
                <a:latin typeface="Arial" charset="-94"/>
              </a:defRPr>
            </a:lvl9pPr>
          </a:lstStyle>
          <a:p>
            <a:pPr algn="ctr" eaLnBrk="1" hangingPunct="1">
              <a:spcBef>
                <a:spcPct val="50000"/>
              </a:spcBef>
              <a:buClrTx/>
              <a:buSzTx/>
              <a:buFontTx/>
              <a:buNone/>
            </a:pPr>
            <a:r>
              <a:rPr lang="tr-TR" altLang="tr-TR" sz="1600" b="1" i="1" dirty="0"/>
              <a:t>Ceza ve Tazminat Davası</a:t>
            </a:r>
          </a:p>
        </p:txBody>
      </p:sp>
      <p:sp>
        <p:nvSpPr>
          <p:cNvPr id="104474" name="Line 148"/>
          <p:cNvSpPr>
            <a:spLocks noChangeShapeType="1"/>
          </p:cNvSpPr>
          <p:nvPr/>
        </p:nvSpPr>
        <p:spPr bwMode="ltGray">
          <a:xfrm>
            <a:off x="3124200" y="1262063"/>
            <a:ext cx="0" cy="304800"/>
          </a:xfrm>
          <a:prstGeom prst="line">
            <a:avLst/>
          </a:prstGeom>
          <a:noFill/>
          <a:ln w="22225">
            <a:solidFill>
              <a:schemeClr val="tx1"/>
            </a:solidFill>
            <a:round/>
            <a:headEnd type="none" w="lg" len="lg"/>
            <a:tailEnd type="triangle" w="lg" len="lg"/>
          </a:ln>
          <a:extLst>
            <a:ext uri="{909E8E84-426E-40DD-AFC4-6F175D3DCCD1}">
              <a14:hiddenFill xmlns:a14="http://schemas.microsoft.com/office/drawing/2010/main">
                <a:noFill/>
              </a14:hiddenFill>
            </a:ext>
          </a:extLst>
        </p:spPr>
        <p:txBody>
          <a:bodyPr wrap="none"/>
          <a:lstStyle/>
          <a:p>
            <a:endParaRPr lang="tr-TR"/>
          </a:p>
        </p:txBody>
      </p:sp>
      <p:cxnSp>
        <p:nvCxnSpPr>
          <p:cNvPr id="104475" name="AutoShape 157"/>
          <p:cNvCxnSpPr>
            <a:cxnSpLocks noChangeShapeType="1"/>
            <a:stCxn id="146541" idx="2"/>
            <a:endCxn id="104454" idx="3"/>
          </p:cNvCxnSpPr>
          <p:nvPr/>
        </p:nvCxnSpPr>
        <p:spPr bwMode="ltGray">
          <a:xfrm rot="5400000">
            <a:off x="5444332" y="2294732"/>
            <a:ext cx="579437" cy="1104900"/>
          </a:xfrm>
          <a:prstGeom prst="bentConnector2">
            <a:avLst/>
          </a:prstGeom>
          <a:noFill/>
          <a:ln w="22225">
            <a:solidFill>
              <a:schemeClr val="tx1"/>
            </a:solidFill>
            <a:miter lim="800000"/>
            <a:headEnd type="none" w="lg" len="lg"/>
            <a:tailEnd type="triangle" w="lg" len="lg"/>
          </a:ln>
          <a:extLst>
            <a:ext uri="{909E8E84-426E-40DD-AFC4-6F175D3DCCD1}">
              <a14:hiddenFill xmlns:a14="http://schemas.microsoft.com/office/drawing/2010/main">
                <a:noFill/>
              </a14:hiddenFill>
            </a:ext>
          </a:extLst>
        </p:spPr>
      </p:cxnSp>
      <p:cxnSp>
        <p:nvCxnSpPr>
          <p:cNvPr id="104476" name="AutoShape 158"/>
          <p:cNvCxnSpPr>
            <a:cxnSpLocks noChangeShapeType="1"/>
          </p:cNvCxnSpPr>
          <p:nvPr/>
        </p:nvCxnSpPr>
        <p:spPr bwMode="ltGray">
          <a:xfrm rot="16200000" flipH="1">
            <a:off x="6308726" y="2660651"/>
            <a:ext cx="455613" cy="500063"/>
          </a:xfrm>
          <a:prstGeom prst="bentConnector2">
            <a:avLst/>
          </a:prstGeom>
          <a:noFill/>
          <a:ln w="22225">
            <a:solidFill>
              <a:schemeClr val="tx1"/>
            </a:solidFill>
            <a:miter lim="800000"/>
            <a:headEnd type="none" w="lg" len="lg"/>
            <a:tailEnd type="triangle" w="lg" len="lg"/>
          </a:ln>
          <a:extLst>
            <a:ext uri="{909E8E84-426E-40DD-AFC4-6F175D3DCCD1}">
              <a14:hiddenFill xmlns:a14="http://schemas.microsoft.com/office/drawing/2010/main">
                <a:noFill/>
              </a14:hiddenFill>
            </a:ext>
          </a:extLst>
        </p:spPr>
      </p:cxnSp>
      <p:cxnSp>
        <p:nvCxnSpPr>
          <p:cNvPr id="104477" name="AutoShape 160"/>
          <p:cNvCxnSpPr>
            <a:cxnSpLocks noChangeShapeType="1"/>
            <a:stCxn id="104455" idx="2"/>
            <a:endCxn id="104456" idx="0"/>
          </p:cNvCxnSpPr>
          <p:nvPr/>
        </p:nvCxnSpPr>
        <p:spPr bwMode="ltGray">
          <a:xfrm rot="5400000">
            <a:off x="5983289" y="1054101"/>
            <a:ext cx="496887" cy="4919663"/>
          </a:xfrm>
          <a:prstGeom prst="curvedConnector3">
            <a:avLst>
              <a:gd name="adj1" fmla="val 50000"/>
            </a:avLst>
          </a:prstGeom>
          <a:noFill/>
          <a:ln w="22225">
            <a:solidFill>
              <a:schemeClr val="tx1"/>
            </a:solidFill>
            <a:round/>
            <a:headEnd type="none" w="lg" len="lg"/>
            <a:tailEnd type="triangle" w="lg" len="lg"/>
          </a:ln>
          <a:extLst>
            <a:ext uri="{909E8E84-426E-40DD-AFC4-6F175D3DCCD1}">
              <a14:hiddenFill xmlns:a14="http://schemas.microsoft.com/office/drawing/2010/main">
                <a:noFill/>
              </a14:hiddenFill>
            </a:ext>
          </a:extLst>
        </p:spPr>
      </p:cxnSp>
      <p:sp>
        <p:nvSpPr>
          <p:cNvPr id="104478" name="Line 163"/>
          <p:cNvSpPr>
            <a:spLocks noChangeShapeType="1"/>
          </p:cNvSpPr>
          <p:nvPr/>
        </p:nvSpPr>
        <p:spPr bwMode="ltGray">
          <a:xfrm>
            <a:off x="8686800" y="3352800"/>
            <a:ext cx="338138" cy="433388"/>
          </a:xfrm>
          <a:prstGeom prst="line">
            <a:avLst/>
          </a:prstGeom>
          <a:noFill/>
          <a:ln w="22225">
            <a:solidFill>
              <a:schemeClr val="tx1"/>
            </a:solidFill>
            <a:round/>
            <a:headEnd type="none" w="lg" len="lg"/>
            <a:tailEnd type="triangle" w="lg" len="lg"/>
          </a:ln>
          <a:extLst>
            <a:ext uri="{909E8E84-426E-40DD-AFC4-6F175D3DCCD1}">
              <a14:hiddenFill xmlns:a14="http://schemas.microsoft.com/office/drawing/2010/main">
                <a:noFill/>
              </a14:hiddenFill>
            </a:ext>
          </a:extLst>
        </p:spPr>
        <p:txBody>
          <a:bodyPr wrap="none"/>
          <a:lstStyle/>
          <a:p>
            <a:endParaRPr lang="tr-TR"/>
          </a:p>
        </p:txBody>
      </p:sp>
      <p:cxnSp>
        <p:nvCxnSpPr>
          <p:cNvPr id="36" name="Shape 35"/>
          <p:cNvCxnSpPr>
            <a:stCxn id="146537" idx="2"/>
            <a:endCxn id="104450" idx="0"/>
          </p:cNvCxnSpPr>
          <p:nvPr/>
        </p:nvCxnSpPr>
        <p:spPr>
          <a:xfrm rot="5400000">
            <a:off x="4505326" y="-904875"/>
            <a:ext cx="371475" cy="3114675"/>
          </a:xfrm>
          <a:prstGeom prst="curvedConnector3">
            <a:avLst>
              <a:gd name="adj1" fmla="val 50000"/>
            </a:avLst>
          </a:prstGeom>
          <a:ln w="22225">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8" name="Shape 37"/>
          <p:cNvCxnSpPr>
            <a:stCxn id="146537" idx="2"/>
            <a:endCxn id="104451" idx="0"/>
          </p:cNvCxnSpPr>
          <p:nvPr/>
        </p:nvCxnSpPr>
        <p:spPr>
          <a:xfrm rot="16200000" flipH="1">
            <a:off x="7759701" y="-1044575"/>
            <a:ext cx="371475" cy="3394075"/>
          </a:xfrm>
          <a:prstGeom prst="curvedConnector3">
            <a:avLst>
              <a:gd name="adj1" fmla="val 50000"/>
            </a:avLst>
          </a:prstGeom>
          <a:ln w="22225">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146537" idx="2"/>
            <a:endCxn id="104452" idx="0"/>
          </p:cNvCxnSpPr>
          <p:nvPr/>
        </p:nvCxnSpPr>
        <p:spPr>
          <a:xfrm rot="16200000" flipH="1">
            <a:off x="5976938" y="738188"/>
            <a:ext cx="890588" cy="347663"/>
          </a:xfrm>
          <a:prstGeom prst="straightConnector1">
            <a:avLst/>
          </a:prstGeom>
          <a:ln w="22225">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054374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293915" y="365124"/>
            <a:ext cx="11778342" cy="6351361"/>
          </a:xfrm>
        </p:spPr>
        <p:txBody>
          <a:bodyPr/>
          <a:lstStyle/>
          <a:p>
            <a:pPr marL="0" indent="0" algn="ctr">
              <a:buNone/>
            </a:pPr>
            <a:r>
              <a:rPr lang="tr-TR" b="1" u="sng" dirty="0" smtClean="0"/>
              <a:t>VI. HACZİN ETKİSİ</a:t>
            </a:r>
            <a:endParaRPr lang="tr-TR" b="1" u="sng" dirty="0"/>
          </a:p>
        </p:txBody>
      </p:sp>
      <p:cxnSp>
        <p:nvCxnSpPr>
          <p:cNvPr id="5" name="Düz Bağlayıcı 4"/>
          <p:cNvCxnSpPr/>
          <p:nvPr/>
        </p:nvCxnSpPr>
        <p:spPr>
          <a:xfrm>
            <a:off x="1872343" y="736212"/>
            <a:ext cx="8795656" cy="2578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Düz Ok Bağlayıcısı 9"/>
          <p:cNvCxnSpPr/>
          <p:nvPr/>
        </p:nvCxnSpPr>
        <p:spPr>
          <a:xfrm flipH="1">
            <a:off x="1872343" y="756557"/>
            <a:ext cx="0" cy="93957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Düz Ok Bağlayıcısı 11"/>
          <p:cNvCxnSpPr/>
          <p:nvPr/>
        </p:nvCxnSpPr>
        <p:spPr>
          <a:xfrm>
            <a:off x="10667999" y="762001"/>
            <a:ext cx="0" cy="92868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Düz Ok Bağlayıcısı 13"/>
          <p:cNvCxnSpPr/>
          <p:nvPr/>
        </p:nvCxnSpPr>
        <p:spPr>
          <a:xfrm>
            <a:off x="6400803" y="744808"/>
            <a:ext cx="10886" cy="249282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Metin kutusu 14"/>
          <p:cNvSpPr txBox="1"/>
          <p:nvPr/>
        </p:nvSpPr>
        <p:spPr>
          <a:xfrm>
            <a:off x="525848" y="1703550"/>
            <a:ext cx="3357019" cy="3170099"/>
          </a:xfrm>
          <a:prstGeom prst="rect">
            <a:avLst/>
          </a:prstGeom>
          <a:noFill/>
        </p:spPr>
        <p:txBody>
          <a:bodyPr wrap="square" rtlCol="0">
            <a:spAutoFit/>
          </a:bodyPr>
          <a:lstStyle/>
          <a:p>
            <a:r>
              <a:rPr lang="tr-TR" sz="2000" b="1" u="sng" dirty="0" smtClean="0"/>
              <a:t>ALACAKLI(LAR) BAKIMINDAN</a:t>
            </a:r>
          </a:p>
          <a:p>
            <a:pPr marL="285750" indent="-285750" algn="just">
              <a:buFont typeface="Arial" charset="-94"/>
              <a:buChar char="•"/>
            </a:pPr>
            <a:r>
              <a:rPr lang="tr-TR" altLang="tr-TR" dirty="0">
                <a:ea typeface="Times New Roman" charset="-94"/>
                <a:cs typeface="Times New Roman" charset="-94"/>
              </a:rPr>
              <a:t>Alacaklı satış isteyebilir (m. 106) ve alacağını satış bedelinden alır (m. 138/II). </a:t>
            </a:r>
            <a:r>
              <a:rPr lang="tr-TR" altLang="tr-TR" dirty="0" smtClean="0">
                <a:ea typeface="Times New Roman" charset="-94"/>
                <a:cs typeface="Times New Roman" charset="-94"/>
              </a:rPr>
              <a:t>Bunun sonucunda alacaklının takip hukuku bakımından bir hakkı doğar. Ancak bu hak, ayni </a:t>
            </a:r>
            <a:r>
              <a:rPr lang="tr-TR" altLang="tr-TR" dirty="0">
                <a:ea typeface="Times New Roman" charset="-94"/>
                <a:cs typeface="Times New Roman" charset="-94"/>
              </a:rPr>
              <a:t>bir hak </a:t>
            </a:r>
            <a:r>
              <a:rPr lang="tr-TR" altLang="tr-TR" dirty="0" smtClean="0">
                <a:ea typeface="Times New Roman" charset="-94"/>
                <a:cs typeface="Times New Roman" charset="-94"/>
              </a:rPr>
              <a:t>değildir.</a:t>
            </a:r>
            <a:endParaRPr lang="tr-TR" altLang="tr-TR" dirty="0">
              <a:ea typeface="Times New Roman" charset="-94"/>
              <a:cs typeface="Times New Roman" charset="-94"/>
            </a:endParaRPr>
          </a:p>
          <a:p>
            <a:pPr marL="285750" indent="-285750" algn="just">
              <a:buFont typeface="Arial" charset="-94"/>
              <a:buChar char="•"/>
            </a:pPr>
            <a:r>
              <a:rPr lang="tr-TR" altLang="tr-TR" dirty="0">
                <a:ea typeface="Times New Roman" charset="-94"/>
                <a:cs typeface="Times New Roman" charset="-94"/>
              </a:rPr>
              <a:t>Şartları oluştuğunda diğer alacaklılar da hacze iştirak edebilirler (m. 100 – 101</a:t>
            </a:r>
            <a:r>
              <a:rPr lang="tr-TR" altLang="tr-TR" dirty="0" smtClean="0">
                <a:ea typeface="Times New Roman" charset="-94"/>
                <a:cs typeface="Times New Roman" charset="-94"/>
              </a:rPr>
              <a:t>).</a:t>
            </a:r>
            <a:endParaRPr lang="tr-TR" altLang="tr-TR" dirty="0">
              <a:ea typeface="Times New Roman" charset="-94"/>
              <a:cs typeface="Times New Roman" charset="-94"/>
            </a:endParaRPr>
          </a:p>
        </p:txBody>
      </p:sp>
      <p:sp>
        <p:nvSpPr>
          <p:cNvPr id="16" name="Metin kutusu 15"/>
          <p:cNvSpPr txBox="1"/>
          <p:nvPr/>
        </p:nvSpPr>
        <p:spPr>
          <a:xfrm>
            <a:off x="4740732" y="3237637"/>
            <a:ext cx="3320142" cy="3748719"/>
          </a:xfrm>
          <a:prstGeom prst="rect">
            <a:avLst/>
          </a:prstGeom>
          <a:noFill/>
        </p:spPr>
        <p:txBody>
          <a:bodyPr wrap="square" rtlCol="0">
            <a:spAutoFit/>
          </a:bodyPr>
          <a:lstStyle/>
          <a:p>
            <a:r>
              <a:rPr lang="tr-TR" b="1" u="sng" dirty="0" smtClean="0"/>
              <a:t>ÜÇÜNCÜ KİŞİLER BAKIMINDAN</a:t>
            </a:r>
          </a:p>
          <a:p>
            <a:pPr marL="285750" indent="-285750" algn="just">
              <a:lnSpc>
                <a:spcPct val="80000"/>
              </a:lnSpc>
              <a:buFont typeface="Arial" charset="-94"/>
              <a:buChar char="•"/>
            </a:pPr>
            <a:r>
              <a:rPr lang="tr-TR" altLang="tr-TR" dirty="0">
                <a:ea typeface="Times New Roman" charset="-94"/>
                <a:cs typeface="Times New Roman" charset="-94"/>
              </a:rPr>
              <a:t>Üçüncü kişilerin hacizden önce sahip oldukları haklar için </a:t>
            </a:r>
            <a:r>
              <a:rPr lang="tr-TR" altLang="tr-TR" b="1" dirty="0">
                <a:ea typeface="Times New Roman" charset="-94"/>
                <a:cs typeface="Times New Roman" charset="-94"/>
              </a:rPr>
              <a:t>istihkak iddiası </a:t>
            </a:r>
            <a:r>
              <a:rPr lang="tr-TR" altLang="tr-TR" dirty="0">
                <a:ea typeface="Times New Roman" charset="-94"/>
                <a:cs typeface="Times New Roman" charset="-94"/>
              </a:rPr>
              <a:t>varsa bu tutanağa geçirilir (m.102/I) ve istihkak prosedürü işletilir (m. 96 – 99).</a:t>
            </a:r>
          </a:p>
          <a:p>
            <a:pPr marL="285750" indent="-285750" algn="just">
              <a:lnSpc>
                <a:spcPct val="80000"/>
              </a:lnSpc>
              <a:buFont typeface="Arial" charset="-94"/>
              <a:buChar char="•"/>
            </a:pPr>
            <a:r>
              <a:rPr lang="tr-TR" altLang="tr-TR" dirty="0">
                <a:ea typeface="Times New Roman" charset="-94"/>
                <a:cs typeface="Times New Roman" charset="-94"/>
              </a:rPr>
              <a:t>Mal üçüncü kişinin elinde haczedilirse yediemin olarak kendisine bırakılmalıdır (m. 97/a). Ancak m. 88’in hükmüne dikkat edilmelidir.</a:t>
            </a:r>
          </a:p>
          <a:p>
            <a:pPr marL="285750" indent="-285750" algn="just">
              <a:lnSpc>
                <a:spcPct val="80000"/>
              </a:lnSpc>
              <a:buFont typeface="Arial" charset="-94"/>
              <a:buChar char="•"/>
            </a:pPr>
            <a:r>
              <a:rPr lang="tr-TR" altLang="tr-TR" dirty="0">
                <a:ea typeface="Times New Roman" charset="-94"/>
                <a:cs typeface="Times New Roman" charset="-94"/>
              </a:rPr>
              <a:t>Üçüncü kişilerin hacizli mallar </a:t>
            </a:r>
            <a:r>
              <a:rPr lang="tr-TR" altLang="tr-TR" dirty="0" smtClean="0">
                <a:ea typeface="Times New Roman" charset="-94"/>
                <a:cs typeface="Times New Roman" charset="-94"/>
              </a:rPr>
              <a:t>üzerinde iyiniyetle </a:t>
            </a:r>
            <a:r>
              <a:rPr lang="tr-TR" altLang="tr-TR" dirty="0">
                <a:ea typeface="Times New Roman" charset="-94"/>
                <a:cs typeface="Times New Roman" charset="-94"/>
              </a:rPr>
              <a:t>kazandıkları haklar korunur (m. 86/III).</a:t>
            </a:r>
          </a:p>
          <a:p>
            <a:endParaRPr lang="tr-TR" dirty="0"/>
          </a:p>
        </p:txBody>
      </p:sp>
      <p:sp>
        <p:nvSpPr>
          <p:cNvPr id="20" name="Metin kutusu 19"/>
          <p:cNvSpPr txBox="1"/>
          <p:nvPr/>
        </p:nvSpPr>
        <p:spPr>
          <a:xfrm>
            <a:off x="8568724" y="1703550"/>
            <a:ext cx="3240610" cy="5613845"/>
          </a:xfrm>
          <a:prstGeom prst="rect">
            <a:avLst/>
          </a:prstGeom>
          <a:noFill/>
        </p:spPr>
        <p:txBody>
          <a:bodyPr wrap="square" rtlCol="0">
            <a:spAutoFit/>
          </a:bodyPr>
          <a:lstStyle/>
          <a:p>
            <a:r>
              <a:rPr lang="tr-TR" b="1" dirty="0" smtClean="0"/>
              <a:t>         </a:t>
            </a:r>
            <a:r>
              <a:rPr lang="tr-TR" b="1" u="sng" dirty="0" smtClean="0"/>
              <a:t>BORÇLU BAKIMINDAN</a:t>
            </a:r>
          </a:p>
          <a:p>
            <a:pPr marL="285750" indent="-285750" algn="just">
              <a:lnSpc>
                <a:spcPct val="80000"/>
              </a:lnSpc>
              <a:buFont typeface="Arial" charset="-94"/>
              <a:buChar char="•"/>
            </a:pPr>
            <a:r>
              <a:rPr lang="tr-TR" altLang="tr-TR" sz="1700" dirty="0">
                <a:ea typeface="Times New Roman" charset="-94"/>
                <a:cs typeface="Times New Roman" charset="-94"/>
              </a:rPr>
              <a:t>Borçlunun tasarruf yetkisi </a:t>
            </a:r>
            <a:r>
              <a:rPr lang="tr-TR" altLang="tr-TR" sz="1700" dirty="0" smtClean="0">
                <a:ea typeface="Times New Roman" charset="-94"/>
                <a:cs typeface="Times New Roman" charset="-94"/>
              </a:rPr>
              <a:t>sınırlanır (m. 91/I). </a:t>
            </a:r>
            <a:r>
              <a:rPr lang="tr-TR" altLang="tr-TR" sz="1700" b="1" dirty="0" smtClean="0">
                <a:ea typeface="Times New Roman" charset="-94"/>
                <a:cs typeface="Times New Roman" charset="-94"/>
              </a:rPr>
              <a:t>Taşınmaz üzerinde</a:t>
            </a:r>
            <a:r>
              <a:rPr lang="tr-TR" altLang="tr-TR" sz="1700" dirty="0" smtClean="0">
                <a:ea typeface="Times New Roman" charset="-94"/>
                <a:cs typeface="Times New Roman" charset="-94"/>
              </a:rPr>
              <a:t> borçlu alacalı ve icra müdürünün izni olmadan da tasarrufta bulunabilir. Ancak yeni hak sahiplerinin hakları daha sonra gelir. </a:t>
            </a:r>
            <a:r>
              <a:rPr lang="tr-TR" altLang="tr-TR" sz="1700" b="1" dirty="0" smtClean="0">
                <a:ea typeface="Times New Roman" charset="-94"/>
                <a:cs typeface="Times New Roman" charset="-94"/>
              </a:rPr>
              <a:t>Taşınırlar </a:t>
            </a:r>
            <a:r>
              <a:rPr lang="tr-TR" altLang="tr-TR" sz="1700" b="1" dirty="0">
                <a:ea typeface="Times New Roman" charset="-94"/>
                <a:cs typeface="Times New Roman" charset="-94"/>
              </a:rPr>
              <a:t>için </a:t>
            </a:r>
            <a:r>
              <a:rPr lang="tr-TR" altLang="tr-TR" sz="1700" dirty="0">
                <a:ea typeface="Times New Roman" charset="-94"/>
                <a:cs typeface="Times New Roman" charset="-94"/>
              </a:rPr>
              <a:t>etkisi ayrıca m. 86’da düzenlenmiştir</a:t>
            </a:r>
            <a:r>
              <a:rPr lang="tr-TR" altLang="tr-TR" sz="1700" dirty="0" smtClean="0">
                <a:ea typeface="Times New Roman" charset="-94"/>
                <a:cs typeface="Times New Roman" charset="-94"/>
              </a:rPr>
              <a:t>.</a:t>
            </a:r>
          </a:p>
          <a:p>
            <a:pPr marL="285750" indent="-285750">
              <a:lnSpc>
                <a:spcPct val="80000"/>
              </a:lnSpc>
              <a:buFont typeface="Arial" charset="-94"/>
              <a:buChar char="•"/>
            </a:pPr>
            <a:r>
              <a:rPr lang="tr-TR" altLang="tr-TR" sz="1700" dirty="0">
                <a:ea typeface="Times New Roman" charset="-94"/>
                <a:cs typeface="Times New Roman" charset="-94"/>
              </a:rPr>
              <a:t>Borçlunun </a:t>
            </a:r>
            <a:r>
              <a:rPr lang="tr-TR" altLang="tr-TR" sz="1700" b="1" dirty="0">
                <a:ea typeface="Times New Roman" charset="-94"/>
                <a:cs typeface="Times New Roman" charset="-94"/>
              </a:rPr>
              <a:t>izinsiz tasarrufunun </a:t>
            </a:r>
            <a:r>
              <a:rPr lang="tr-TR" altLang="tr-TR" sz="1700" dirty="0">
                <a:ea typeface="Times New Roman" charset="-94"/>
                <a:cs typeface="Times New Roman" charset="-94"/>
              </a:rPr>
              <a:t>yaptırımı söz konusudur. Önceden kanunda bulunan m. 336/a ile ayrı bir suç olarak düzenlenmişti. Ancak yeni TCK ile uyumlu olmadığı ve kaldırılması halinde uygulamada boşluk doğurmayacağı için 31.05.2005 tarihli ve 5358 sayılı Kanunun 23. maddesi ile mülga olmuştur.</a:t>
            </a:r>
          </a:p>
          <a:p>
            <a:pPr algn="just">
              <a:lnSpc>
                <a:spcPct val="80000"/>
              </a:lnSpc>
            </a:pPr>
            <a:endParaRPr lang="tr-TR" altLang="tr-TR" sz="1600" i="1" dirty="0">
              <a:latin typeface="Times New Roman" charset="-94"/>
              <a:ea typeface="Times New Roman" charset="-94"/>
              <a:cs typeface="Times New Roman" charset="-94"/>
            </a:endParaRPr>
          </a:p>
          <a:p>
            <a:pPr algn="just">
              <a:lnSpc>
                <a:spcPct val="80000"/>
              </a:lnSpc>
            </a:pPr>
            <a:endParaRPr lang="tr-TR" altLang="tr-TR" sz="1600" i="1" dirty="0">
              <a:latin typeface="Times New Roman" charset="-94"/>
              <a:ea typeface="Times New Roman" charset="-94"/>
              <a:cs typeface="Times New Roman" charset="-94"/>
            </a:endParaRPr>
          </a:p>
          <a:p>
            <a:endParaRPr lang="tr-TR" sz="1600" b="1" u="sng" dirty="0"/>
          </a:p>
        </p:txBody>
      </p:sp>
    </p:spTree>
    <p:extLst>
      <p:ext uri="{BB962C8B-B14F-4D97-AF65-F5344CB8AC3E}">
        <p14:creationId xmlns:p14="http://schemas.microsoft.com/office/powerpoint/2010/main" val="12654303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838200" y="446314"/>
            <a:ext cx="10515600" cy="5730649"/>
          </a:xfrm>
        </p:spPr>
        <p:txBody>
          <a:bodyPr>
            <a:normAutofit/>
          </a:bodyPr>
          <a:lstStyle/>
          <a:p>
            <a:pPr marL="0" indent="0">
              <a:buNone/>
            </a:pPr>
            <a:r>
              <a:rPr lang="tr-TR" sz="3200" b="1" dirty="0" smtClean="0"/>
              <a:t>VII. HACZİN KALKMASI</a:t>
            </a:r>
          </a:p>
          <a:p>
            <a:pPr algn="just"/>
            <a:r>
              <a:rPr lang="tr-TR" sz="2400" dirty="0" smtClean="0"/>
              <a:t>Bir malın </a:t>
            </a:r>
            <a:r>
              <a:rPr lang="tr-TR" sz="2400" b="1" dirty="0" smtClean="0"/>
              <a:t>satılması kanuni süre içerisinde istenmez </a:t>
            </a:r>
            <a:r>
              <a:rPr lang="tr-TR" sz="2400" dirty="0" smtClean="0"/>
              <a:t>veya </a:t>
            </a:r>
            <a:r>
              <a:rPr lang="tr-TR" sz="2400" b="1" dirty="0" smtClean="0"/>
              <a:t>talep geri alınıp da bu müddet içinde yenilenmezse</a:t>
            </a:r>
            <a:r>
              <a:rPr lang="tr-TR" sz="2400" dirty="0" smtClean="0"/>
              <a:t> o mal üzerindeki haciz kalkar. </a:t>
            </a:r>
          </a:p>
          <a:p>
            <a:pPr algn="just"/>
            <a:r>
              <a:rPr lang="tr-TR" sz="2400" dirty="0" smtClean="0"/>
              <a:t>Haczin kalkmasından sonra muhafaza tedbiri uygulanmışsa, hacizli mal borçluya iade edilir. 6352 sayılı Kanunla yapılan değişikliğe göre; satış için icra müdürü tarafından verilecek karar gereği gerekli giderler </a:t>
            </a:r>
            <a:r>
              <a:rPr lang="tr-TR" sz="2400" b="1" dirty="0" smtClean="0">
                <a:solidFill>
                  <a:srgbClr val="C00000"/>
                </a:solidFill>
              </a:rPr>
              <a:t>on beş gün içinde depo edilmezse </a:t>
            </a:r>
            <a:r>
              <a:rPr lang="tr-TR" sz="2400" dirty="0" smtClean="0"/>
              <a:t>veya talep geri alınıp da kanuni süre içinde yenilenmezse bu durumda da o mal üzerindeki haciz kalkar.</a:t>
            </a:r>
          </a:p>
          <a:p>
            <a:pPr algn="just"/>
            <a:r>
              <a:rPr lang="tr-TR" sz="2400" dirty="0" smtClean="0"/>
              <a:t>Resmi sicile kayıtlı malların icra dairesi ile yazışmalar sonucu üzerindeki haczin kalktığı tespit edilirse, sicili tutan idare tarafından haciz şerhi terkin edilir ve bu işlem ilgili icra dairesine bildirilir. </a:t>
            </a:r>
          </a:p>
          <a:p>
            <a:pPr algn="just"/>
            <a:r>
              <a:rPr lang="tr-TR" sz="2400" dirty="0" smtClean="0"/>
              <a:t>Haczin kalkmasına sebep olan alacaklı, o mala yönelik haczin konulması ve muhafazası gibi </a:t>
            </a:r>
            <a:r>
              <a:rPr lang="tr-TR" sz="2400" b="1" dirty="0" smtClean="0"/>
              <a:t>tüm giderlerden </a:t>
            </a:r>
            <a:r>
              <a:rPr lang="tr-TR" sz="2400" dirty="0" smtClean="0"/>
              <a:t>sorumlu olur. </a:t>
            </a:r>
            <a:endParaRPr lang="tr-TR" sz="2400" dirty="0"/>
          </a:p>
        </p:txBody>
      </p:sp>
    </p:spTree>
    <p:extLst>
      <p:ext uri="{BB962C8B-B14F-4D97-AF65-F5344CB8AC3E}">
        <p14:creationId xmlns:p14="http://schemas.microsoft.com/office/powerpoint/2010/main" val="6748976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sp>
        <p:nvSpPr>
          <p:cNvPr id="4" name="Dikdörtgen 3"/>
          <p:cNvSpPr/>
          <p:nvPr/>
        </p:nvSpPr>
        <p:spPr>
          <a:xfrm>
            <a:off x="2612571" y="2967335"/>
            <a:ext cx="7478486" cy="1938992"/>
          </a:xfrm>
          <a:prstGeom prst="rect">
            <a:avLst/>
          </a:prstGeom>
          <a:noFill/>
        </p:spPr>
        <p:txBody>
          <a:bodyPr wrap="square" lIns="91440" tIns="45720" rIns="91440" bIns="45720">
            <a:spAutoFit/>
          </a:bodyPr>
          <a:lstStyle/>
          <a:p>
            <a:pPr algn="ctr"/>
            <a:r>
              <a:rPr lang="tr-TR" sz="60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HACZE İŞTİRAK</a:t>
            </a:r>
          </a:p>
          <a:p>
            <a:pPr algn="ctr"/>
            <a:r>
              <a:rPr lang="tr-TR" sz="6000" b="1" dirty="0" smtClean="0">
                <a:ln w="9525">
                  <a:solidFill>
                    <a:schemeClr val="bg1"/>
                  </a:solidFill>
                  <a:prstDash val="solid"/>
                </a:ln>
                <a:effectLst>
                  <a:outerShdw blurRad="12700" dist="38100" dir="2700000" algn="tl" rotWithShape="0">
                    <a:schemeClr val="bg1">
                      <a:lumMod val="50000"/>
                    </a:schemeClr>
                  </a:outerShdw>
                </a:effectLst>
              </a:rPr>
              <a:t>(m. 100-101)</a:t>
            </a:r>
            <a:endParaRPr lang="tr-TR" sz="6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87350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838200" y="441434"/>
            <a:ext cx="10515600" cy="6416566"/>
          </a:xfrm>
        </p:spPr>
        <p:txBody>
          <a:bodyPr>
            <a:normAutofit fontScale="70000" lnSpcReduction="20000"/>
          </a:bodyPr>
          <a:lstStyle/>
          <a:p>
            <a:pPr>
              <a:lnSpc>
                <a:spcPct val="80000"/>
              </a:lnSpc>
              <a:buNone/>
            </a:pPr>
            <a:r>
              <a:rPr lang="tr-TR" altLang="tr-TR" sz="3600" b="1" dirty="0" smtClean="0">
                <a:ea typeface="Times New Roman" charset="-94"/>
                <a:cs typeface="Times New Roman" charset="-94"/>
              </a:rPr>
              <a:t>2. Takipten Sonra Davanın Açılması</a:t>
            </a:r>
            <a:endParaRPr lang="tr-TR" altLang="tr-TR" b="1" dirty="0" smtClean="0">
              <a:ea typeface="Times New Roman" charset="-94"/>
              <a:cs typeface="Times New Roman" charset="-94"/>
            </a:endParaRPr>
          </a:p>
          <a:p>
            <a:pPr algn="just">
              <a:lnSpc>
                <a:spcPct val="80000"/>
              </a:lnSpc>
              <a:buNone/>
            </a:pPr>
            <a:r>
              <a:rPr lang="tr-TR" altLang="tr-TR" i="1" dirty="0" smtClean="0">
                <a:ea typeface="Times New Roman" charset="-94"/>
                <a:cs typeface="Times New Roman" charset="-94"/>
              </a:rPr>
              <a:t>	</a:t>
            </a:r>
            <a:endParaRPr lang="tr-TR" altLang="tr-TR" sz="3300" i="1" dirty="0" smtClean="0">
              <a:ea typeface="Times New Roman" charset="-94"/>
              <a:cs typeface="Times New Roman" charset="-94"/>
            </a:endParaRPr>
          </a:p>
          <a:p>
            <a:pPr algn="just">
              <a:lnSpc>
                <a:spcPct val="80000"/>
              </a:lnSpc>
              <a:buNone/>
            </a:pPr>
            <a:r>
              <a:rPr lang="tr-TR" altLang="tr-TR" sz="3300" i="1" dirty="0" smtClean="0">
                <a:ea typeface="Times New Roman" charset="-94"/>
                <a:cs typeface="Times New Roman" charset="-94"/>
              </a:rPr>
              <a:t>	</a:t>
            </a:r>
            <a:r>
              <a:rPr lang="tr-TR" altLang="tr-TR" sz="3300" dirty="0" smtClean="0">
                <a:ea typeface="Times New Roman" charset="-94"/>
                <a:cs typeface="Times New Roman" charset="-94"/>
              </a:rPr>
              <a:t>Borçlu takipten sonra da borçlu olmadığının tespiti için bir menfi tespit davası açabilir. Bu davada da borçlunun hukuki yararının olması gerekir. </a:t>
            </a:r>
          </a:p>
          <a:p>
            <a:pPr algn="just">
              <a:lnSpc>
                <a:spcPct val="80000"/>
              </a:lnSpc>
              <a:buNone/>
            </a:pPr>
            <a:r>
              <a:rPr lang="tr-TR" altLang="tr-TR" sz="3300" dirty="0">
                <a:ea typeface="Times New Roman" charset="-94"/>
                <a:cs typeface="Times New Roman" charset="-94"/>
              </a:rPr>
              <a:t>	</a:t>
            </a:r>
            <a:r>
              <a:rPr lang="tr-TR" altLang="tr-TR" sz="3300" dirty="0" smtClean="0">
                <a:ea typeface="Times New Roman" charset="-94"/>
                <a:cs typeface="Times New Roman" charset="-94"/>
              </a:rPr>
              <a:t>Bu tespit davasında, takipten önce olduğu gibi teminat yatırılıp ihtiyati tedbir kararı alınarak takibin durması </a:t>
            </a:r>
            <a:r>
              <a:rPr lang="tr-TR" altLang="tr-TR" sz="3300" b="1" dirty="0" smtClean="0">
                <a:solidFill>
                  <a:srgbClr val="C00000"/>
                </a:solidFill>
                <a:ea typeface="Times New Roman" charset="-94"/>
                <a:cs typeface="Times New Roman" charset="-94"/>
              </a:rPr>
              <a:t>sağlanamaz. </a:t>
            </a:r>
          </a:p>
          <a:p>
            <a:pPr algn="just">
              <a:lnSpc>
                <a:spcPct val="80000"/>
              </a:lnSpc>
              <a:buNone/>
            </a:pPr>
            <a:r>
              <a:rPr lang="tr-TR" altLang="tr-TR" sz="3300" b="1" dirty="0">
                <a:solidFill>
                  <a:srgbClr val="C00000"/>
                </a:solidFill>
                <a:ea typeface="Times New Roman" charset="-94"/>
                <a:cs typeface="Times New Roman" charset="-94"/>
              </a:rPr>
              <a:t>	</a:t>
            </a:r>
            <a:r>
              <a:rPr lang="tr-TR" altLang="tr-TR" sz="3300" dirty="0" smtClean="0">
                <a:ea typeface="Times New Roman" charset="-94"/>
                <a:cs typeface="Times New Roman" charset="-94"/>
              </a:rPr>
              <a:t>Ancak alacağın %15’inden az olmayan bir teminat yatırılıp ihtiyati tedbir kararıyla, </a:t>
            </a:r>
            <a:r>
              <a:rPr lang="tr-TR" altLang="tr-TR" sz="3300" b="1" dirty="0" smtClean="0">
                <a:solidFill>
                  <a:srgbClr val="00B050"/>
                </a:solidFill>
                <a:ea typeface="Times New Roman" charset="-94"/>
                <a:cs typeface="Times New Roman" charset="-94"/>
              </a:rPr>
              <a:t>takip sonunda icra veznesine giren paranın alacaklıya ödenmemesi </a:t>
            </a:r>
            <a:r>
              <a:rPr lang="tr-TR" altLang="tr-TR" sz="3300" dirty="0" smtClean="0">
                <a:ea typeface="Times New Roman" charset="-94"/>
                <a:cs typeface="Times New Roman" charset="-94"/>
              </a:rPr>
              <a:t>sağlanabilir. Bunun dışında kural olarak ihtiyati tedbirle hacze veya satışa engel olmak mümkün değildir.</a:t>
            </a:r>
          </a:p>
          <a:p>
            <a:pPr algn="just">
              <a:lnSpc>
                <a:spcPct val="80000"/>
              </a:lnSpc>
              <a:buNone/>
            </a:pPr>
            <a:r>
              <a:rPr lang="tr-TR" altLang="tr-TR" sz="3300" dirty="0" smtClean="0">
                <a:ea typeface="Times New Roman" charset="-94"/>
                <a:cs typeface="Times New Roman" charset="-94"/>
              </a:rPr>
              <a:t>	Uygulamada, bu hükümden hareketle, henüz haciz yapılmamış veya haciz yapılıp satış yapılmamışsa, borçlu borç miktarını (faizi ve giderlerle birlikte) depo edip ayrıca </a:t>
            </a:r>
            <a:r>
              <a:rPr lang="tr-TR" altLang="tr-TR" sz="3300" dirty="0" smtClean="0">
                <a:solidFill>
                  <a:srgbClr val="C00000"/>
                </a:solidFill>
                <a:ea typeface="Times New Roman" charset="-94"/>
                <a:cs typeface="Times New Roman" charset="-94"/>
              </a:rPr>
              <a:t>% 15’ten az olmayan bir teminatı yatırarak mahkemeden ihtiyati tedbir yoluyla takibin durmasını</a:t>
            </a:r>
            <a:r>
              <a:rPr lang="tr-TR" altLang="tr-TR" sz="3300" dirty="0" smtClean="0">
                <a:ea typeface="Times New Roman" charset="-94"/>
                <a:cs typeface="Times New Roman" charset="-94"/>
              </a:rPr>
              <a:t> talep etmektedir. </a:t>
            </a:r>
          </a:p>
          <a:p>
            <a:pPr algn="just">
              <a:lnSpc>
                <a:spcPct val="80000"/>
              </a:lnSpc>
              <a:buNone/>
            </a:pPr>
            <a:r>
              <a:rPr lang="tr-TR" altLang="tr-TR" sz="3300" dirty="0">
                <a:ea typeface="Times New Roman" charset="-94"/>
                <a:cs typeface="Times New Roman" charset="-94"/>
              </a:rPr>
              <a:t>	</a:t>
            </a:r>
            <a:r>
              <a:rPr lang="tr-TR" altLang="tr-TR" sz="3300" dirty="0" smtClean="0">
                <a:ea typeface="Times New Roman" charset="-94"/>
                <a:cs typeface="Times New Roman" charset="-94"/>
              </a:rPr>
              <a:t>Mahkemenin ihtiyati tedbir kararı vermesi durumunda haciz yapılmasına engel olunmakta, teminat karşılığında, davanın sonuna kadar para alacaklıya ödenmemektedir.</a:t>
            </a:r>
          </a:p>
          <a:p>
            <a:pPr algn="just">
              <a:lnSpc>
                <a:spcPct val="80000"/>
              </a:lnSpc>
              <a:buNone/>
            </a:pPr>
            <a:endParaRPr lang="tr-TR" altLang="tr-TR" i="1" dirty="0" smtClean="0">
              <a:ea typeface="Times New Roman" charset="-94"/>
              <a:cs typeface="Times New Roman" charset="-94"/>
            </a:endParaRPr>
          </a:p>
          <a:p>
            <a:pPr algn="just">
              <a:lnSpc>
                <a:spcPct val="80000"/>
              </a:lnSpc>
              <a:buNone/>
            </a:pPr>
            <a:r>
              <a:rPr lang="tr-TR" altLang="tr-TR" sz="3100" b="1" i="1" dirty="0" smtClean="0">
                <a:latin typeface="Times New Roman" charset="-94"/>
                <a:ea typeface="Times New Roman" charset="-94"/>
                <a:cs typeface="Times New Roman" charset="-94"/>
              </a:rPr>
              <a:t>MADDE 72/III - </a:t>
            </a:r>
            <a:r>
              <a:rPr lang="tr-TR" altLang="tr-TR" sz="3100" i="1" dirty="0" smtClean="0">
                <a:latin typeface="Times New Roman" charset="-94"/>
                <a:ea typeface="Times New Roman" charset="-94"/>
                <a:cs typeface="Times New Roman" charset="-94"/>
              </a:rPr>
              <a:t>İcra takibinden sonra açılan menfi </a:t>
            </a:r>
            <a:r>
              <a:rPr lang="tr-TR" altLang="tr-TR" sz="3100" i="1" dirty="0" err="1" smtClean="0">
                <a:latin typeface="Times New Roman" charset="-94"/>
                <a:ea typeface="Times New Roman" charset="-94"/>
                <a:cs typeface="Times New Roman" charset="-94"/>
              </a:rPr>
              <a:t>tesbit</a:t>
            </a:r>
            <a:r>
              <a:rPr lang="tr-TR" altLang="tr-TR" sz="3100" i="1" dirty="0" smtClean="0">
                <a:latin typeface="Times New Roman" charset="-94"/>
                <a:ea typeface="Times New Roman" charset="-94"/>
                <a:cs typeface="Times New Roman" charset="-94"/>
              </a:rPr>
              <a:t> davasında ihtiyati tedbir yolu ile takibin durdurulmasına karar verilemez. Ancak, borçlu gecikmeden doğan zararları karşılamak ve alacağın yüzde </a:t>
            </a:r>
            <a:r>
              <a:rPr lang="tr-TR" altLang="tr-TR" sz="3100" i="1" dirty="0" err="1" smtClean="0">
                <a:latin typeface="Times New Roman" charset="-94"/>
                <a:ea typeface="Times New Roman" charset="-94"/>
                <a:cs typeface="Times New Roman" charset="-94"/>
              </a:rPr>
              <a:t>onbeşinden</a:t>
            </a:r>
            <a:r>
              <a:rPr lang="tr-TR" altLang="tr-TR" sz="3100" i="1" dirty="0" smtClean="0">
                <a:latin typeface="Times New Roman" charset="-94"/>
                <a:ea typeface="Times New Roman" charset="-94"/>
                <a:cs typeface="Times New Roman" charset="-94"/>
              </a:rPr>
              <a:t> aşağı olmamak üzere göstereceği teminat karşılığında, mahkemeden ihtiyati tedbir </a:t>
            </a:r>
            <a:r>
              <a:rPr lang="tr-TR" altLang="tr-TR" sz="3100" i="1" dirty="0" err="1" smtClean="0">
                <a:latin typeface="Times New Roman" charset="-94"/>
                <a:ea typeface="Times New Roman" charset="-94"/>
                <a:cs typeface="Times New Roman" charset="-94"/>
              </a:rPr>
              <a:t>yoluyle</a:t>
            </a:r>
            <a:r>
              <a:rPr lang="tr-TR" altLang="tr-TR" sz="3100" i="1" dirty="0" smtClean="0">
                <a:latin typeface="Times New Roman" charset="-94"/>
                <a:ea typeface="Times New Roman" charset="-94"/>
                <a:cs typeface="Times New Roman" charset="-94"/>
              </a:rPr>
              <a:t> icra veznesindeki paranın alacaklıya verilmemesini </a:t>
            </a:r>
            <a:r>
              <a:rPr lang="tr-TR" altLang="tr-TR" sz="3100" i="1" dirty="0" err="1" smtClean="0">
                <a:latin typeface="Times New Roman" charset="-94"/>
                <a:ea typeface="Times New Roman" charset="-94"/>
                <a:cs typeface="Times New Roman" charset="-94"/>
              </a:rPr>
              <a:t>istiyebilir</a:t>
            </a:r>
            <a:r>
              <a:rPr lang="tr-TR" altLang="tr-TR" sz="3100" i="1" dirty="0" smtClean="0">
                <a:latin typeface="Times New Roman" charset="-94"/>
                <a:ea typeface="Times New Roman" charset="-94"/>
                <a:cs typeface="Times New Roman" charset="-94"/>
              </a:rPr>
              <a:t>.</a:t>
            </a:r>
          </a:p>
          <a:p>
            <a:endParaRPr lang="tr-TR" dirty="0"/>
          </a:p>
        </p:txBody>
      </p:sp>
    </p:spTree>
    <p:extLst>
      <p:ext uri="{BB962C8B-B14F-4D97-AF65-F5344CB8AC3E}">
        <p14:creationId xmlns:p14="http://schemas.microsoft.com/office/powerpoint/2010/main" val="12428676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838200" y="365125"/>
            <a:ext cx="10515600" cy="5811838"/>
          </a:xfrm>
        </p:spPr>
        <p:txBody>
          <a:bodyPr>
            <a:normAutofit fontScale="92500" lnSpcReduction="20000"/>
          </a:bodyPr>
          <a:lstStyle/>
          <a:p>
            <a:pPr marL="0" indent="0">
              <a:buNone/>
            </a:pPr>
            <a:r>
              <a:rPr lang="tr-TR" dirty="0" smtClean="0"/>
              <a:t>	</a:t>
            </a:r>
            <a:r>
              <a:rPr lang="tr-TR" sz="3500" b="1" dirty="0" smtClean="0"/>
              <a:t>I. GENEL OLARAK</a:t>
            </a:r>
          </a:p>
          <a:p>
            <a:pPr algn="just"/>
            <a:r>
              <a:rPr lang="tr-TR" dirty="0" smtClean="0"/>
              <a:t>Borçluya karşı takip yapılmış ve borçlunun haczedilen malları alacağı karşılıyorsa, bu durumda hacze iştirak sorunu ortaya çıkmayacaktır. Ancak, borçluya karşı </a:t>
            </a:r>
            <a:r>
              <a:rPr lang="tr-TR" b="1" dirty="0" smtClean="0"/>
              <a:t>birden fazla alacaklının </a:t>
            </a:r>
            <a:r>
              <a:rPr lang="tr-TR" dirty="0" smtClean="0"/>
              <a:t>talebi söz konusu ise ve özellikle bu alacaklılar borçluya karşı takibe başlamışlar ve borçlunun haczedilen malları tüm takip yapan alacaklıların alacağını </a:t>
            </a:r>
            <a:r>
              <a:rPr lang="tr-TR" b="1" dirty="0" smtClean="0"/>
              <a:t>karşılamıyorsa</a:t>
            </a:r>
            <a:r>
              <a:rPr lang="tr-TR" dirty="0" smtClean="0"/>
              <a:t> ve hacze iştirakin şartları da oluşmuşsa, hacze iştirak prosedürünün işletilmesi gerekir. </a:t>
            </a:r>
          </a:p>
          <a:p>
            <a:r>
              <a:rPr lang="tr-TR" dirty="0" smtClean="0"/>
              <a:t>Şartları oluştuğunda hacze iştirak halinde, önce haciz koyduranın önceliği olmayıp Kanun’da belirtilen sıraya göre aynı sıradaki alacaklılar garameten satış bedelinden alacaklarını alırlar. </a:t>
            </a:r>
          </a:p>
          <a:p>
            <a:r>
              <a:rPr lang="tr-TR" dirty="0" smtClean="0"/>
              <a:t>Hacze iştirak etmek isteyen alacaklı, ancak </a:t>
            </a:r>
            <a:r>
              <a:rPr lang="tr-TR" b="1" u="sng" dirty="0" smtClean="0">
                <a:solidFill>
                  <a:srgbClr val="C00000"/>
                </a:solidFill>
              </a:rPr>
              <a:t>ilk haciz üzerine satılan malın bedeli icra veznesine girene kadar </a:t>
            </a:r>
            <a:r>
              <a:rPr lang="tr-TR" dirty="0" smtClean="0"/>
              <a:t>bu talepte bulunabilir; bu tarihten sonra hacze iştirak mümkün değildir (m. 100/I, 101/I).  </a:t>
            </a:r>
          </a:p>
          <a:p>
            <a:r>
              <a:rPr lang="tr-TR" dirty="0" smtClean="0"/>
              <a:t>Hacze iştirak 6183 sayılı Amme Alacaklarının Tahsili Usulü Hakkında Kanun’da da yer alır. Dolayısı ile aynı anda bir mal üzerinde, hem kamu alacağı hem özel alacak için haciz konulabilir. Hacze iştirak bakımından önemli olan bunlardan hangisinin önce konulduğudur. </a:t>
            </a:r>
            <a:endParaRPr lang="tr-TR" dirty="0"/>
          </a:p>
        </p:txBody>
      </p:sp>
      <p:sp>
        <p:nvSpPr>
          <p:cNvPr id="4" name="Sağa Bükülü Ok 3"/>
          <p:cNvSpPr/>
          <p:nvPr/>
        </p:nvSpPr>
        <p:spPr>
          <a:xfrm>
            <a:off x="9154886" y="5366657"/>
            <a:ext cx="1656806" cy="965780"/>
          </a:xfrm>
          <a:prstGeom prst="curv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solidFill>
                <a:schemeClr val="tx1"/>
              </a:solidFill>
            </a:endParaRPr>
          </a:p>
        </p:txBody>
      </p:sp>
    </p:spTree>
    <p:extLst>
      <p:ext uri="{BB962C8B-B14F-4D97-AF65-F5344CB8AC3E}">
        <p14:creationId xmlns:p14="http://schemas.microsoft.com/office/powerpoint/2010/main" val="3014251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838200" y="489857"/>
            <a:ext cx="10515600" cy="5687106"/>
          </a:xfrm>
        </p:spPr>
        <p:txBody>
          <a:bodyPr/>
          <a:lstStyle/>
          <a:p>
            <a:endParaRPr lang="tr-TR" dirty="0"/>
          </a:p>
        </p:txBody>
      </p:sp>
      <p:cxnSp>
        <p:nvCxnSpPr>
          <p:cNvPr id="5" name="Düz Bağlayıcı 4"/>
          <p:cNvCxnSpPr/>
          <p:nvPr/>
        </p:nvCxnSpPr>
        <p:spPr>
          <a:xfrm>
            <a:off x="3472543" y="816429"/>
            <a:ext cx="488108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Düz Ok Bağlayıcısı 8"/>
          <p:cNvCxnSpPr/>
          <p:nvPr/>
        </p:nvCxnSpPr>
        <p:spPr>
          <a:xfrm>
            <a:off x="3472543" y="827314"/>
            <a:ext cx="0" cy="86337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Düz Ok Bağlayıcısı 10"/>
          <p:cNvCxnSpPr/>
          <p:nvPr/>
        </p:nvCxnSpPr>
        <p:spPr>
          <a:xfrm>
            <a:off x="8353629" y="816429"/>
            <a:ext cx="0" cy="87425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Metin kutusu 11"/>
          <p:cNvSpPr txBox="1"/>
          <p:nvPr/>
        </p:nvSpPr>
        <p:spPr>
          <a:xfrm>
            <a:off x="1066800" y="1775278"/>
            <a:ext cx="4201886" cy="3416320"/>
          </a:xfrm>
          <a:prstGeom prst="rect">
            <a:avLst/>
          </a:prstGeom>
          <a:noFill/>
        </p:spPr>
        <p:txBody>
          <a:bodyPr wrap="square" rtlCol="0">
            <a:spAutoFit/>
          </a:bodyPr>
          <a:lstStyle/>
          <a:p>
            <a:r>
              <a:rPr lang="tr-TR" b="1" u="sng" dirty="0" smtClean="0"/>
              <a:t>Önce Kamu Alacağı İçin Haciz Konulması</a:t>
            </a:r>
          </a:p>
          <a:p>
            <a:pPr algn="just"/>
            <a:endParaRPr lang="tr-TR" dirty="0" smtClean="0"/>
          </a:p>
          <a:p>
            <a:pPr algn="just"/>
            <a:r>
              <a:rPr lang="tr-TR" dirty="0" smtClean="0"/>
              <a:t>Kamu icra hukuku çerçevesinde, tahsil dairesi borçlunun malı üzerinde üçüncü kişilerden önce haciz koyarsa, bu durumda malın satışından elde edilen bedelden öncelikle kamu alacağının tamamının karşılanması gerekir. Kamu alacaklısı tatmin edildikten sonra bir para artarsa, haciz koyduran özel alacaklı alacağını alır ya da birden fazla alacaklı şartları varsa onlar arasında iştirak hükümleri uygulanır. </a:t>
            </a:r>
            <a:endParaRPr lang="tr-TR" dirty="0"/>
          </a:p>
        </p:txBody>
      </p:sp>
      <p:sp>
        <p:nvSpPr>
          <p:cNvPr id="13" name="Metin kutusu 12"/>
          <p:cNvSpPr txBox="1"/>
          <p:nvPr/>
        </p:nvSpPr>
        <p:spPr>
          <a:xfrm>
            <a:off x="6542314" y="1758485"/>
            <a:ext cx="4027715" cy="2308324"/>
          </a:xfrm>
          <a:prstGeom prst="rect">
            <a:avLst/>
          </a:prstGeom>
          <a:noFill/>
        </p:spPr>
        <p:txBody>
          <a:bodyPr wrap="square" rtlCol="0">
            <a:spAutoFit/>
          </a:bodyPr>
          <a:lstStyle/>
          <a:p>
            <a:pPr algn="just"/>
            <a:r>
              <a:rPr lang="tr-TR" b="1" u="sng" dirty="0" smtClean="0"/>
              <a:t>Önce Özel Alacak İçin Haciz Konulması</a:t>
            </a:r>
          </a:p>
          <a:p>
            <a:pPr algn="just"/>
            <a:endParaRPr lang="tr-TR" dirty="0" smtClean="0"/>
          </a:p>
          <a:p>
            <a:pPr algn="just"/>
            <a:r>
              <a:rPr lang="tr-TR" dirty="0" smtClean="0"/>
              <a:t>Bu durumda hacze iştirak İİK hükümlerine göre yapılır. Kamu alacaklısı da bu çerçevede hacze iştirak eder. Ancak, kamu alacaklısının hacze iştiraki için, 100. maddede belirtilen şartlar aranmaz. </a:t>
            </a:r>
            <a:endParaRPr lang="tr-TR" dirty="0"/>
          </a:p>
        </p:txBody>
      </p:sp>
    </p:spTree>
    <p:extLst>
      <p:ext uri="{BB962C8B-B14F-4D97-AF65-F5344CB8AC3E}">
        <p14:creationId xmlns:p14="http://schemas.microsoft.com/office/powerpoint/2010/main" val="15034243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457201" y="468086"/>
            <a:ext cx="11255828" cy="6226628"/>
          </a:xfrm>
        </p:spPr>
        <p:txBody>
          <a:bodyPr>
            <a:normAutofit lnSpcReduction="10000"/>
          </a:bodyPr>
          <a:lstStyle/>
          <a:p>
            <a:r>
              <a:rPr lang="tr-TR" b="1" dirty="0" smtClean="0"/>
              <a:t>II. ADÎ İŞTİRAK (m.100)</a:t>
            </a:r>
          </a:p>
          <a:p>
            <a:pPr marL="0" indent="0">
              <a:buNone/>
            </a:pPr>
            <a:r>
              <a:rPr lang="tr-TR" dirty="0" smtClean="0"/>
              <a:t>Hacze adi iştirak için kanun koyucu birtakım şartlar aramıştır. Eğer belirtilen bu şartlar mevcutsa, ilk hacze iştirak mümkündür. Bu şartların oluşmaması durumunda, daha sonra haciz koyduranın ilk hacze iştiraki mümkün olmaz (m. 100/son).</a:t>
            </a:r>
          </a:p>
          <a:p>
            <a:pPr marL="0" indent="0">
              <a:buNone/>
            </a:pPr>
            <a:r>
              <a:rPr lang="tr-TR" b="1" u="sng" dirty="0" smtClean="0"/>
              <a:t>Adî İştirakin Şartları: </a:t>
            </a:r>
          </a:p>
          <a:p>
            <a:pPr marL="514350" indent="-514350" algn="just">
              <a:buAutoNum type="arabicPeriod"/>
            </a:pPr>
            <a:r>
              <a:rPr lang="tr-TR" b="1" dirty="0" smtClean="0">
                <a:solidFill>
                  <a:srgbClr val="C00000"/>
                </a:solidFill>
              </a:rPr>
              <a:t>Takip Yapmış Olma</a:t>
            </a:r>
            <a:r>
              <a:rPr lang="tr-TR" dirty="0" smtClean="0"/>
              <a:t>: İlk hacze iştirak etmek isteyen alacaklının, borçluya karşı icra takibi yapmış olması ve bu takibin kesinleşerek kendisine haciz isteme yetkisinin gelmiş olması gerekir. </a:t>
            </a:r>
          </a:p>
          <a:p>
            <a:pPr marL="514350" indent="-514350" algn="just">
              <a:buAutoNum type="arabicPeriod"/>
            </a:pPr>
            <a:r>
              <a:rPr lang="tr-TR" b="1" dirty="0" smtClean="0">
                <a:solidFill>
                  <a:srgbClr val="C00000"/>
                </a:solidFill>
              </a:rPr>
              <a:t>Öncelik: </a:t>
            </a:r>
            <a:r>
              <a:rPr lang="tr-TR" dirty="0" smtClean="0"/>
              <a:t>Hacze iştirak eden alacaklının alacağının şu tarihlerden önce doğmuş olması gerekir: </a:t>
            </a:r>
          </a:p>
          <a:p>
            <a:pPr algn="just"/>
            <a:r>
              <a:rPr lang="tr-TR" dirty="0" smtClean="0"/>
              <a:t>İlk </a:t>
            </a:r>
            <a:r>
              <a:rPr lang="tr-TR" dirty="0"/>
              <a:t>haciz sahibinin takibi </a:t>
            </a:r>
            <a:r>
              <a:rPr lang="tr-TR" i="1" dirty="0" err="1">
                <a:solidFill>
                  <a:srgbClr val="C00000"/>
                </a:solidFill>
              </a:rPr>
              <a:t>ilâmsız</a:t>
            </a:r>
            <a:r>
              <a:rPr lang="tr-TR" i="1" dirty="0">
                <a:solidFill>
                  <a:srgbClr val="C00000"/>
                </a:solidFill>
              </a:rPr>
              <a:t> takip ise</a:t>
            </a:r>
            <a:r>
              <a:rPr lang="tr-TR" dirty="0"/>
              <a:t>; iştirak edenin alacağı, ilk haciz sahibinin </a:t>
            </a:r>
            <a:r>
              <a:rPr lang="tr-TR" i="1" dirty="0">
                <a:solidFill>
                  <a:srgbClr val="7030A0"/>
                </a:solidFill>
              </a:rPr>
              <a:t>takip talebinden önce</a:t>
            </a:r>
            <a:r>
              <a:rPr lang="tr-TR" dirty="0"/>
              <a:t> doğmuş olmalıdır.</a:t>
            </a:r>
          </a:p>
          <a:p>
            <a:pPr algn="just"/>
            <a:r>
              <a:rPr lang="tr-TR" dirty="0"/>
              <a:t>İlk haciz sahibinin takibi </a:t>
            </a:r>
            <a:r>
              <a:rPr lang="tr-TR" i="1" dirty="0" err="1">
                <a:solidFill>
                  <a:srgbClr val="C00000"/>
                </a:solidFill>
              </a:rPr>
              <a:t>ilâmlı</a:t>
            </a:r>
            <a:r>
              <a:rPr lang="tr-TR" i="1" dirty="0">
                <a:solidFill>
                  <a:srgbClr val="C00000"/>
                </a:solidFill>
              </a:rPr>
              <a:t> takip ise</a:t>
            </a:r>
            <a:r>
              <a:rPr lang="tr-TR" dirty="0"/>
              <a:t>; iştirak edenin alacağı, </a:t>
            </a:r>
            <a:r>
              <a:rPr lang="tr-TR" i="1" dirty="0">
                <a:solidFill>
                  <a:srgbClr val="7030A0"/>
                </a:solidFill>
              </a:rPr>
              <a:t>ilâmın verildiği davanın açıldığı tarihten önce </a:t>
            </a:r>
            <a:r>
              <a:rPr lang="tr-TR" dirty="0"/>
              <a:t>doğmuş olmalıdır. </a:t>
            </a:r>
          </a:p>
          <a:p>
            <a:pPr marL="514350" indent="-514350" algn="just">
              <a:buAutoNum type="arabicPeriod" startAt="3"/>
            </a:pPr>
            <a:endParaRPr lang="tr-TR" dirty="0" smtClean="0"/>
          </a:p>
        </p:txBody>
      </p:sp>
    </p:spTree>
    <p:extLst>
      <p:ext uri="{BB962C8B-B14F-4D97-AF65-F5344CB8AC3E}">
        <p14:creationId xmlns:p14="http://schemas.microsoft.com/office/powerpoint/2010/main" val="2404199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838200" y="478971"/>
            <a:ext cx="10515600" cy="5697992"/>
          </a:xfrm>
        </p:spPr>
        <p:txBody>
          <a:bodyPr/>
          <a:lstStyle/>
          <a:p>
            <a:pPr marL="514350" indent="-514350" algn="just">
              <a:buFont typeface="+mj-lt"/>
              <a:buAutoNum type="arabicPeriod" startAt="3"/>
            </a:pPr>
            <a:r>
              <a:rPr lang="tr-TR" b="1" dirty="0">
                <a:solidFill>
                  <a:srgbClr val="C00000"/>
                </a:solidFill>
              </a:rPr>
              <a:t>Belge ile İspat:  </a:t>
            </a:r>
            <a:r>
              <a:rPr lang="tr-TR" dirty="0"/>
              <a:t>Öncelik şartının sağlandığı, kanunda sınırlı sayılan belgelerden biri ile ispat edilmelidir. Bu belgeler dışında bir belgeye sahip olan alacaklının ilk hacze iştiraki mümkün değildir.</a:t>
            </a:r>
          </a:p>
          <a:p>
            <a:pPr marL="0" indent="0" algn="just">
              <a:buNone/>
            </a:pPr>
            <a:r>
              <a:rPr lang="tr-TR" b="1" dirty="0">
                <a:solidFill>
                  <a:srgbClr val="C00000"/>
                </a:solidFill>
              </a:rPr>
              <a:t>Bu belgeler: </a:t>
            </a:r>
            <a:endParaRPr lang="tr-TR" b="1" dirty="0" smtClean="0">
              <a:solidFill>
                <a:srgbClr val="C00000"/>
              </a:solidFill>
            </a:endParaRPr>
          </a:p>
          <a:p>
            <a:pPr marL="0" indent="0" algn="just">
              <a:buNone/>
            </a:pPr>
            <a:r>
              <a:rPr lang="tr-TR" u="sng" dirty="0" smtClean="0"/>
              <a:t>Yukarıda belirtilen </a:t>
            </a:r>
            <a:r>
              <a:rPr lang="tr-TR" b="1" u="sng" dirty="0" smtClean="0"/>
              <a:t>takip veya dava tarihinden önce</a:t>
            </a:r>
            <a:endParaRPr lang="tr-TR" b="1" u="sng" dirty="0"/>
          </a:p>
          <a:p>
            <a:r>
              <a:rPr lang="tr-TR" altLang="tr-TR" dirty="0" smtClean="0"/>
              <a:t>1</a:t>
            </a:r>
            <a:r>
              <a:rPr lang="tr-TR" altLang="tr-TR" dirty="0"/>
              <a:t>. Yapılmış bir icra takibine dayanan aciz </a:t>
            </a:r>
            <a:r>
              <a:rPr lang="tr-TR" altLang="tr-TR" dirty="0" smtClean="0"/>
              <a:t>belgesi,</a:t>
            </a:r>
          </a:p>
          <a:p>
            <a:r>
              <a:rPr lang="tr-TR" altLang="tr-TR" dirty="0" smtClean="0"/>
              <a:t>2. Açılmış bir dava sonucu alınmış ilam,</a:t>
            </a:r>
            <a:endParaRPr lang="tr-TR" altLang="tr-TR" dirty="0"/>
          </a:p>
          <a:p>
            <a:r>
              <a:rPr lang="tr-TR" altLang="tr-TR" dirty="0" smtClean="0"/>
              <a:t>3. </a:t>
            </a:r>
            <a:r>
              <a:rPr lang="tr-TR" altLang="tr-TR" dirty="0"/>
              <a:t>Resmi ya da tarih ve imzası tasdikli </a:t>
            </a:r>
            <a:r>
              <a:rPr lang="tr-TR" altLang="tr-TR" dirty="0" smtClean="0"/>
              <a:t>senet,</a:t>
            </a:r>
            <a:endParaRPr lang="tr-TR" altLang="tr-TR" dirty="0"/>
          </a:p>
          <a:p>
            <a:r>
              <a:rPr lang="tr-TR" altLang="tr-TR" dirty="0" smtClean="0"/>
              <a:t>4. </a:t>
            </a:r>
            <a:r>
              <a:rPr lang="tr-TR" altLang="tr-TR" dirty="0"/>
              <a:t>Resmi dairelerin veya yetkili makamların yetkileri dahilinde ve usulüne uygun olarak verdikleri makbuz veya </a:t>
            </a:r>
            <a:r>
              <a:rPr lang="tr-TR" altLang="tr-TR" dirty="0" smtClean="0"/>
              <a:t>vesika.</a:t>
            </a:r>
          </a:p>
          <a:p>
            <a:r>
              <a:rPr lang="tr-TR" altLang="tr-TR" dirty="0" smtClean="0"/>
              <a:t>Kanunda sayılan bu belgeler dışında rehin açığı belgesi de hacze iştirak için gerekli belgelerden kabul edilmektedir. </a:t>
            </a:r>
          </a:p>
          <a:p>
            <a:pPr marL="0" indent="0">
              <a:buNone/>
            </a:pPr>
            <a:endParaRPr lang="tr-TR" altLang="tr-TR" dirty="0" smtClean="0"/>
          </a:p>
        </p:txBody>
      </p:sp>
    </p:spTree>
    <p:extLst>
      <p:ext uri="{BB962C8B-B14F-4D97-AF65-F5344CB8AC3E}">
        <p14:creationId xmlns:p14="http://schemas.microsoft.com/office/powerpoint/2010/main" val="7653143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838200" y="544286"/>
            <a:ext cx="10515600" cy="5632677"/>
          </a:xfrm>
        </p:spPr>
        <p:txBody>
          <a:bodyPr>
            <a:normAutofit fontScale="92500" lnSpcReduction="20000"/>
          </a:bodyPr>
          <a:lstStyle/>
          <a:p>
            <a:pPr marL="0" indent="0">
              <a:buNone/>
            </a:pPr>
            <a:r>
              <a:rPr lang="tr-TR" b="1" u="sng" dirty="0" smtClean="0"/>
              <a:t>Adî İştirak Usulü</a:t>
            </a:r>
            <a:endParaRPr lang="tr-TR" b="1" u="sng" dirty="0"/>
          </a:p>
          <a:p>
            <a:r>
              <a:rPr lang="tr-TR" dirty="0" smtClean="0"/>
              <a:t>Hacze iştirak etmek isteyen alacaklı, ilk haczin konulduğu icra dairesine başvurarak bu yöndeki talebini iletir.</a:t>
            </a:r>
          </a:p>
          <a:p>
            <a:r>
              <a:rPr lang="tr-TR" dirty="0" smtClean="0"/>
              <a:t>İcra müdürü, hacze adî iştirak şartlarının bulunup bulunmadığını inceler ve bu konuda kararını verir. </a:t>
            </a:r>
          </a:p>
          <a:p>
            <a:r>
              <a:rPr lang="tr-TR" dirty="0" smtClean="0"/>
              <a:t>İcra müdürü hacze iştirak talebini kabul ederse, haczedilen mal veya mallar tüm alacaklıların alacağını karşılamaya yetiyorsa sadece hacze iştiraki </a:t>
            </a:r>
            <a:r>
              <a:rPr lang="tr-TR" b="1" dirty="0" smtClean="0"/>
              <a:t>ilk haciz tutanağının altına i</a:t>
            </a:r>
            <a:r>
              <a:rPr lang="tr-TR" dirty="0" smtClean="0"/>
              <a:t>şler (m. 104/I). </a:t>
            </a:r>
          </a:p>
          <a:p>
            <a:r>
              <a:rPr lang="tr-TR" dirty="0" smtClean="0"/>
              <a:t>Ayrıca iştirak, daha önce haciz koyduran veya iştirak eden alacaklılarla borçluya </a:t>
            </a:r>
            <a:r>
              <a:rPr lang="tr-TR" dirty="0" smtClean="0">
                <a:solidFill>
                  <a:srgbClr val="C00000"/>
                </a:solidFill>
              </a:rPr>
              <a:t>103. maddeye göre </a:t>
            </a:r>
            <a:r>
              <a:rPr lang="tr-TR" dirty="0" smtClean="0"/>
              <a:t>bildirilir ve beyanları varsa bildirmeleri istenir. </a:t>
            </a:r>
          </a:p>
          <a:p>
            <a:r>
              <a:rPr lang="tr-TR" dirty="0" smtClean="0"/>
              <a:t>İcra müdürü haczedilen malların bedelinin iştirakle birlikte tüm alacaklıların alacağını karşılamayacağını anlarsa, tüm alacaklıların alacağını karşılayacak kadar </a:t>
            </a:r>
            <a:r>
              <a:rPr lang="tr-TR" i="1" dirty="0" smtClean="0">
                <a:solidFill>
                  <a:srgbClr val="7030A0"/>
                </a:solidFill>
              </a:rPr>
              <a:t>ilave hacizler </a:t>
            </a:r>
            <a:r>
              <a:rPr lang="tr-TR" dirty="0" smtClean="0"/>
              <a:t>yapar. İlave haciz için alacaklı veya alacaklıların talebi gerekir (m. 100/II). </a:t>
            </a:r>
          </a:p>
          <a:p>
            <a:r>
              <a:rPr lang="tr-TR" dirty="0" smtClean="0"/>
              <a:t>Hacze iştirak edemeyen alacaklılar ancak, evvelki dereceden artacak bedeller için hacze iştirak edebilir (m.100/III).</a:t>
            </a:r>
            <a:endParaRPr lang="tr-TR" dirty="0"/>
          </a:p>
        </p:txBody>
      </p:sp>
    </p:spTree>
    <p:extLst>
      <p:ext uri="{BB962C8B-B14F-4D97-AF65-F5344CB8AC3E}">
        <p14:creationId xmlns:p14="http://schemas.microsoft.com/office/powerpoint/2010/main" val="15200765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838200" y="365125"/>
            <a:ext cx="10744200" cy="6242504"/>
          </a:xfrm>
        </p:spPr>
        <p:txBody>
          <a:bodyPr>
            <a:normAutofit fontScale="92500" lnSpcReduction="20000"/>
          </a:bodyPr>
          <a:lstStyle/>
          <a:p>
            <a:pPr marL="0" indent="0">
              <a:buNone/>
            </a:pPr>
            <a:r>
              <a:rPr lang="tr-TR" sz="3200" b="1" dirty="0" smtClean="0"/>
              <a:t>III. İMTİYAZLI İŞTİRAK (m. 101)</a:t>
            </a:r>
          </a:p>
          <a:p>
            <a:pPr marL="0" indent="0">
              <a:buNone/>
            </a:pPr>
            <a:r>
              <a:rPr lang="tr-TR" dirty="0" smtClean="0"/>
              <a:t>Kanun bazı alacaklıları koruyarak bu alacaklıların, takip yapmadan hacze iştirak edebilmelerini kabul etmiştir. Bu iştirake imtiyazlı( takipsiz) iştirak denilmektedir. </a:t>
            </a:r>
          </a:p>
          <a:p>
            <a:pPr marL="0" indent="0">
              <a:buNone/>
            </a:pPr>
            <a:r>
              <a:rPr lang="tr-TR" dirty="0" smtClean="0"/>
              <a:t>İmtiyazlı iştirak hakkı üçüncü kişilere intikal etmez. </a:t>
            </a:r>
          </a:p>
          <a:p>
            <a:pPr marL="0" indent="0">
              <a:buNone/>
            </a:pPr>
            <a:r>
              <a:rPr lang="tr-TR" b="1" u="sng" dirty="0" smtClean="0"/>
              <a:t>İmtiyazlı İştirak Şartları: </a:t>
            </a:r>
          </a:p>
          <a:p>
            <a:pPr marL="0" indent="0">
              <a:buNone/>
            </a:pPr>
            <a:r>
              <a:rPr lang="tr-TR" b="1" u="sng" dirty="0" smtClean="0">
                <a:solidFill>
                  <a:srgbClr val="C00000"/>
                </a:solidFill>
              </a:rPr>
              <a:t>1. Hacze İmtiyazlı İştirak Edebilecek Alacaklılar:</a:t>
            </a:r>
            <a:r>
              <a:rPr lang="tr-TR" dirty="0" smtClean="0"/>
              <a:t> Kanunda sınırlı olarak sayılmıştır. Bunlar;</a:t>
            </a:r>
          </a:p>
          <a:p>
            <a:r>
              <a:rPr lang="tr-TR" dirty="0" smtClean="0"/>
              <a:t>Borçlunun eşi (alacak evlilik içinde doğmuşsa),</a:t>
            </a:r>
          </a:p>
          <a:p>
            <a:r>
              <a:rPr lang="tr-TR" dirty="0" smtClean="0"/>
              <a:t>Borçlunun çocukları,</a:t>
            </a:r>
          </a:p>
          <a:p>
            <a:r>
              <a:rPr lang="tr-TR" dirty="0" smtClean="0"/>
              <a:t>Borçlunun vasi veya kayyımı olduğu kişiler (vesayet makamı olarak sulh mahkemesi de bu kişiler adına imtiyazlı iştirakte bulunabilir),</a:t>
            </a:r>
          </a:p>
          <a:p>
            <a:r>
              <a:rPr lang="tr-TR" dirty="0" smtClean="0"/>
              <a:t>Ölünceye kadar bakma alacaklısı,</a:t>
            </a:r>
          </a:p>
          <a:p>
            <a:r>
              <a:rPr lang="tr-TR" dirty="0" smtClean="0"/>
              <a:t>Nafaka verilmesine ilişkin ilâma dayanan nafaka alacaklısı. </a:t>
            </a:r>
          </a:p>
          <a:p>
            <a:pPr marL="0" indent="0" algn="just">
              <a:buNone/>
            </a:pPr>
            <a:r>
              <a:rPr lang="tr-TR" dirty="0" smtClean="0"/>
              <a:t>İlk üç durumdaki alacaklılar, ilişkinin </a:t>
            </a:r>
            <a:r>
              <a:rPr lang="tr-TR" b="1" i="1" dirty="0" smtClean="0"/>
              <a:t>devamı sırasında veya ilişkinin bitmesinden bir sene</a:t>
            </a:r>
            <a:r>
              <a:rPr lang="tr-TR" dirty="0" smtClean="0"/>
              <a:t> içinde iştirak hakkını kullanabilir. Ancak reşit çocuklar ve diğer iki alacaklı için bu uygulanmaz.  </a:t>
            </a:r>
          </a:p>
        </p:txBody>
      </p:sp>
    </p:spTree>
    <p:extLst>
      <p:ext uri="{BB962C8B-B14F-4D97-AF65-F5344CB8AC3E}">
        <p14:creationId xmlns:p14="http://schemas.microsoft.com/office/powerpoint/2010/main" val="12809590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a:xfrm>
            <a:off x="838200" y="533400"/>
            <a:ext cx="10515600" cy="5976257"/>
          </a:xfrm>
        </p:spPr>
        <p:txBody>
          <a:bodyPr>
            <a:normAutofit fontScale="85000" lnSpcReduction="20000"/>
          </a:bodyPr>
          <a:lstStyle/>
          <a:p>
            <a:pPr marL="0" indent="0">
              <a:buNone/>
            </a:pPr>
            <a:r>
              <a:rPr lang="tr-TR" sz="3000" dirty="0" smtClean="0">
                <a:solidFill>
                  <a:srgbClr val="C00000"/>
                </a:solidFill>
              </a:rPr>
              <a:t>2</a:t>
            </a:r>
            <a:r>
              <a:rPr lang="tr-TR" sz="3000" b="1" dirty="0" smtClean="0">
                <a:solidFill>
                  <a:srgbClr val="C00000"/>
                </a:solidFill>
              </a:rPr>
              <a:t>. </a:t>
            </a:r>
            <a:r>
              <a:rPr lang="tr-TR" sz="3000" b="1" u="sng" dirty="0" smtClean="0">
                <a:solidFill>
                  <a:srgbClr val="C00000"/>
                </a:solidFill>
              </a:rPr>
              <a:t>Takip Yapmanın Gerekli Olmaması:</a:t>
            </a:r>
          </a:p>
          <a:p>
            <a:pPr marL="0" indent="0">
              <a:buNone/>
            </a:pPr>
            <a:r>
              <a:rPr lang="tr-TR" dirty="0" smtClean="0"/>
              <a:t>İmtiyazlı iştirakte, başka bir alacaklının koydurduğu hacze doğrudan doğruya iştirak edebilirler. Bunun için önceden takip başlatılmasına gerek yoktur. </a:t>
            </a:r>
          </a:p>
          <a:p>
            <a:pPr marL="0" indent="0">
              <a:buNone/>
            </a:pPr>
            <a:r>
              <a:rPr lang="tr-TR" sz="3200" b="1" u="sng" dirty="0" smtClean="0"/>
              <a:t>İmtiyazlı İştirak Usulü:</a:t>
            </a:r>
          </a:p>
          <a:p>
            <a:r>
              <a:rPr lang="tr-TR" dirty="0" smtClean="0"/>
              <a:t>İmtiyazlı iştirake hakkı olan alacaklı bu talebini önceden takip yapmasına gerek olmadan </a:t>
            </a:r>
            <a:r>
              <a:rPr lang="tr-TR" b="1" dirty="0" smtClean="0">
                <a:solidFill>
                  <a:srgbClr val="7030A0"/>
                </a:solidFill>
              </a:rPr>
              <a:t>ilk haczin konulduğu icra dairesine alacağını, sebebini ve takipsiz iştirak etmek istediğini </a:t>
            </a:r>
            <a:r>
              <a:rPr lang="tr-TR" dirty="0" smtClean="0"/>
              <a:t>iletir. </a:t>
            </a:r>
          </a:p>
          <a:p>
            <a:r>
              <a:rPr lang="tr-TR" dirty="0" smtClean="0"/>
              <a:t>İmtiyazlı iştirak talebi satılan malın bedeli icra veznesine girene kadar yapılmalıdır. </a:t>
            </a:r>
          </a:p>
          <a:p>
            <a:r>
              <a:rPr lang="tr-TR" dirty="0" smtClean="0"/>
              <a:t>İcra dairesi bunu haczi koyduran diğer alacaklı ve borçluya bildirir. </a:t>
            </a:r>
          </a:p>
          <a:p>
            <a:pPr algn="just"/>
            <a:r>
              <a:rPr lang="tr-TR" dirty="0" smtClean="0"/>
              <a:t>Bu kimselerden birinin yedi gün içerisinde itirazı söz konusu olursa, imtiyazlı iştirak talebi geçici olarak kabul edilir ve imtiyazlı iştirak talebinde bulunan kişiye genel mahkemelerde yedi gün içinde dava açması gerektiği bildirilir. Mahkemenin görevi genel hükümlere göre belirlenir. Yetkili mahkeme ise, takibin yapıldığı yer mahkemesidir. Dava basit yargılama usulüne göre uygulanır.</a:t>
            </a:r>
          </a:p>
          <a:p>
            <a:r>
              <a:rPr lang="tr-TR" dirty="0" smtClean="0"/>
              <a:t>Bu süre içinde dava açılmazsa, hacze iştirak hakkı ve geçici haciz düşer. Ancak bu durum nafaka alacaklılarına uygulanmaz. </a:t>
            </a:r>
          </a:p>
          <a:p>
            <a:r>
              <a:rPr lang="tr-TR" dirty="0" smtClean="0"/>
              <a:t>Nafaka alacaklısı kötüniyetli ise hacze imtiyazlı iştirak edemez (m. 101/III). </a:t>
            </a:r>
            <a:endParaRPr lang="tr-TR" dirty="0"/>
          </a:p>
        </p:txBody>
      </p:sp>
    </p:spTree>
    <p:extLst>
      <p:ext uri="{BB962C8B-B14F-4D97-AF65-F5344CB8AC3E}">
        <p14:creationId xmlns:p14="http://schemas.microsoft.com/office/powerpoint/2010/main" val="141858244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a:bodyPr>
          <a:lstStyle/>
          <a:p>
            <a:pPr marL="0" indent="0" algn="ctr">
              <a:buNone/>
            </a:pPr>
            <a:endParaRPr lang="tr-TR" sz="4400" dirty="0" smtClean="0">
              <a:ln w="0"/>
              <a:effectLst>
                <a:outerShdw blurRad="38100" dist="19050" dir="2700000" algn="tl" rotWithShape="0">
                  <a:schemeClr val="dk1">
                    <a:alpha val="40000"/>
                  </a:schemeClr>
                </a:outerShdw>
              </a:effectLst>
            </a:endParaRPr>
          </a:p>
          <a:p>
            <a:pPr marL="0" indent="0" algn="ctr">
              <a:buNone/>
            </a:pPr>
            <a:endParaRPr lang="tr-TR" sz="4400" dirty="0">
              <a:ln w="0"/>
              <a:effectLst>
                <a:outerShdw blurRad="38100" dist="19050" dir="2700000" algn="tl" rotWithShape="0">
                  <a:schemeClr val="dk1">
                    <a:alpha val="40000"/>
                  </a:schemeClr>
                </a:outerShdw>
              </a:effectLst>
            </a:endParaRPr>
          </a:p>
          <a:p>
            <a:pPr marL="0" indent="0" algn="ctr">
              <a:buNone/>
            </a:pPr>
            <a:r>
              <a:rPr lang="tr-TR" sz="4400" b="1" smtClean="0">
                <a:ln w="0"/>
                <a:effectLst>
                  <a:outerShdw blurRad="38100" dist="19050" dir="2700000" algn="tl" rotWithShape="0">
                    <a:schemeClr val="dk1">
                      <a:alpha val="40000"/>
                    </a:schemeClr>
                  </a:outerShdw>
                </a:effectLst>
              </a:rPr>
              <a:t>       </a:t>
            </a:r>
            <a:endParaRPr lang="tr-TR" sz="4400" b="1" dirty="0" smtClean="0">
              <a:ln w="0"/>
              <a:effectLst>
                <a:outerShdw blurRad="38100" dist="19050" dir="2700000" algn="tl" rotWithShape="0">
                  <a:schemeClr val="dk1">
                    <a:alpha val="40000"/>
                  </a:schemeClr>
                </a:outerShdw>
              </a:effectLst>
            </a:endParaRPr>
          </a:p>
        </p:txBody>
      </p:sp>
      <p:sp>
        <p:nvSpPr>
          <p:cNvPr id="4" name="Dikdörtgen 3"/>
          <p:cNvSpPr/>
          <p:nvPr/>
        </p:nvSpPr>
        <p:spPr>
          <a:xfrm>
            <a:off x="1132557" y="2551837"/>
            <a:ext cx="9926885" cy="1754326"/>
          </a:xfrm>
          <a:prstGeom prst="rect">
            <a:avLst/>
          </a:prstGeom>
          <a:noFill/>
        </p:spPr>
        <p:txBody>
          <a:bodyPr wrap="none" lIns="91440" tIns="45720" rIns="91440" bIns="45720">
            <a:spAutoFit/>
          </a:bodyPr>
          <a:lstStyle/>
          <a:p>
            <a:pPr marL="0" indent="0" algn="ctr">
              <a:buNone/>
            </a:pPr>
            <a:r>
              <a:rPr lang="tr-TR"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HACİZDE İSTİHKAK PROSEDÜRÜ </a:t>
            </a:r>
          </a:p>
          <a:p>
            <a:pPr marL="0" indent="0" algn="ctr">
              <a:buNone/>
            </a:pPr>
            <a:r>
              <a:rPr lang="tr-TR"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(m. 96-99)</a:t>
            </a:r>
            <a:endParaRPr lang="tr-TR"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45580611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38200" y="365126"/>
            <a:ext cx="10515600" cy="418646"/>
          </a:xfrm>
        </p:spPr>
        <p:txBody>
          <a:bodyPr>
            <a:normAutofit fontScale="90000"/>
          </a:bodyPr>
          <a:lstStyle/>
          <a:p>
            <a:r>
              <a:rPr lang="tr-TR" sz="3600" dirty="0" smtClean="0">
                <a:latin typeface="Calibri" charset="-94"/>
              </a:rPr>
              <a:t>I. GENEL OLARAK</a:t>
            </a:r>
            <a:endParaRPr lang="tr-TR" sz="3600" dirty="0">
              <a:latin typeface="Calibri" charset="-94"/>
            </a:endParaRPr>
          </a:p>
        </p:txBody>
      </p:sp>
      <p:sp>
        <p:nvSpPr>
          <p:cNvPr id="3" name="İçerik Yer Tutucusu 2"/>
          <p:cNvSpPr>
            <a:spLocks noGrp="1"/>
          </p:cNvSpPr>
          <p:nvPr>
            <p:ph idx="1"/>
          </p:nvPr>
        </p:nvSpPr>
        <p:spPr>
          <a:xfrm>
            <a:off x="838200" y="783772"/>
            <a:ext cx="10515600" cy="6074228"/>
          </a:xfrm>
        </p:spPr>
        <p:txBody>
          <a:bodyPr>
            <a:noAutofit/>
          </a:bodyPr>
          <a:lstStyle/>
          <a:p>
            <a:pPr algn="just"/>
            <a:r>
              <a:rPr lang="tr-TR" sz="2000" dirty="0" smtClean="0"/>
              <a:t>Borçlunun borcu için üçüncü kişilerin malvarlığına dahil unsurlar haczedilemez. Bu üçüncü kişi borçlunun eşi, çocukları, anne ve babası da olabilir. Bununla birlikte üçüncü kişilere ait bazı malların borçlunun zannedilerek haczedilmesi mümkündür.</a:t>
            </a:r>
          </a:p>
          <a:p>
            <a:pPr algn="just"/>
            <a:r>
              <a:rPr lang="tr-TR" sz="2000" dirty="0" smtClean="0"/>
              <a:t>Bu tür mallar haciz bakımından </a:t>
            </a:r>
            <a:r>
              <a:rPr lang="tr-TR" sz="2000" dirty="0" smtClean="0">
                <a:solidFill>
                  <a:srgbClr val="FF0000"/>
                </a:solidFill>
              </a:rPr>
              <a:t>çekişmeli mallar</a:t>
            </a:r>
            <a:r>
              <a:rPr lang="tr-TR" sz="2000" dirty="0" smtClean="0"/>
              <a:t>; bu çekişmeli mallar da, üzerinde istihkak iddiası olan mal olarak kabul edilir.</a:t>
            </a:r>
          </a:p>
          <a:p>
            <a:pPr algn="just"/>
            <a:r>
              <a:rPr lang="tr-TR" sz="2000" dirty="0" smtClean="0"/>
              <a:t>İstihkak davası ile borçlunun borcu için haczedilen malın, iddia edildiği gibi üçüncü kişiye ait olup olmadığı incelenerek mal üzerindeki haczin caiz olup olmadığına karar verilecektir. </a:t>
            </a:r>
          </a:p>
          <a:p>
            <a:pPr algn="just"/>
            <a:r>
              <a:rPr lang="tr-TR" sz="2000" dirty="0" smtClean="0"/>
              <a:t>Çekişmeli malların da haczi mümkündür. Ancak bu mallar, hacizde tertip gereği çekişmesiz malların haczinden sonra gelir. </a:t>
            </a:r>
          </a:p>
          <a:p>
            <a:pPr algn="just"/>
            <a:r>
              <a:rPr lang="tr-TR" sz="2000" dirty="0" smtClean="0"/>
              <a:t>İstihkak iddiası, sadece mülkiyet hakkı iddiasını değil, rehin hakkının bulunmasını da kapsar. </a:t>
            </a:r>
          </a:p>
          <a:p>
            <a:pPr algn="just"/>
            <a:r>
              <a:rPr lang="tr-TR" sz="2000" dirty="0" smtClean="0"/>
              <a:t>Bunun yanı sıra diğer ayni haklar, intifa hakkı gibi sınırlı haklar, tapuya şerh verilmek sureti ile kuvvetlendirilmiş şahsi haklar, vefa veya </a:t>
            </a:r>
            <a:r>
              <a:rPr lang="tr-TR" sz="2000" dirty="0" err="1" smtClean="0"/>
              <a:t>şuf’a</a:t>
            </a:r>
            <a:r>
              <a:rPr lang="tr-TR" sz="2000" dirty="0" smtClean="0"/>
              <a:t> hakkı da istihkak davasının konusunu oluşturabilecektir. </a:t>
            </a:r>
          </a:p>
          <a:p>
            <a:pPr algn="just"/>
            <a:r>
              <a:rPr lang="tr-TR" sz="2000" dirty="0" smtClean="0"/>
              <a:t>İstihkak davasının hukuki niteliği oldukça tartışmalıdır. Ancak kanaatimizce, istihkak davası takip hukukuna ilişkin bir davadır. Çünkü bu dava ile cebri icra organı tarafından gerçekleştirilen haciz işlemine karşı çıkılmaktadır. Bu davada ileri sürülecek olan maddi hukuka ilişkin hak, istihkak davasında bir ön sorun olarak incelenecek, bu tespitten sonra o mal üzerindeki haciz işleminin kaldırılıp kaldırılmayacağına karar verilecektir.  </a:t>
            </a:r>
            <a:endParaRPr lang="tr-TR" sz="2000" dirty="0"/>
          </a:p>
        </p:txBody>
      </p:sp>
    </p:spTree>
    <p:extLst>
      <p:ext uri="{BB962C8B-B14F-4D97-AF65-F5344CB8AC3E}">
        <p14:creationId xmlns:p14="http://schemas.microsoft.com/office/powerpoint/2010/main" val="124321080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latin typeface="+mn-lt"/>
            </a:endParaRPr>
          </a:p>
        </p:txBody>
      </p:sp>
      <p:sp>
        <p:nvSpPr>
          <p:cNvPr id="3" name="İçerik Yer Tutucusu 2"/>
          <p:cNvSpPr>
            <a:spLocks noGrp="1"/>
          </p:cNvSpPr>
          <p:nvPr>
            <p:ph idx="1"/>
          </p:nvPr>
        </p:nvSpPr>
        <p:spPr>
          <a:xfrm>
            <a:off x="838200" y="468086"/>
            <a:ext cx="10515600" cy="5708877"/>
          </a:xfrm>
        </p:spPr>
        <p:txBody>
          <a:bodyPr/>
          <a:lstStyle/>
          <a:p>
            <a:pPr marL="0" indent="0">
              <a:buNone/>
            </a:pPr>
            <a:endParaRPr lang="tr-TR" dirty="0" smtClean="0"/>
          </a:p>
          <a:p>
            <a:pPr marL="0" indent="0">
              <a:buNone/>
            </a:pPr>
            <a:r>
              <a:rPr lang="tr-TR" dirty="0" smtClean="0"/>
              <a:t>İstihkak prosedürü bakımından üçlü bir ayrım yapılabilir: </a:t>
            </a:r>
          </a:p>
          <a:p>
            <a:r>
              <a:rPr lang="tr-TR" dirty="0" smtClean="0">
                <a:solidFill>
                  <a:srgbClr val="FF0000"/>
                </a:solidFill>
              </a:rPr>
              <a:t>1. ayrım</a:t>
            </a:r>
            <a:r>
              <a:rPr lang="tr-TR" dirty="0" smtClean="0"/>
              <a:t>: haczedilecek malın </a:t>
            </a:r>
            <a:r>
              <a:rPr lang="tr-TR" dirty="0" smtClean="0">
                <a:solidFill>
                  <a:srgbClr val="7030A0"/>
                </a:solidFill>
              </a:rPr>
              <a:t>borçlunun elinde </a:t>
            </a:r>
            <a:r>
              <a:rPr lang="tr-TR" dirty="0" smtClean="0"/>
              <a:t>olmasıdır.</a:t>
            </a:r>
          </a:p>
          <a:p>
            <a:r>
              <a:rPr lang="tr-TR" dirty="0" smtClean="0">
                <a:solidFill>
                  <a:srgbClr val="FF0000"/>
                </a:solidFill>
              </a:rPr>
              <a:t>2. ayrım</a:t>
            </a:r>
            <a:r>
              <a:rPr lang="tr-TR" dirty="0" smtClean="0"/>
              <a:t>: malın </a:t>
            </a:r>
            <a:r>
              <a:rPr lang="tr-TR" dirty="0" smtClean="0">
                <a:solidFill>
                  <a:srgbClr val="7030A0"/>
                </a:solidFill>
              </a:rPr>
              <a:t>borçlu ile birlikte üçüncü kişinin elinde </a:t>
            </a:r>
            <a:r>
              <a:rPr lang="tr-TR" dirty="0" smtClean="0"/>
              <a:t>bulunmasıdır.</a:t>
            </a:r>
          </a:p>
          <a:p>
            <a:r>
              <a:rPr lang="tr-TR" dirty="0" smtClean="0">
                <a:solidFill>
                  <a:srgbClr val="FF0000"/>
                </a:solidFill>
              </a:rPr>
              <a:t>3. ayrım</a:t>
            </a:r>
            <a:r>
              <a:rPr lang="tr-TR" dirty="0" smtClean="0"/>
              <a:t>: malın </a:t>
            </a:r>
            <a:r>
              <a:rPr lang="tr-TR" dirty="0" smtClean="0">
                <a:solidFill>
                  <a:srgbClr val="7030A0"/>
                </a:solidFill>
              </a:rPr>
              <a:t>üçüncü kişinin elinde </a:t>
            </a:r>
            <a:r>
              <a:rPr lang="tr-TR" dirty="0" smtClean="0"/>
              <a:t>bulunmasıdır. </a:t>
            </a:r>
          </a:p>
          <a:p>
            <a:r>
              <a:rPr lang="tr-TR" dirty="0" smtClean="0"/>
              <a:t>İlk iki durum için aynı prosedür uygulanırken, malın üçüncü kişide olması halinde farklı bir prosedür söz konusudur. </a:t>
            </a:r>
          </a:p>
          <a:p>
            <a:r>
              <a:rPr lang="tr-TR" dirty="0" smtClean="0"/>
              <a:t>Kanun bu normal istihkak prosedür dışında </a:t>
            </a:r>
            <a:r>
              <a:rPr lang="tr-TR" dirty="0" smtClean="0">
                <a:solidFill>
                  <a:srgbClr val="7030A0"/>
                </a:solidFill>
              </a:rPr>
              <a:t>çalınmış ve kaybolmuş şeyler hakkında</a:t>
            </a:r>
            <a:r>
              <a:rPr lang="tr-TR" dirty="0" smtClean="0"/>
              <a:t> da ayrıca hüküm koymuştur (m. 98). </a:t>
            </a:r>
            <a:endParaRPr lang="tr-TR" dirty="0"/>
          </a:p>
        </p:txBody>
      </p:sp>
    </p:spTree>
    <p:extLst>
      <p:ext uri="{BB962C8B-B14F-4D97-AF65-F5344CB8AC3E}">
        <p14:creationId xmlns:p14="http://schemas.microsoft.com/office/powerpoint/2010/main" val="1984010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346841" y="105102"/>
            <a:ext cx="11529849" cy="6752897"/>
          </a:xfrm>
        </p:spPr>
        <p:txBody>
          <a:bodyPr>
            <a:normAutofit fontScale="40000" lnSpcReduction="20000"/>
          </a:bodyPr>
          <a:lstStyle/>
          <a:p>
            <a:pPr>
              <a:lnSpc>
                <a:spcPct val="80000"/>
              </a:lnSpc>
              <a:buNone/>
            </a:pPr>
            <a:endParaRPr lang="tr-TR" altLang="tr-TR" sz="3200" dirty="0" smtClean="0">
              <a:latin typeface="Times New Roman" charset="-94"/>
              <a:ea typeface="Times New Roman" charset="-94"/>
              <a:cs typeface="Times New Roman" charset="-94"/>
            </a:endParaRPr>
          </a:p>
          <a:p>
            <a:pPr>
              <a:lnSpc>
                <a:spcPct val="80000"/>
              </a:lnSpc>
              <a:buNone/>
            </a:pPr>
            <a:r>
              <a:rPr lang="tr-TR" altLang="tr-TR" sz="3200" dirty="0">
                <a:latin typeface="Times New Roman" charset="-94"/>
                <a:ea typeface="Times New Roman" charset="-94"/>
                <a:cs typeface="Times New Roman" charset="-94"/>
              </a:rPr>
              <a:t>	</a:t>
            </a:r>
            <a:r>
              <a:rPr lang="tr-TR" altLang="tr-TR" sz="5900" dirty="0" smtClean="0">
                <a:ea typeface="Times" charset="-94"/>
                <a:cs typeface="Times" charset="-94"/>
              </a:rPr>
              <a:t>Eğer menfi tespit davası sahtelik iddiasına dayalı olarak açılıyorsa, HMK m. 209’un özellikle birinci fıkrasının dikkate alınması gerekir. Sahteliği iddia olunan senede dayanarak yürütülen işlemler de durur. Dolayısı ile bu senede dayanarak başlatılan icra takibi de durur. Bu hüküm </a:t>
            </a:r>
            <a:r>
              <a:rPr lang="tr-TR" altLang="tr-TR" sz="5900" b="1" dirty="0" smtClean="0">
                <a:solidFill>
                  <a:srgbClr val="C00000"/>
                </a:solidFill>
                <a:ea typeface="Times" charset="-94"/>
                <a:cs typeface="Times" charset="-94"/>
              </a:rPr>
              <a:t>emredicidir.</a:t>
            </a:r>
          </a:p>
          <a:p>
            <a:pPr>
              <a:lnSpc>
                <a:spcPct val="80000"/>
              </a:lnSpc>
              <a:buNone/>
            </a:pPr>
            <a:r>
              <a:rPr lang="tr-TR" sz="4500" b="1" dirty="0" smtClean="0">
                <a:latin typeface="Times" charset="-94"/>
                <a:ea typeface="Times" charset="-94"/>
                <a:cs typeface="Times" charset="-94"/>
              </a:rPr>
              <a:t>Yazı veya imza inkârının sonucu </a:t>
            </a:r>
          </a:p>
          <a:p>
            <a:pPr>
              <a:lnSpc>
                <a:spcPct val="80000"/>
              </a:lnSpc>
              <a:buNone/>
            </a:pPr>
            <a:r>
              <a:rPr lang="tr-TR" sz="4500" b="1" dirty="0" smtClean="0">
                <a:latin typeface="Times" charset="-94"/>
                <a:ea typeface="Times" charset="-94"/>
                <a:cs typeface="Times" charset="-94"/>
              </a:rPr>
              <a:t>MADDE 209- (1)</a:t>
            </a:r>
            <a:r>
              <a:rPr lang="tr-TR" sz="4500" dirty="0" smtClean="0">
                <a:latin typeface="Times" charset="-94"/>
                <a:ea typeface="Times" charset="-94"/>
                <a:cs typeface="Times" charset="-94"/>
              </a:rPr>
              <a:t> </a:t>
            </a:r>
            <a:r>
              <a:rPr lang="tr-TR" sz="4500" i="1" dirty="0" smtClean="0">
                <a:latin typeface="Times" charset="-94"/>
                <a:ea typeface="Times" charset="-94"/>
                <a:cs typeface="Times" charset="-94"/>
              </a:rPr>
              <a:t>Adi bir senetteki yazı veya imza inkâr edildiğinde, bu konuda bir karar verilinceye kadar, o senet herhangi bir işleme esas alınamaz. (2) Resmî senetlerdeki yazı veya imza inkâr edildiğinde, senetteki yazı veya imzanın sahteliği, ancak mahkeme kararıyla sabit olursa, bu senet herhangi bir işleme esas alınamaz. (3) Senede dayanılarak verilmiş olan ihtiyati tedbir, o senet hakkındaki sahtelik iddiasından etkilenmez ve gerektiğinde senet sahibi haklarının korunması için yeni tedbirler talep edebilir. </a:t>
            </a:r>
          </a:p>
          <a:p>
            <a:pPr>
              <a:lnSpc>
                <a:spcPct val="80000"/>
              </a:lnSpc>
              <a:buNone/>
            </a:pPr>
            <a:endParaRPr lang="tr-TR" sz="3300" i="1" dirty="0" smtClean="0">
              <a:latin typeface="Times" charset="-94"/>
              <a:ea typeface="Times" charset="-94"/>
              <a:cs typeface="Times" charset="-94"/>
            </a:endParaRPr>
          </a:p>
          <a:p>
            <a:pPr>
              <a:lnSpc>
                <a:spcPct val="80000"/>
              </a:lnSpc>
              <a:buNone/>
            </a:pPr>
            <a:r>
              <a:rPr lang="tr-TR" altLang="tr-TR" sz="4400" dirty="0" smtClean="0">
                <a:latin typeface="Times" charset="-94"/>
                <a:ea typeface="Times" charset="-94"/>
                <a:cs typeface="Times" charset="-94"/>
              </a:rPr>
              <a:t>	</a:t>
            </a:r>
            <a:r>
              <a:rPr lang="tr-TR" altLang="tr-TR" sz="5500" b="1" dirty="0" smtClean="0">
                <a:ea typeface="Times" charset="-94"/>
                <a:cs typeface="Times" charset="-94"/>
              </a:rPr>
              <a:t>B.</a:t>
            </a:r>
            <a:r>
              <a:rPr lang="tr-TR" altLang="tr-TR" sz="5500" dirty="0" smtClean="0">
                <a:ea typeface="Times" charset="-94"/>
                <a:cs typeface="Times" charset="-94"/>
              </a:rPr>
              <a:t> </a:t>
            </a:r>
            <a:r>
              <a:rPr lang="tr-TR" altLang="tr-TR" sz="5500" b="1" dirty="0" smtClean="0">
                <a:ea typeface="Times" charset="-94"/>
                <a:cs typeface="Times" charset="-94"/>
              </a:rPr>
              <a:t>Menfi Tespit Davasında Yargılama Usulü</a:t>
            </a:r>
          </a:p>
          <a:p>
            <a:pPr algn="just">
              <a:lnSpc>
                <a:spcPct val="80000"/>
              </a:lnSpc>
              <a:buNone/>
            </a:pPr>
            <a:r>
              <a:rPr lang="tr-TR" altLang="tr-TR" sz="5500" dirty="0" smtClean="0">
                <a:ea typeface="Times" charset="-94"/>
                <a:cs typeface="Times" charset="-94"/>
              </a:rPr>
              <a:t>	Menfi tespit davası </a:t>
            </a:r>
            <a:r>
              <a:rPr lang="tr-TR" altLang="tr-TR" sz="5500" dirty="0" smtClean="0">
                <a:solidFill>
                  <a:srgbClr val="FF0000"/>
                </a:solidFill>
                <a:ea typeface="Times" charset="-94"/>
                <a:cs typeface="Times" charset="-94"/>
              </a:rPr>
              <a:t>borçlu tarafından alacaklıya karşı </a:t>
            </a:r>
            <a:r>
              <a:rPr lang="tr-TR" altLang="tr-TR" sz="5500" dirty="0" smtClean="0">
                <a:ea typeface="Times" charset="-94"/>
                <a:cs typeface="Times" charset="-94"/>
              </a:rPr>
              <a:t>açılacaktır. Bu davanın borcun alacaklıya ödenmesine kadar açılması gerekir. Şayet menfi tespit davası görülürken ihtiyati tedbir kararı alınmamış olduğundan takibe devam edilip alacaklıya ödeme yapılmışsa bu durumda mahkeme herhangi bir talebe gerek kalmadan davaya istirdat davası olarak devam eder. </a:t>
            </a:r>
          </a:p>
          <a:p>
            <a:pPr algn="just">
              <a:lnSpc>
                <a:spcPct val="80000"/>
              </a:lnSpc>
              <a:buNone/>
            </a:pPr>
            <a:r>
              <a:rPr lang="tr-TR" altLang="tr-TR" sz="5500" dirty="0">
                <a:ea typeface="Times" charset="-94"/>
                <a:cs typeface="Times" charset="-94"/>
              </a:rPr>
              <a:t>	</a:t>
            </a:r>
            <a:r>
              <a:rPr lang="tr-TR" altLang="tr-TR" sz="5500" dirty="0" smtClean="0">
                <a:ea typeface="Times" charset="-94"/>
                <a:cs typeface="Times" charset="-94"/>
              </a:rPr>
              <a:t>Menfi tespit davasında görevli mahkeme, HMK m. 2 gereğince, kural olarak </a:t>
            </a:r>
            <a:r>
              <a:rPr lang="tr-TR" altLang="tr-TR" sz="5500" dirty="0" smtClean="0">
                <a:solidFill>
                  <a:srgbClr val="7030A0"/>
                </a:solidFill>
                <a:ea typeface="Times" charset="-94"/>
                <a:cs typeface="Times" charset="-94"/>
              </a:rPr>
              <a:t>asliye hukuk </a:t>
            </a:r>
            <a:r>
              <a:rPr lang="tr-TR" altLang="tr-TR" sz="5500" dirty="0" smtClean="0">
                <a:ea typeface="Times" charset="-94"/>
                <a:cs typeface="Times" charset="-94"/>
              </a:rPr>
              <a:t>mahkemesidir.</a:t>
            </a:r>
          </a:p>
          <a:p>
            <a:pPr algn="just">
              <a:lnSpc>
                <a:spcPct val="80000"/>
              </a:lnSpc>
              <a:buNone/>
            </a:pPr>
            <a:r>
              <a:rPr lang="tr-TR" altLang="tr-TR" sz="5500" dirty="0">
                <a:ea typeface="Times" charset="-94"/>
                <a:cs typeface="Times" charset="-94"/>
              </a:rPr>
              <a:t>	</a:t>
            </a:r>
            <a:r>
              <a:rPr lang="tr-TR" altLang="tr-TR" sz="5500" dirty="0" smtClean="0">
                <a:ea typeface="Times" charset="-94"/>
                <a:cs typeface="Times" charset="-94"/>
              </a:rPr>
              <a:t>Yetkili mahkeme; genel hükümler saklı kalmak kaydı ile </a:t>
            </a:r>
            <a:r>
              <a:rPr lang="tr-TR" altLang="tr-TR" sz="5500" dirty="0" smtClean="0">
                <a:solidFill>
                  <a:srgbClr val="00B050"/>
                </a:solidFill>
                <a:ea typeface="Times" charset="-94"/>
                <a:cs typeface="Times" charset="-94"/>
              </a:rPr>
              <a:t>davalının yerleşim yeri mahkemesi </a:t>
            </a:r>
            <a:r>
              <a:rPr lang="tr-TR" altLang="tr-TR" sz="5500" dirty="0" smtClean="0">
                <a:ea typeface="Times" charset="-94"/>
                <a:cs typeface="Times" charset="-94"/>
              </a:rPr>
              <a:t>veya </a:t>
            </a:r>
            <a:r>
              <a:rPr lang="tr-TR" altLang="tr-TR" sz="5500" dirty="0" smtClean="0">
                <a:solidFill>
                  <a:srgbClr val="0070C0"/>
                </a:solidFill>
                <a:ea typeface="Times" charset="-94"/>
                <a:cs typeface="Times" charset="-94"/>
              </a:rPr>
              <a:t>takibe başlandıktan sonra menfi tespit davası açılmışsa takibin yapıldığı icra dairesinin bulunduğu yer </a:t>
            </a:r>
            <a:r>
              <a:rPr lang="tr-TR" altLang="tr-TR" sz="5500" dirty="0" smtClean="0">
                <a:ea typeface="Times" charset="-94"/>
                <a:cs typeface="Times" charset="-94"/>
              </a:rPr>
              <a:t>mahkemesidir (m. 72/VIII).</a:t>
            </a:r>
          </a:p>
          <a:p>
            <a:pPr>
              <a:lnSpc>
                <a:spcPct val="80000"/>
              </a:lnSpc>
              <a:buNone/>
            </a:pPr>
            <a:r>
              <a:rPr lang="tr-TR" altLang="tr-TR" sz="5500" dirty="0">
                <a:ea typeface="Times" charset="-94"/>
                <a:cs typeface="Times" charset="-94"/>
              </a:rPr>
              <a:t>	</a:t>
            </a:r>
            <a:r>
              <a:rPr lang="tr-TR" altLang="tr-TR" sz="5500" dirty="0" smtClean="0">
                <a:ea typeface="Times" charset="-94"/>
                <a:cs typeface="Times" charset="-94"/>
              </a:rPr>
              <a:t>Dava dilekçesi </a:t>
            </a:r>
            <a:r>
              <a:rPr lang="tr-TR" altLang="tr-TR" sz="5500" dirty="0" smtClean="0">
                <a:solidFill>
                  <a:srgbClr val="C00000"/>
                </a:solidFill>
                <a:ea typeface="Times" charset="-94"/>
                <a:cs typeface="Times" charset="-94"/>
              </a:rPr>
              <a:t>genel hükümlere göre </a:t>
            </a:r>
            <a:r>
              <a:rPr lang="tr-TR" altLang="tr-TR" sz="5500" dirty="0" smtClean="0">
                <a:ea typeface="Times" charset="-94"/>
                <a:cs typeface="Times" charset="-94"/>
              </a:rPr>
              <a:t>düzenlenir. </a:t>
            </a:r>
          </a:p>
          <a:p>
            <a:pPr>
              <a:lnSpc>
                <a:spcPct val="80000"/>
              </a:lnSpc>
              <a:buNone/>
            </a:pPr>
            <a:r>
              <a:rPr lang="tr-TR" altLang="tr-TR" sz="5500" dirty="0" smtClean="0">
                <a:ea typeface="Times" charset="-94"/>
                <a:cs typeface="Times" charset="-94"/>
              </a:rPr>
              <a:t>	Ancak bunun yanından tazminat ve ihtiyati tedbir de isteniyorsa bu konuda da gerekli açıklamaları yapılmalıdır. </a:t>
            </a:r>
          </a:p>
          <a:p>
            <a:pPr>
              <a:lnSpc>
                <a:spcPct val="80000"/>
              </a:lnSpc>
              <a:buNone/>
            </a:pPr>
            <a:r>
              <a:rPr lang="tr-TR" altLang="tr-TR" sz="5500" dirty="0" smtClean="0">
                <a:ea typeface="Times" charset="-94"/>
                <a:cs typeface="Times" charset="-94"/>
              </a:rPr>
              <a:t>	Harçlar davacının borçlu olmadığını ileri sürdüğü miktar üzerinden hesaplanır. </a:t>
            </a:r>
          </a:p>
          <a:p>
            <a:pPr>
              <a:lnSpc>
                <a:spcPct val="80000"/>
              </a:lnSpc>
              <a:buNone/>
            </a:pPr>
            <a:r>
              <a:rPr lang="tr-TR" altLang="tr-TR" sz="5500" dirty="0" smtClean="0">
                <a:ea typeface="Times New Roman" charset="-94"/>
                <a:cs typeface="Times New Roman" charset="-94"/>
              </a:rPr>
              <a:t>	</a:t>
            </a:r>
          </a:p>
        </p:txBody>
      </p:sp>
    </p:spTree>
    <p:extLst>
      <p:ext uri="{BB962C8B-B14F-4D97-AF65-F5344CB8AC3E}">
        <p14:creationId xmlns:p14="http://schemas.microsoft.com/office/powerpoint/2010/main" val="107931036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38200" y="365125"/>
            <a:ext cx="10515600" cy="777875"/>
          </a:xfrm>
        </p:spPr>
        <p:txBody>
          <a:bodyPr>
            <a:normAutofit fontScale="90000"/>
          </a:bodyPr>
          <a:lstStyle/>
          <a:p>
            <a:r>
              <a:rPr lang="tr-TR" sz="3200" b="1" dirty="0" smtClean="0"/>
              <a:t>II. HACİZLİ MALIN </a:t>
            </a:r>
            <a:r>
              <a:rPr lang="tr-TR" sz="3600" b="1" dirty="0" smtClean="0"/>
              <a:t>BORÇLUNUN</a:t>
            </a:r>
            <a:r>
              <a:rPr lang="tr-TR" sz="3200" b="1" dirty="0" smtClean="0"/>
              <a:t> (VEYA BORÇLUYLA BİRLİKTE ÜÇÜNCÜ KİŞİNİN) ELİNDE OLMASI (m. 96-97)</a:t>
            </a:r>
            <a:endParaRPr lang="tr-TR" sz="3200" b="1" dirty="0"/>
          </a:p>
        </p:txBody>
      </p:sp>
      <p:sp>
        <p:nvSpPr>
          <p:cNvPr id="3" name="İçerik Yer Tutucusu 2"/>
          <p:cNvSpPr>
            <a:spLocks noGrp="1"/>
          </p:cNvSpPr>
          <p:nvPr>
            <p:ph idx="1"/>
          </p:nvPr>
        </p:nvSpPr>
        <p:spPr>
          <a:xfrm>
            <a:off x="435429" y="1143000"/>
            <a:ext cx="11506199" cy="5475514"/>
          </a:xfrm>
        </p:spPr>
        <p:txBody>
          <a:bodyPr/>
          <a:lstStyle/>
          <a:p>
            <a:pPr algn="ctr"/>
            <a:r>
              <a:rPr lang="tr-TR" dirty="0" smtClean="0"/>
              <a:t>İstihkak İddiası</a:t>
            </a:r>
          </a:p>
          <a:p>
            <a:pPr marL="0" indent="0" algn="just">
              <a:buNone/>
            </a:pPr>
            <a:r>
              <a:rPr lang="tr-TR" sz="2200" dirty="0" smtClean="0"/>
              <a:t>Borçlunun elinde bulunan bir mal haczedilirken, borçlu, o malı </a:t>
            </a:r>
            <a:r>
              <a:rPr lang="tr-TR" sz="2200" i="1" dirty="0" smtClean="0"/>
              <a:t>başkasının mülkü veya rehni </a:t>
            </a:r>
            <a:r>
              <a:rPr lang="tr-TR" sz="2200" dirty="0" smtClean="0"/>
              <a:t>olarak gösterirse veya </a:t>
            </a:r>
            <a:r>
              <a:rPr lang="tr-TR" sz="2200" i="1" dirty="0" smtClean="0"/>
              <a:t>üçüncü kişi tarafından bu iddia ileri sürülürse</a:t>
            </a:r>
            <a:r>
              <a:rPr lang="tr-TR" sz="2200" dirty="0" smtClean="0"/>
              <a:t>, icra müdürü bu iddiayı tutanağa geçirir. Bir malın haczedildiğini öğrenen borçlu veya üçüncü kişi </a:t>
            </a:r>
            <a:r>
              <a:rPr lang="tr-TR" sz="2200" b="1" dirty="0" smtClean="0">
                <a:solidFill>
                  <a:srgbClr val="7030A0"/>
                </a:solidFill>
              </a:rPr>
              <a:t>haczi öğrendiği tarihten itibaren yedi gün içinde</a:t>
            </a:r>
            <a:r>
              <a:rPr lang="tr-TR" sz="2200" dirty="0" smtClean="0"/>
              <a:t> istihkak iddiasında bulunur. Aksi halde aynı takipte bu iddiasını ileri sürme hakkını kaybeder. İcra müdürü, üçüncü kişinin istihkak iddiasını iki tarafa bildirir.</a:t>
            </a:r>
          </a:p>
          <a:p>
            <a:pPr marL="0" indent="0" algn="just">
              <a:buNone/>
            </a:pPr>
            <a:endParaRPr lang="tr-TR" sz="2400" dirty="0"/>
          </a:p>
          <a:p>
            <a:pPr marL="0" indent="0">
              <a:buNone/>
            </a:pPr>
            <a:r>
              <a:rPr lang="tr-TR" sz="2000" dirty="0" smtClean="0"/>
              <a:t>              </a:t>
            </a:r>
            <a:r>
              <a:rPr lang="tr-TR" sz="2000" u="sng" dirty="0" smtClean="0"/>
              <a:t>İstihkak İddiasına İtiraz Edilmesi</a:t>
            </a:r>
            <a:r>
              <a:rPr lang="tr-TR" sz="2000" dirty="0" smtClean="0"/>
              <a:t>			</a:t>
            </a:r>
            <a:r>
              <a:rPr lang="tr-TR" sz="2000" dirty="0"/>
              <a:t> </a:t>
            </a:r>
            <a:r>
              <a:rPr lang="tr-TR" sz="2000" dirty="0" smtClean="0"/>
              <a:t>               </a:t>
            </a:r>
            <a:r>
              <a:rPr lang="tr-TR" sz="2000" u="sng" dirty="0" smtClean="0"/>
              <a:t>İstihkak İddiasına İtiraz Edilmemesi</a:t>
            </a:r>
          </a:p>
          <a:p>
            <a:endParaRPr lang="tr-TR" dirty="0"/>
          </a:p>
        </p:txBody>
      </p:sp>
      <p:cxnSp>
        <p:nvCxnSpPr>
          <p:cNvPr id="5" name="Düz Bağlayıcı 4"/>
          <p:cNvCxnSpPr/>
          <p:nvPr/>
        </p:nvCxnSpPr>
        <p:spPr>
          <a:xfrm flipV="1">
            <a:off x="3396342" y="3254829"/>
            <a:ext cx="5660572" cy="0"/>
          </a:xfrm>
          <a:prstGeom prst="line">
            <a:avLst/>
          </a:prstGeom>
          <a:ln w="38100"/>
        </p:spPr>
        <p:style>
          <a:lnRef idx="2">
            <a:schemeClr val="dk1"/>
          </a:lnRef>
          <a:fillRef idx="0">
            <a:schemeClr val="dk1"/>
          </a:fillRef>
          <a:effectRef idx="1">
            <a:schemeClr val="dk1"/>
          </a:effectRef>
          <a:fontRef idx="minor">
            <a:schemeClr val="tx1"/>
          </a:fontRef>
        </p:style>
      </p:cxnSp>
      <p:cxnSp>
        <p:nvCxnSpPr>
          <p:cNvPr id="8" name="Düz Ok Bağlayıcısı 7"/>
          <p:cNvCxnSpPr/>
          <p:nvPr/>
        </p:nvCxnSpPr>
        <p:spPr>
          <a:xfrm flipH="1">
            <a:off x="2732314" y="3254829"/>
            <a:ext cx="685800" cy="544285"/>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cxnSp>
        <p:nvCxnSpPr>
          <p:cNvPr id="10" name="Düz Ok Bağlayıcısı 9"/>
          <p:cNvCxnSpPr/>
          <p:nvPr/>
        </p:nvCxnSpPr>
        <p:spPr>
          <a:xfrm>
            <a:off x="9056914" y="3254829"/>
            <a:ext cx="805543" cy="478971"/>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sp>
        <p:nvSpPr>
          <p:cNvPr id="11" name="Metin kutusu 10"/>
          <p:cNvSpPr txBox="1"/>
          <p:nvPr/>
        </p:nvSpPr>
        <p:spPr>
          <a:xfrm>
            <a:off x="680358" y="4032705"/>
            <a:ext cx="5508170" cy="1200329"/>
          </a:xfrm>
          <a:prstGeom prst="rect">
            <a:avLst/>
          </a:prstGeom>
          <a:noFill/>
        </p:spPr>
        <p:txBody>
          <a:bodyPr wrap="square" rtlCol="0">
            <a:spAutoFit/>
          </a:bodyPr>
          <a:lstStyle/>
          <a:p>
            <a:pPr algn="just"/>
            <a:r>
              <a:rPr lang="tr-TR" dirty="0" smtClean="0"/>
              <a:t>Alacaklı veya borçlu, kendisine verilen </a:t>
            </a:r>
            <a:r>
              <a:rPr lang="tr-TR" dirty="0" smtClean="0">
                <a:solidFill>
                  <a:srgbClr val="7030A0"/>
                </a:solidFill>
              </a:rPr>
              <a:t>üç günlük süre </a:t>
            </a:r>
            <a:r>
              <a:rPr lang="tr-TR" dirty="0" smtClean="0"/>
              <a:t>içinde üçüncü kişinin istihkak iddiasına itiraz ederse, icra müdürü bu konuda bir karar veremez ve dosyayı icra mahkemesine gönderir (m. 97/1).</a:t>
            </a:r>
            <a:endParaRPr lang="tr-TR" dirty="0"/>
          </a:p>
        </p:txBody>
      </p:sp>
      <p:sp>
        <p:nvSpPr>
          <p:cNvPr id="12" name="Metin kutusu 11"/>
          <p:cNvSpPr txBox="1"/>
          <p:nvPr/>
        </p:nvSpPr>
        <p:spPr>
          <a:xfrm>
            <a:off x="7641771" y="4013787"/>
            <a:ext cx="4158343" cy="1754326"/>
          </a:xfrm>
          <a:prstGeom prst="rect">
            <a:avLst/>
          </a:prstGeom>
          <a:noFill/>
        </p:spPr>
        <p:txBody>
          <a:bodyPr wrap="square" rtlCol="0">
            <a:spAutoFit/>
          </a:bodyPr>
          <a:lstStyle/>
          <a:p>
            <a:pPr algn="just"/>
            <a:r>
              <a:rPr lang="tr-TR" dirty="0" smtClean="0"/>
              <a:t>Alacaklı ve borçlu üç gün içinde bu istihkak iddiasına itiraz etmezse, istihkak iddiasını </a:t>
            </a:r>
            <a:r>
              <a:rPr lang="tr-TR" dirty="0" smtClean="0">
                <a:solidFill>
                  <a:srgbClr val="C00000"/>
                </a:solidFill>
              </a:rPr>
              <a:t>kabul etmiş </a:t>
            </a:r>
            <a:r>
              <a:rPr lang="tr-TR" dirty="0" smtClean="0"/>
              <a:t>sayılırlar. Bu durumda mal, üçüncü kişinin iddia ettiği hak ile birlikte işlem görür, bu iddia mülkiyet iddiası ise haciz kalkar, mal üçüncü kişiye verilir.</a:t>
            </a:r>
            <a:endParaRPr lang="tr-TR" dirty="0"/>
          </a:p>
        </p:txBody>
      </p:sp>
      <p:cxnSp>
        <p:nvCxnSpPr>
          <p:cNvPr id="14" name="Düz Ok Bağlayıcısı 13"/>
          <p:cNvCxnSpPr/>
          <p:nvPr/>
        </p:nvCxnSpPr>
        <p:spPr>
          <a:xfrm flipH="1">
            <a:off x="1828799" y="5191586"/>
            <a:ext cx="0" cy="288000"/>
          </a:xfrm>
          <a:prstGeom prst="straightConnector1">
            <a:avLst/>
          </a:prstGeom>
          <a:ln w="57150">
            <a:tailEnd type="triangle"/>
          </a:ln>
        </p:spPr>
        <p:style>
          <a:lnRef idx="2">
            <a:schemeClr val="dk1"/>
          </a:lnRef>
          <a:fillRef idx="0">
            <a:schemeClr val="dk1"/>
          </a:fillRef>
          <a:effectRef idx="1">
            <a:schemeClr val="dk1"/>
          </a:effectRef>
          <a:fontRef idx="minor">
            <a:schemeClr val="tx1"/>
          </a:fontRef>
        </p:style>
      </p:cxnSp>
      <p:sp>
        <p:nvSpPr>
          <p:cNvPr id="17" name="Metin kutusu 16"/>
          <p:cNvSpPr txBox="1"/>
          <p:nvPr/>
        </p:nvSpPr>
        <p:spPr>
          <a:xfrm>
            <a:off x="914398" y="5395251"/>
            <a:ext cx="4234543" cy="1323439"/>
          </a:xfrm>
          <a:prstGeom prst="rect">
            <a:avLst/>
          </a:prstGeom>
          <a:noFill/>
        </p:spPr>
        <p:txBody>
          <a:bodyPr wrap="square" rtlCol="0">
            <a:spAutoFit/>
          </a:bodyPr>
          <a:lstStyle/>
          <a:p>
            <a:r>
              <a:rPr lang="tr-TR" sz="1600" dirty="0" smtClean="0"/>
              <a:t>İcra mahkemesi ilk önce kendiliğinden </a:t>
            </a:r>
            <a:r>
              <a:rPr lang="tr-TR" sz="1600" dirty="0" smtClean="0">
                <a:solidFill>
                  <a:srgbClr val="C00000"/>
                </a:solidFill>
              </a:rPr>
              <a:t>takibin devamı veya ertelenmesine</a:t>
            </a:r>
            <a:r>
              <a:rPr lang="tr-TR" sz="1600" dirty="0" smtClean="0"/>
              <a:t> (teminat alınarak) karar verir (m. 97/1, 97/3-4). Bu karar kesindir. Bu erteleme sadece istihkak iddia edilen mal içindir.</a:t>
            </a:r>
            <a:endParaRPr lang="tr-TR" sz="1600" dirty="0"/>
          </a:p>
        </p:txBody>
      </p:sp>
    </p:spTree>
    <p:extLst>
      <p:ext uri="{BB962C8B-B14F-4D97-AF65-F5344CB8AC3E}">
        <p14:creationId xmlns:p14="http://schemas.microsoft.com/office/powerpoint/2010/main" val="73537461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838200" y="478971"/>
            <a:ext cx="10515600" cy="5697992"/>
          </a:xfrm>
        </p:spPr>
        <p:txBody>
          <a:bodyPr/>
          <a:lstStyle/>
          <a:p>
            <a:r>
              <a:rPr lang="tr-TR" b="1" u="sng" dirty="0" smtClean="0"/>
              <a:t>İstihkak Davası </a:t>
            </a:r>
          </a:p>
          <a:p>
            <a:pPr marL="0" indent="0">
              <a:buNone/>
            </a:pPr>
            <a:endParaRPr lang="tr-TR" u="sng" dirty="0" smtClean="0"/>
          </a:p>
          <a:p>
            <a:pPr marL="0" indent="0">
              <a:buNone/>
            </a:pPr>
            <a:r>
              <a:rPr lang="tr-TR" sz="2200" u="sng" dirty="0" smtClean="0"/>
              <a:t>    İSTİHKAK DAVASI AÇILMASI</a:t>
            </a:r>
            <a:r>
              <a:rPr lang="tr-TR" sz="2200" dirty="0" smtClean="0"/>
              <a:t>				  </a:t>
            </a:r>
            <a:r>
              <a:rPr lang="tr-TR" sz="2200" u="sng" dirty="0" smtClean="0"/>
              <a:t>İSTİHKAK DAVASI AÇILMAMASI</a:t>
            </a:r>
            <a:endParaRPr lang="tr-TR" sz="2200" u="sng" dirty="0"/>
          </a:p>
        </p:txBody>
      </p:sp>
      <p:cxnSp>
        <p:nvCxnSpPr>
          <p:cNvPr id="5" name="Düz Ok Bağlayıcısı 4"/>
          <p:cNvCxnSpPr/>
          <p:nvPr/>
        </p:nvCxnSpPr>
        <p:spPr>
          <a:xfrm>
            <a:off x="2090057" y="1027906"/>
            <a:ext cx="2" cy="409008"/>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Düz Ok Bağlayıcısı 7"/>
          <p:cNvCxnSpPr/>
          <p:nvPr/>
        </p:nvCxnSpPr>
        <p:spPr>
          <a:xfrm>
            <a:off x="3505201" y="772886"/>
            <a:ext cx="6183085" cy="740228"/>
          </a:xfrm>
          <a:prstGeom prst="straightConnector1">
            <a:avLst/>
          </a:prstGeom>
          <a:ln w="57150">
            <a:tailEnd type="triangle"/>
          </a:ln>
        </p:spPr>
        <p:style>
          <a:lnRef idx="2">
            <a:schemeClr val="dk1"/>
          </a:lnRef>
          <a:fillRef idx="0">
            <a:schemeClr val="dk1"/>
          </a:fillRef>
          <a:effectRef idx="1">
            <a:schemeClr val="dk1"/>
          </a:effectRef>
          <a:fontRef idx="minor">
            <a:schemeClr val="tx1"/>
          </a:fontRef>
        </p:style>
      </p:cxnSp>
      <p:sp>
        <p:nvSpPr>
          <p:cNvPr id="13" name="Metin kutusu 12"/>
          <p:cNvSpPr txBox="1"/>
          <p:nvPr/>
        </p:nvSpPr>
        <p:spPr>
          <a:xfrm>
            <a:off x="936171" y="1870291"/>
            <a:ext cx="3940629" cy="4539704"/>
          </a:xfrm>
          <a:prstGeom prst="rect">
            <a:avLst/>
          </a:prstGeom>
          <a:noFill/>
        </p:spPr>
        <p:txBody>
          <a:bodyPr wrap="square" rtlCol="0">
            <a:spAutoFit/>
          </a:bodyPr>
          <a:lstStyle/>
          <a:p>
            <a:pPr algn="just"/>
            <a:r>
              <a:rPr lang="tr-TR" sz="1700" dirty="0" smtClean="0"/>
              <a:t>Üçüncü kişi, takibin ertelenmesi veya devamına </a:t>
            </a:r>
            <a:r>
              <a:rPr lang="tr-TR" sz="1700" dirty="0" smtClean="0">
                <a:solidFill>
                  <a:srgbClr val="7030A0"/>
                </a:solidFill>
              </a:rPr>
              <a:t>ilişkin icra mahkemesi kararının kendisine tefhim veya tebliğ tarihinden itibaren yedi gün içinde </a:t>
            </a:r>
            <a:r>
              <a:rPr lang="tr-TR" sz="1700" dirty="0" smtClean="0">
                <a:solidFill>
                  <a:srgbClr val="FF0000"/>
                </a:solidFill>
              </a:rPr>
              <a:t>aynı mercide </a:t>
            </a:r>
            <a:r>
              <a:rPr lang="tr-TR" sz="1700" dirty="0" smtClean="0"/>
              <a:t>istihkak davası açabilir (m. 97/VI). Üçüncü kişiye bu aşamaya kadar, yukarıda açıklanan şekli ile istihkak talebinde bulunma imkanı verilmemiş ise, üçüncü kişi </a:t>
            </a:r>
            <a:r>
              <a:rPr lang="tr-TR" sz="1700" dirty="0" smtClean="0">
                <a:solidFill>
                  <a:srgbClr val="C00000"/>
                </a:solidFill>
              </a:rPr>
              <a:t>haczi öğrendiği tarihten itibaren yedi gün içinde</a:t>
            </a:r>
            <a:r>
              <a:rPr lang="tr-TR" sz="1700" dirty="0" smtClean="0"/>
              <a:t> haczedilmiş olan şey hakkında </a:t>
            </a:r>
            <a:r>
              <a:rPr lang="tr-TR" sz="1700" dirty="0" smtClean="0">
                <a:solidFill>
                  <a:srgbClr val="7030A0"/>
                </a:solidFill>
              </a:rPr>
              <a:t>hacizli mal satılıp, bedeli alacaklıya ödeninceye kada</a:t>
            </a:r>
            <a:r>
              <a:rPr lang="tr-TR" sz="1700" dirty="0" smtClean="0"/>
              <a:t>r istihkak davası açılabilir. Ancak, mal satılmışsa, dava bedeli üzerinden  yürütülecektir. Mal satılıp bedeli alacaklıya ödenmişse, bundan sonra üçüncü kişi ancak borçluya karşı </a:t>
            </a:r>
            <a:r>
              <a:rPr lang="tr-TR" sz="1700" i="1" dirty="0" smtClean="0"/>
              <a:t>sebepsiz zenginleşme davası </a:t>
            </a:r>
            <a:r>
              <a:rPr lang="tr-TR" sz="1700" dirty="0" smtClean="0"/>
              <a:t>açabilir. </a:t>
            </a:r>
            <a:endParaRPr lang="tr-TR" sz="1700" dirty="0"/>
          </a:p>
        </p:txBody>
      </p:sp>
      <p:sp>
        <p:nvSpPr>
          <p:cNvPr id="14" name="Metin kutusu 13"/>
          <p:cNvSpPr txBox="1"/>
          <p:nvPr/>
        </p:nvSpPr>
        <p:spPr>
          <a:xfrm>
            <a:off x="7434943" y="2006374"/>
            <a:ext cx="3820886" cy="3139321"/>
          </a:xfrm>
          <a:prstGeom prst="rect">
            <a:avLst/>
          </a:prstGeom>
          <a:noFill/>
        </p:spPr>
        <p:txBody>
          <a:bodyPr wrap="square" rtlCol="0">
            <a:spAutoFit/>
          </a:bodyPr>
          <a:lstStyle/>
          <a:p>
            <a:pPr algn="just"/>
            <a:r>
              <a:rPr lang="tr-TR" dirty="0" smtClean="0"/>
              <a:t>Üçüncü kişi, takibin ertelenmesi kararının tefhim veya tebliğinden itibaren yedi gün içinde istihkak davası açmazsa, haciz koyduran alacaklıya karşı istihkak iddiasından </a:t>
            </a:r>
            <a:r>
              <a:rPr lang="tr-TR" dirty="0" smtClean="0">
                <a:solidFill>
                  <a:srgbClr val="C00000"/>
                </a:solidFill>
              </a:rPr>
              <a:t>vazgeçmiş sayılır</a:t>
            </a:r>
            <a:r>
              <a:rPr lang="tr-TR" dirty="0" smtClean="0"/>
              <a:t> ve alacaklı o malın </a:t>
            </a:r>
            <a:r>
              <a:rPr lang="tr-TR" dirty="0" smtClean="0">
                <a:solidFill>
                  <a:srgbClr val="7030A0"/>
                </a:solidFill>
              </a:rPr>
              <a:t>satılmasını isteyebilir</a:t>
            </a:r>
            <a:r>
              <a:rPr lang="tr-TR" dirty="0" smtClean="0"/>
              <a:t> (m.97/VI). Bununla üçüncü kişi borçluya karşı da istihkak iddiasından vazgeçmiş sayılmayıp, borçluya karşı </a:t>
            </a:r>
            <a:r>
              <a:rPr lang="tr-TR" i="1" dirty="0" smtClean="0"/>
              <a:t>sebepsiz zenginleşme davası </a:t>
            </a:r>
            <a:r>
              <a:rPr lang="tr-TR" dirty="0" smtClean="0"/>
              <a:t>açabilir. </a:t>
            </a:r>
            <a:endParaRPr lang="tr-TR" dirty="0"/>
          </a:p>
        </p:txBody>
      </p:sp>
    </p:spTree>
    <p:extLst>
      <p:ext uri="{BB962C8B-B14F-4D97-AF65-F5344CB8AC3E}">
        <p14:creationId xmlns:p14="http://schemas.microsoft.com/office/powerpoint/2010/main" val="94318336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838200" y="283029"/>
            <a:ext cx="10755086" cy="6302827"/>
          </a:xfrm>
        </p:spPr>
        <p:txBody>
          <a:bodyPr>
            <a:normAutofit fontScale="92500" lnSpcReduction="20000"/>
          </a:bodyPr>
          <a:lstStyle/>
          <a:p>
            <a:r>
              <a:rPr lang="tr-TR" dirty="0" smtClean="0"/>
              <a:t>İstihkak davası </a:t>
            </a:r>
            <a:r>
              <a:rPr lang="tr-TR" dirty="0" smtClean="0">
                <a:solidFill>
                  <a:srgbClr val="FF0000"/>
                </a:solidFill>
              </a:rPr>
              <a:t>genel hükümlere göre görülür </a:t>
            </a:r>
            <a:r>
              <a:rPr lang="tr-TR" dirty="0" smtClean="0"/>
              <a:t>ve </a:t>
            </a:r>
            <a:r>
              <a:rPr lang="tr-TR" dirty="0" smtClean="0">
                <a:solidFill>
                  <a:srgbClr val="0070C0"/>
                </a:solidFill>
              </a:rPr>
              <a:t>basit yargılama usulü </a:t>
            </a:r>
            <a:r>
              <a:rPr lang="tr-TR" dirty="0" smtClean="0"/>
              <a:t>uygulanır (m.97/XI). Dava genel hükümlere göre görülmesine rağmen, Kanun bu dava bakımından </a:t>
            </a:r>
            <a:r>
              <a:rPr lang="tr-TR" b="1" u="sng" dirty="0" smtClean="0"/>
              <a:t>özel ispat kuralları </a:t>
            </a:r>
            <a:r>
              <a:rPr lang="tr-TR" dirty="0" smtClean="0"/>
              <a:t>getirmiştir. </a:t>
            </a:r>
          </a:p>
          <a:p>
            <a:pPr lvl="1">
              <a:buFont typeface="Wingdings" charset="2"/>
              <a:buChar char="Ø"/>
            </a:pPr>
            <a:r>
              <a:rPr lang="tr-TR" sz="2600" dirty="0"/>
              <a:t> </a:t>
            </a:r>
            <a:r>
              <a:rPr lang="tr-TR" sz="2600" dirty="0" smtClean="0"/>
              <a:t>İstihkak davacısı üçüncü kişi, malı ne surette iktisap ettiğini ve malın borçlunun elinde bulunmasını gerektiren hukuki ve fiili sebep ve olayları göstermek ve bunları ispat etmekle yükümlüdür (m. 97/a, II). </a:t>
            </a:r>
          </a:p>
          <a:p>
            <a:pPr lvl="1">
              <a:buFont typeface="Wingdings" charset="2"/>
              <a:buChar char="Ø"/>
            </a:pPr>
            <a:r>
              <a:rPr lang="tr-TR" sz="2600" dirty="0"/>
              <a:t> </a:t>
            </a:r>
            <a:r>
              <a:rPr lang="tr-TR" sz="2600" dirty="0" smtClean="0"/>
              <a:t>Bunun dışında </a:t>
            </a:r>
            <a:r>
              <a:rPr lang="tr-TR" sz="2600" dirty="0" smtClean="0">
                <a:solidFill>
                  <a:srgbClr val="7030A0"/>
                </a:solidFill>
              </a:rPr>
              <a:t>taşınır malı </a:t>
            </a:r>
            <a:r>
              <a:rPr lang="tr-TR" sz="2600" dirty="0" smtClean="0"/>
              <a:t>elinde bulunduran borçlu onun maliki sayılır. Davacı üçüncü kişi bunun aksini ispat etmek zorundadır (m.97/a, I, c.4).</a:t>
            </a:r>
          </a:p>
          <a:p>
            <a:pPr lvl="1">
              <a:buFont typeface="Wingdings" charset="2"/>
              <a:buChar char="Ø"/>
            </a:pPr>
            <a:r>
              <a:rPr lang="tr-TR" sz="2600" dirty="0" smtClean="0"/>
              <a:t>Borçlu ile üçüncü kişinin malı birlikte ellerinde bulundurması halinde ise mal borçlunun elinde sayılır. Ancak, Kanun üçüncü kişiler lehine bazı karineler getirmiştir. Borçlu ile birlikte oturulan yerlerdeki mallardan mahiyetleri gereği kadın, erkek ve çocuklara ait olduğu </a:t>
            </a:r>
            <a:r>
              <a:rPr lang="tr-TR" sz="2600" dirty="0" smtClean="0">
                <a:solidFill>
                  <a:srgbClr val="00B050"/>
                </a:solidFill>
              </a:rPr>
              <a:t>açıkça anlaşılanlar</a:t>
            </a:r>
            <a:r>
              <a:rPr lang="tr-TR" sz="2600" dirty="0" smtClean="0"/>
              <a:t> veya </a:t>
            </a:r>
            <a:r>
              <a:rPr lang="tr-TR" sz="2600" dirty="0" smtClean="0">
                <a:solidFill>
                  <a:srgbClr val="00B050"/>
                </a:solidFill>
              </a:rPr>
              <a:t>örf, adet, sanat, meslek, meşgale icabı olanlar</a:t>
            </a:r>
            <a:r>
              <a:rPr lang="tr-TR" sz="2600" dirty="0" smtClean="0"/>
              <a:t> bu kişilerin farz olunur Bunun aksini iddia eden ispat etmelidir (m. 97/a, I, c. 2,3).</a:t>
            </a:r>
          </a:p>
          <a:p>
            <a:pPr lvl="1">
              <a:buFont typeface="Wingdings" charset="2"/>
              <a:buChar char="Ø"/>
            </a:pPr>
            <a:r>
              <a:rPr lang="tr-TR" sz="2600" dirty="0"/>
              <a:t> </a:t>
            </a:r>
            <a:r>
              <a:rPr lang="tr-TR" sz="2600" dirty="0" smtClean="0"/>
              <a:t>Bu davada icra hakimi, </a:t>
            </a:r>
            <a:r>
              <a:rPr lang="tr-TR" sz="2600" dirty="0" smtClean="0">
                <a:solidFill>
                  <a:srgbClr val="00B050"/>
                </a:solidFill>
              </a:rPr>
              <a:t>tanık dinleyebilir, bilirkişi incelemesi </a:t>
            </a:r>
            <a:r>
              <a:rPr lang="tr-TR" sz="2600" dirty="0" smtClean="0"/>
              <a:t>yaptırabilir, ayrıca  delilleri serbestçe takdir eder. </a:t>
            </a:r>
          </a:p>
          <a:p>
            <a:pPr lvl="1">
              <a:buFont typeface="Wingdings" charset="2"/>
              <a:buChar char="Ø"/>
            </a:pPr>
            <a:r>
              <a:rPr lang="tr-TR" sz="2600" dirty="0"/>
              <a:t> </a:t>
            </a:r>
            <a:r>
              <a:rPr lang="tr-TR" sz="2600" dirty="0" smtClean="0"/>
              <a:t>Borçlunun üçüncü kişinin istihkak iddiasını kabul etmiş olması, alacaklıyı etkilemez. Yani borçlunun ikrarına rağmen üçüncü kişi iddiasını ispat etmelidir. </a:t>
            </a:r>
          </a:p>
          <a:p>
            <a:pPr lvl="1">
              <a:buFont typeface="Wingdings" charset="2"/>
              <a:buChar char="Ø"/>
            </a:pPr>
            <a:r>
              <a:rPr lang="tr-TR" sz="2600" dirty="0" smtClean="0"/>
              <a:t>İstihkak davası sonuçlanmadan önce, takibin ertelenmesi kararı verilmediğinden hacizli mal satılıp paraya çevrilirse, mahkeme satış bedelinin yargılama sonuna kadar ödenmemesi veya teminat karşılığında ya da duruma göre teminatsız derhal alacaklıya verilmesi konusunda ayrıca karar verir. </a:t>
            </a:r>
          </a:p>
          <a:p>
            <a:pPr lvl="1">
              <a:buFont typeface="Wingdings" charset="2"/>
              <a:buChar char="Ø"/>
            </a:pPr>
            <a:endParaRPr lang="tr-TR" dirty="0"/>
          </a:p>
        </p:txBody>
      </p:sp>
    </p:spTree>
    <p:extLst>
      <p:ext uri="{BB962C8B-B14F-4D97-AF65-F5344CB8AC3E}">
        <p14:creationId xmlns:p14="http://schemas.microsoft.com/office/powerpoint/2010/main" val="71956719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838200" y="365125"/>
            <a:ext cx="10515600" cy="5811838"/>
          </a:xfrm>
        </p:spPr>
        <p:txBody>
          <a:bodyPr/>
          <a:lstStyle/>
          <a:p>
            <a:r>
              <a:rPr lang="tr-TR" b="1" dirty="0" smtClean="0"/>
              <a:t>Davanın Sonucu ve Etkisi</a:t>
            </a:r>
          </a:p>
          <a:p>
            <a:pPr marL="457200" lvl="1" indent="0" algn="just">
              <a:buNone/>
            </a:pPr>
            <a:r>
              <a:rPr lang="tr-TR" dirty="0" smtClean="0"/>
              <a:t>İcra mahkemesinin istihkak davası sonunda verdiği kararın kesin hüküm teşkil edip etmediği hukukumuzda tartışmalıdır. </a:t>
            </a:r>
          </a:p>
          <a:p>
            <a:pPr lvl="1" algn="just">
              <a:buFont typeface="Wingdings" charset="2"/>
              <a:buChar char="Ø"/>
            </a:pPr>
            <a:r>
              <a:rPr lang="tr-TR" dirty="0" smtClean="0"/>
              <a:t>Bir görüşe göre, istihkak incelemesi sonucu icra mahkemesinin kararları  maddi anlamda kesin hüküm teşkil etmez. Çünkü istihkak davası sonunda verilen hüküm sadece takip hukuku bakımından sonuç doğurur. </a:t>
            </a:r>
          </a:p>
          <a:p>
            <a:pPr lvl="1" algn="just">
              <a:buFont typeface="Wingdings" charset="2"/>
              <a:buChar char="Ø"/>
            </a:pPr>
            <a:r>
              <a:rPr lang="tr-TR" dirty="0" smtClean="0"/>
              <a:t>Diğer bir görüşe göre, istihkak davası sonunda verilen hüküm maddi anlamda kesin hüküm teşkil eder. Bu görüşe göre, istihkak davasının kesin hüküm halini almasından sonra aynı taraflar arasında aynı mal için ve aynı hakka dayanılarak dava açılamaz.</a:t>
            </a:r>
          </a:p>
          <a:p>
            <a:pPr marL="457200" lvl="1" indent="0" algn="just">
              <a:buNone/>
            </a:pPr>
            <a:r>
              <a:rPr lang="tr-TR" b="1" i="1" dirty="0" smtClean="0"/>
              <a:t>İstihkak davasının amacı taraflar arasındaki hukuki ilişkinin kesin hüküm teşkil edecek biçimde tespiti değildir. Aksine bu davanın amacı, üçüncü kişi tarafından hak iddia edilen mal üzerindeki haczin doğru olup olmadığının belirlenmesidir.</a:t>
            </a:r>
          </a:p>
          <a:p>
            <a:pPr marL="457200" lvl="1" indent="0" algn="just">
              <a:buNone/>
            </a:pPr>
            <a:r>
              <a:rPr lang="tr-TR" dirty="0" smtClean="0"/>
              <a:t>Dava devam ederken haciz kalkarsa, dava konusuz kalır.</a:t>
            </a:r>
            <a:endParaRPr lang="tr-TR" dirty="0"/>
          </a:p>
        </p:txBody>
      </p:sp>
    </p:spTree>
    <p:extLst>
      <p:ext uri="{BB962C8B-B14F-4D97-AF65-F5344CB8AC3E}">
        <p14:creationId xmlns:p14="http://schemas.microsoft.com/office/powerpoint/2010/main" val="81002793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838200" y="365125"/>
            <a:ext cx="10515600" cy="5811838"/>
          </a:xfrm>
        </p:spPr>
        <p:txBody>
          <a:bodyPr/>
          <a:lstStyle/>
          <a:p>
            <a:pPr algn="ctr"/>
            <a:r>
              <a:rPr lang="tr-TR" b="1" u="sng" dirty="0" smtClean="0"/>
              <a:t>Davanın Sonucu</a:t>
            </a:r>
          </a:p>
          <a:p>
            <a:endParaRPr lang="tr-TR" b="1" u="sng" dirty="0"/>
          </a:p>
          <a:p>
            <a:pPr marL="0" indent="0">
              <a:buNone/>
            </a:pPr>
            <a:r>
              <a:rPr lang="tr-TR" dirty="0" smtClean="0"/>
              <a:t>		</a:t>
            </a:r>
            <a:r>
              <a:rPr lang="tr-TR" u="sng" dirty="0" smtClean="0"/>
              <a:t>Davanın Reddi</a:t>
            </a:r>
            <a:r>
              <a:rPr lang="tr-TR" dirty="0" smtClean="0"/>
              <a:t>		                </a:t>
            </a:r>
            <a:r>
              <a:rPr lang="tr-TR" u="sng" dirty="0" smtClean="0"/>
              <a:t>Davanın Kabulü</a:t>
            </a:r>
          </a:p>
          <a:p>
            <a:pPr marL="0" indent="0">
              <a:buNone/>
            </a:pPr>
            <a:endParaRPr lang="tr-TR" u="sng" dirty="0"/>
          </a:p>
        </p:txBody>
      </p:sp>
      <p:cxnSp>
        <p:nvCxnSpPr>
          <p:cNvPr id="5" name="Düz Ok Bağlayıcısı 4"/>
          <p:cNvCxnSpPr/>
          <p:nvPr/>
        </p:nvCxnSpPr>
        <p:spPr>
          <a:xfrm>
            <a:off x="6781800" y="761999"/>
            <a:ext cx="1371600" cy="413657"/>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Düz Ok Bağlayıcısı 6"/>
          <p:cNvCxnSpPr/>
          <p:nvPr/>
        </p:nvCxnSpPr>
        <p:spPr>
          <a:xfrm flipH="1">
            <a:off x="4463143" y="751114"/>
            <a:ext cx="1382486" cy="424542"/>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Metin kutusu 7"/>
          <p:cNvSpPr txBox="1"/>
          <p:nvPr/>
        </p:nvSpPr>
        <p:spPr>
          <a:xfrm>
            <a:off x="1208314" y="1850572"/>
            <a:ext cx="4103915" cy="3693319"/>
          </a:xfrm>
          <a:prstGeom prst="rect">
            <a:avLst/>
          </a:prstGeom>
          <a:noFill/>
        </p:spPr>
        <p:txBody>
          <a:bodyPr wrap="square" rtlCol="0">
            <a:spAutoFit/>
          </a:bodyPr>
          <a:lstStyle/>
          <a:p>
            <a:pPr algn="just"/>
            <a:r>
              <a:rPr lang="tr-TR" dirty="0" smtClean="0"/>
              <a:t>İcra mahkemesi üçüncü kişinin istihkak davasını haksız bulursa, istihkak davasının reddine karar verir. Bu kararla mal üzerindeki </a:t>
            </a:r>
            <a:r>
              <a:rPr lang="tr-TR" dirty="0" smtClean="0">
                <a:solidFill>
                  <a:srgbClr val="C00000"/>
                </a:solidFill>
              </a:rPr>
              <a:t>haciz kesinleşir </a:t>
            </a:r>
            <a:r>
              <a:rPr lang="tr-TR" dirty="0" smtClean="0"/>
              <a:t>ve daha önce takibin ertelenmesine karar verilmişse, bu dava dolayısı ile alınması geciken miktarın </a:t>
            </a:r>
            <a:r>
              <a:rPr lang="tr-TR" b="1" dirty="0" smtClean="0"/>
              <a:t>%20sinden </a:t>
            </a:r>
            <a:r>
              <a:rPr lang="tr-TR" dirty="0" smtClean="0"/>
              <a:t>az olmamak üzere </a:t>
            </a:r>
            <a:r>
              <a:rPr lang="tr-TR" b="1" dirty="0" smtClean="0"/>
              <a:t>davacı aleyhine tazminata </a:t>
            </a:r>
            <a:r>
              <a:rPr lang="tr-TR" dirty="0" smtClean="0"/>
              <a:t>hükmedilir. Burada mahkemenin kendiliğinden tazminata karar verilmesi uygun olur.</a:t>
            </a:r>
          </a:p>
          <a:p>
            <a:pPr algn="just"/>
            <a:r>
              <a:rPr lang="tr-TR" dirty="0" smtClean="0"/>
              <a:t>İcra mahkemesince tazminata hükmedilmemiş ise, genel hükümlere göre ayrı bir tazminat davası açılabilir. </a:t>
            </a:r>
            <a:endParaRPr lang="tr-TR" dirty="0"/>
          </a:p>
        </p:txBody>
      </p:sp>
      <p:sp>
        <p:nvSpPr>
          <p:cNvPr id="9" name="Metin kutusu 8"/>
          <p:cNvSpPr txBox="1"/>
          <p:nvPr/>
        </p:nvSpPr>
        <p:spPr>
          <a:xfrm>
            <a:off x="6781800" y="1880734"/>
            <a:ext cx="4767943" cy="4801314"/>
          </a:xfrm>
          <a:prstGeom prst="rect">
            <a:avLst/>
          </a:prstGeom>
          <a:noFill/>
        </p:spPr>
        <p:txBody>
          <a:bodyPr wrap="square" rtlCol="0">
            <a:spAutoFit/>
          </a:bodyPr>
          <a:lstStyle/>
          <a:p>
            <a:pPr algn="just"/>
            <a:r>
              <a:rPr lang="tr-TR" dirty="0" smtClean="0"/>
              <a:t>İcra mahkemesi, davacı üçüncü kişi haklı görürse, davayı kabul eder, mal üçüncü kişinin iddia ettiği hakka zarar gelmemek üzere </a:t>
            </a:r>
            <a:r>
              <a:rPr lang="tr-TR" dirty="0" err="1" smtClean="0"/>
              <a:t>haczolunur</a:t>
            </a:r>
            <a:r>
              <a:rPr lang="tr-TR" dirty="0" smtClean="0"/>
              <a:t>, mülkiyet hakkı söz konusu ise haciz kalkar. Bu durumda, itiraz eden alacaklı veya borçlunun kötüniyetli olduğu tespit edilirse, aleyhlerine, </a:t>
            </a:r>
            <a:r>
              <a:rPr lang="tr-TR" dirty="0" err="1" smtClean="0"/>
              <a:t>haczolunan</a:t>
            </a:r>
            <a:r>
              <a:rPr lang="tr-TR" dirty="0" smtClean="0"/>
              <a:t> malın değerinin %15inden az olmamak üzere tazminata hükmolunur. </a:t>
            </a:r>
          </a:p>
          <a:p>
            <a:r>
              <a:rPr lang="tr-TR" dirty="0" smtClean="0"/>
              <a:t>İtiraz etmek tek başına kötü niyet sayılmaz. </a:t>
            </a:r>
          </a:p>
          <a:p>
            <a:r>
              <a:rPr lang="tr-TR" dirty="0" smtClean="0"/>
              <a:t>Burada talebin gerekip gerekmediği ise tartışmalıdır. </a:t>
            </a:r>
          </a:p>
          <a:p>
            <a:pPr algn="just"/>
            <a:r>
              <a:rPr lang="tr-TR" dirty="0" smtClean="0"/>
              <a:t>Malı haksız yere haczedilen üçüncü kişi bu yüzden doğan gerçek zararının tazminini, 97. maddenin on beşinci fıkrasında öngörülen ve sınırlı kalan hükmü dışında genel mahkemelerde ayrı bir dava açarak isteyebilir (İBK 24.5.1974, 5/7).</a:t>
            </a:r>
            <a:endParaRPr lang="tr-TR" dirty="0"/>
          </a:p>
        </p:txBody>
      </p:sp>
    </p:spTree>
    <p:extLst>
      <p:ext uri="{BB962C8B-B14F-4D97-AF65-F5344CB8AC3E}">
        <p14:creationId xmlns:p14="http://schemas.microsoft.com/office/powerpoint/2010/main" val="114993580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38200" y="228601"/>
            <a:ext cx="10515600" cy="772885"/>
          </a:xfrm>
        </p:spPr>
        <p:txBody>
          <a:bodyPr>
            <a:normAutofit/>
          </a:bodyPr>
          <a:lstStyle/>
          <a:p>
            <a:r>
              <a:rPr lang="tr-TR" sz="3200" b="1" dirty="0" smtClean="0"/>
              <a:t>III. HACİZLİ MALIN ÜÇÜNCÜ KİŞİNİN ELİNDE BULUNMASI (m.99)</a:t>
            </a:r>
            <a:endParaRPr lang="tr-TR" sz="3200" b="1" dirty="0"/>
          </a:p>
        </p:txBody>
      </p:sp>
      <p:sp>
        <p:nvSpPr>
          <p:cNvPr id="3" name="İçerik Yer Tutucusu 2"/>
          <p:cNvSpPr>
            <a:spLocks noGrp="1"/>
          </p:cNvSpPr>
          <p:nvPr>
            <p:ph idx="1"/>
          </p:nvPr>
        </p:nvSpPr>
        <p:spPr>
          <a:xfrm>
            <a:off x="838200" y="615043"/>
            <a:ext cx="10515600" cy="5889171"/>
          </a:xfrm>
        </p:spPr>
        <p:txBody>
          <a:bodyPr>
            <a:normAutofit fontScale="70000" lnSpcReduction="20000"/>
          </a:bodyPr>
          <a:lstStyle/>
          <a:p>
            <a:pPr algn="just">
              <a:buFont typeface="Wingdings" charset="2"/>
              <a:buChar char="Ø"/>
            </a:pPr>
            <a:endParaRPr lang="tr-TR" dirty="0" smtClean="0"/>
          </a:p>
          <a:p>
            <a:pPr algn="just">
              <a:buFont typeface="Wingdings" charset="2"/>
              <a:buChar char="Ø"/>
            </a:pPr>
            <a:r>
              <a:rPr lang="tr-TR" dirty="0" smtClean="0"/>
              <a:t>Üçüncü kişinin elinde bulunan bir malın borçluya ait olduğu iddia edilirse bu mal da haczedilir; üçüncü kişinin elinde bulunan taşınır mal haczedilince, üçüncü kişinin kabulü halinde üçüncü şahsa </a:t>
            </a:r>
            <a:r>
              <a:rPr lang="tr-TR" dirty="0" smtClean="0">
                <a:solidFill>
                  <a:srgbClr val="0070C0"/>
                </a:solidFill>
              </a:rPr>
              <a:t>yediemin</a:t>
            </a:r>
            <a:r>
              <a:rPr lang="tr-TR" dirty="0" smtClean="0"/>
              <a:t> olarak bırakılır (m.88/II, m.99, c.1). m. 88/II, c. 2’de alacaklının muvafakatinin de aranacağı belirtilmişse de bu hükmü aynı maddenin bir sonraki cümlesi ve 99. maddenin birinci cümlesinde hükümle birlikte değerlendirerek, üçüncü kişinin </a:t>
            </a:r>
            <a:r>
              <a:rPr lang="tr-TR" dirty="0" err="1" smtClean="0"/>
              <a:t>yedieminliği</a:t>
            </a:r>
            <a:r>
              <a:rPr lang="tr-TR" dirty="0" smtClean="0"/>
              <a:t> kabulünü yeterli saymak gerekir.</a:t>
            </a:r>
          </a:p>
          <a:p>
            <a:pPr algn="just">
              <a:buFont typeface="Wingdings" charset="2"/>
              <a:buChar char="Ø"/>
            </a:pPr>
            <a:r>
              <a:rPr lang="tr-TR" dirty="0" smtClean="0"/>
              <a:t>Malı haczeden icra müdürü, alacaklıya, üçüncü kişiye karşı icra mahkemesinde istihkak davası açması için </a:t>
            </a:r>
            <a:r>
              <a:rPr lang="tr-TR" dirty="0" smtClean="0">
                <a:solidFill>
                  <a:srgbClr val="C00000"/>
                </a:solidFill>
              </a:rPr>
              <a:t>yedi günlük süre </a:t>
            </a:r>
            <a:r>
              <a:rPr lang="tr-TR" dirty="0" smtClean="0"/>
              <a:t>verir. Ancak, alacaklı bu sürenin verilmesini beklemeden de dava açabilir. Alacaklı bu süre içinde davayı açmazsa, üçüncü kişinin istihkak iddiasını </a:t>
            </a:r>
            <a:r>
              <a:rPr lang="tr-TR" dirty="0" smtClean="0">
                <a:solidFill>
                  <a:srgbClr val="7030A0"/>
                </a:solidFill>
              </a:rPr>
              <a:t>kabul etmiş sayılır </a:t>
            </a:r>
            <a:r>
              <a:rPr lang="tr-TR" dirty="0" smtClean="0"/>
              <a:t>ve mal üzerinden </a:t>
            </a:r>
            <a:r>
              <a:rPr lang="tr-TR" dirty="0" smtClean="0">
                <a:solidFill>
                  <a:srgbClr val="7030A0"/>
                </a:solidFill>
              </a:rPr>
              <a:t>haciz kalkar </a:t>
            </a:r>
            <a:r>
              <a:rPr lang="tr-TR" dirty="0" smtClean="0"/>
              <a:t>veya istihkak iddia edilen </a:t>
            </a:r>
            <a:r>
              <a:rPr lang="tr-TR" dirty="0" smtClean="0">
                <a:solidFill>
                  <a:srgbClr val="7030A0"/>
                </a:solidFill>
              </a:rPr>
              <a:t>hakla birlikte haczedilmiş sayılır</a:t>
            </a:r>
            <a:r>
              <a:rPr lang="tr-TR" dirty="0" smtClean="0"/>
              <a:t>.</a:t>
            </a:r>
          </a:p>
          <a:p>
            <a:pPr algn="just">
              <a:buFont typeface="Wingdings" charset="2"/>
              <a:buChar char="Ø"/>
            </a:pPr>
            <a:r>
              <a:rPr lang="tr-TR" dirty="0" smtClean="0"/>
              <a:t>Alacaklı tarafından istihkak davası açılırsa, bu dava sonuçlanıncaya kadar haczedilen malın satışı yapılmaz. Haciz üçüncü kişinin yokluğunda yapılırsa ve üçüncü kişi lehine istihkak iddiasında bulunulması halinde de bu hüküm uygulanır.</a:t>
            </a:r>
          </a:p>
          <a:p>
            <a:pPr algn="just">
              <a:buFont typeface="Wingdings" charset="2"/>
              <a:buChar char="Ø"/>
            </a:pPr>
            <a:r>
              <a:rPr lang="tr-TR" dirty="0" smtClean="0"/>
              <a:t>Buradaki istihkak davasında, kendine özgü gösterdiği özellikler dışında m. 97’deki hükümler uygulanır. Bu davanın 97.maddeden farkı, davacısı alacaklı davalısının ise üçüncü kişi olmasıdır. Ancak bu davada, düzenleme olmadığından </a:t>
            </a:r>
            <a:r>
              <a:rPr lang="tr-TR" b="1" dirty="0" smtClean="0"/>
              <a:t>tazminata ilişkin </a:t>
            </a:r>
            <a:r>
              <a:rPr lang="tr-TR" dirty="0" smtClean="0"/>
              <a:t>m. 97de düzenlenmiş olan hükümler </a:t>
            </a:r>
            <a:r>
              <a:rPr lang="tr-TR" b="1" dirty="0" smtClean="0"/>
              <a:t>uygulanmayacaktır.</a:t>
            </a:r>
            <a:r>
              <a:rPr lang="tr-TR" dirty="0" smtClean="0"/>
              <a:t> Genel tazminat hükümlerine başvurmak mümkündür. </a:t>
            </a:r>
          </a:p>
          <a:p>
            <a:pPr algn="just">
              <a:buFont typeface="Wingdings" charset="2"/>
              <a:buChar char="Ø"/>
            </a:pPr>
            <a:r>
              <a:rPr lang="tr-TR" dirty="0" smtClean="0"/>
              <a:t>Üçüncü kişinin elinde bulunan mal haczedilip bu mala ilişkin istihkak davası açılmışsa, </a:t>
            </a:r>
            <a:r>
              <a:rPr lang="tr-TR" dirty="0" smtClean="0">
                <a:solidFill>
                  <a:srgbClr val="C00000"/>
                </a:solidFill>
              </a:rPr>
              <a:t>bu konuda karar verilene kadar takibe devam edilmez.</a:t>
            </a:r>
          </a:p>
          <a:p>
            <a:pPr algn="just">
              <a:buFont typeface="Wingdings" charset="2"/>
              <a:buChar char="Ø"/>
            </a:pPr>
            <a:r>
              <a:rPr lang="tr-TR" dirty="0" smtClean="0"/>
              <a:t>Alacaklı istihkak davasını kaybederse, mal üzerindeki </a:t>
            </a:r>
            <a:r>
              <a:rPr lang="tr-TR" dirty="0" smtClean="0">
                <a:solidFill>
                  <a:srgbClr val="C00000"/>
                </a:solidFill>
              </a:rPr>
              <a:t>haciz kalkar</a:t>
            </a:r>
            <a:r>
              <a:rPr lang="tr-TR" dirty="0" smtClean="0"/>
              <a:t>. Dava davacı alacaklı lehine sonuçlanırsa, mal üçüncü kişiden alınır ve alacaklının talebi üzerine satılarak bedelinden alacaklıya alacağı ödenir. </a:t>
            </a:r>
          </a:p>
          <a:p>
            <a:pPr algn="just">
              <a:buFont typeface="Wingdings" charset="2"/>
              <a:buChar char="Ø"/>
            </a:pPr>
            <a:endParaRPr lang="tr-TR" dirty="0"/>
          </a:p>
        </p:txBody>
      </p:sp>
    </p:spTree>
    <p:extLst>
      <p:ext uri="{BB962C8B-B14F-4D97-AF65-F5344CB8AC3E}">
        <p14:creationId xmlns:p14="http://schemas.microsoft.com/office/powerpoint/2010/main" val="61464574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sp>
        <p:nvSpPr>
          <p:cNvPr id="4" name="Dikdörtgen 3"/>
          <p:cNvSpPr/>
          <p:nvPr/>
        </p:nvSpPr>
        <p:spPr>
          <a:xfrm>
            <a:off x="1557451" y="2967335"/>
            <a:ext cx="9077101" cy="923330"/>
          </a:xfrm>
          <a:prstGeom prst="rect">
            <a:avLst/>
          </a:prstGeom>
          <a:noFill/>
        </p:spPr>
        <p:txBody>
          <a:bodyPr wrap="none" lIns="91440" tIns="45720" rIns="91440" bIns="45720">
            <a:spAutoFit/>
          </a:bodyPr>
          <a:lstStyle/>
          <a:p>
            <a:pPr algn="ctr"/>
            <a:r>
              <a:rPr lang="tr-TR" sz="5400" b="1" dirty="0" smtClean="0">
                <a:ln w="9525">
                  <a:solidFill>
                    <a:schemeClr val="bg1"/>
                  </a:solidFill>
                  <a:prstDash val="solid"/>
                </a:ln>
                <a:effectLst>
                  <a:outerShdw blurRad="12700" dist="38100" dir="2700000" algn="tl" rotWithShape="0">
                    <a:schemeClr val="bg1">
                      <a:lumMod val="50000"/>
                    </a:schemeClr>
                  </a:outerShdw>
                </a:effectLst>
              </a:rPr>
              <a:t>§BORCUN TAKSİTLE ÖDENMESİ</a:t>
            </a:r>
            <a:endParaRPr lang="tr-TR"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77656112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478971" y="365125"/>
            <a:ext cx="10874829" cy="6231618"/>
          </a:xfrm>
        </p:spPr>
        <p:txBody>
          <a:bodyPr>
            <a:normAutofit/>
          </a:bodyPr>
          <a:lstStyle/>
          <a:p>
            <a:pPr algn="just"/>
            <a:r>
              <a:rPr lang="tr-TR" sz="2200" dirty="0" smtClean="0"/>
              <a:t>Hakkında icra takibi kesinleşen borçlu, çeşitli nedenlerle borcunu ödemek isteyebilir. Bu sebeplerden birisi haczedilen malların düşük bedellerle satılması ve takibe devam edilmesi halinde masrafların artmasıdır. </a:t>
            </a:r>
          </a:p>
          <a:p>
            <a:pPr algn="just"/>
            <a:r>
              <a:rPr lang="tr-TR" sz="2200" dirty="0" smtClean="0"/>
              <a:t>Bu sebeple borçlu borcunu hacizden </a:t>
            </a:r>
            <a:r>
              <a:rPr lang="tr-TR" sz="2200" dirty="0" smtClean="0">
                <a:solidFill>
                  <a:srgbClr val="00B050"/>
                </a:solidFill>
              </a:rPr>
              <a:t>önce</a:t>
            </a:r>
            <a:r>
              <a:rPr lang="tr-TR" sz="2200" dirty="0" smtClean="0"/>
              <a:t> veya </a:t>
            </a:r>
            <a:r>
              <a:rPr lang="tr-TR" sz="2200" dirty="0" smtClean="0">
                <a:solidFill>
                  <a:srgbClr val="FF0000"/>
                </a:solidFill>
              </a:rPr>
              <a:t>sonra</a:t>
            </a:r>
            <a:r>
              <a:rPr lang="tr-TR" sz="2200" dirty="0" smtClean="0"/>
              <a:t> taksit ile ödeyebilir. Her iki durumda da </a:t>
            </a:r>
            <a:r>
              <a:rPr lang="tr-TR" sz="2200" b="1" dirty="0" smtClean="0">
                <a:solidFill>
                  <a:srgbClr val="C00000"/>
                </a:solidFill>
              </a:rPr>
              <a:t>satışa engel olunacaktır</a:t>
            </a:r>
            <a:r>
              <a:rPr lang="tr-TR" sz="2200" dirty="0" smtClean="0"/>
              <a:t>. </a:t>
            </a:r>
          </a:p>
          <a:p>
            <a:pPr algn="just"/>
            <a:r>
              <a:rPr lang="tr-TR" sz="2200" dirty="0" smtClean="0"/>
              <a:t>Kanun’da </a:t>
            </a:r>
            <a:r>
              <a:rPr lang="tr-TR" sz="2200" i="1" dirty="0" smtClean="0"/>
              <a:t>sadece hacizden sonraki taksitlendirme </a:t>
            </a:r>
            <a:r>
              <a:rPr lang="tr-TR" sz="2200" dirty="0" smtClean="0"/>
              <a:t>düzenlenmiştir. </a:t>
            </a:r>
          </a:p>
          <a:p>
            <a:pPr algn="just"/>
            <a:endParaRPr lang="tr-TR" sz="2200" dirty="0"/>
          </a:p>
          <a:p>
            <a:pPr marL="0" indent="0" algn="just">
              <a:buNone/>
            </a:pPr>
            <a:r>
              <a:rPr lang="tr-TR" sz="2200" dirty="0" smtClean="0"/>
              <a:t>         </a:t>
            </a:r>
            <a:r>
              <a:rPr lang="tr-TR" sz="2200" u="sng" dirty="0" smtClean="0"/>
              <a:t>HACİZDEN ÖNCE</a:t>
            </a:r>
            <a:r>
              <a:rPr lang="tr-TR" sz="2200" dirty="0" smtClean="0"/>
              <a:t>						</a:t>
            </a:r>
            <a:r>
              <a:rPr lang="tr-TR" sz="2200" u="sng" dirty="0" smtClean="0"/>
              <a:t>HACİZDEN SONRA</a:t>
            </a:r>
            <a:endParaRPr lang="tr-TR" sz="2200" u="sng" dirty="0"/>
          </a:p>
        </p:txBody>
      </p:sp>
      <p:cxnSp>
        <p:nvCxnSpPr>
          <p:cNvPr id="5" name="Düz Ok Bağlayıcısı 4"/>
          <p:cNvCxnSpPr/>
          <p:nvPr/>
        </p:nvCxnSpPr>
        <p:spPr>
          <a:xfrm>
            <a:off x="7249886" y="2481940"/>
            <a:ext cx="1741714" cy="500742"/>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Düz Ok Bağlayıcısı 6"/>
          <p:cNvCxnSpPr/>
          <p:nvPr/>
        </p:nvCxnSpPr>
        <p:spPr>
          <a:xfrm flipH="1">
            <a:off x="2503715" y="2481939"/>
            <a:ext cx="1741715" cy="500743"/>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Metin kutusu 11"/>
          <p:cNvSpPr txBox="1"/>
          <p:nvPr/>
        </p:nvSpPr>
        <p:spPr>
          <a:xfrm>
            <a:off x="685800" y="3385453"/>
            <a:ext cx="4931229" cy="2862322"/>
          </a:xfrm>
          <a:prstGeom prst="rect">
            <a:avLst/>
          </a:prstGeom>
          <a:noFill/>
        </p:spPr>
        <p:txBody>
          <a:bodyPr wrap="square" rtlCol="0">
            <a:spAutoFit/>
          </a:bodyPr>
          <a:lstStyle/>
          <a:p>
            <a:pPr algn="just"/>
            <a:r>
              <a:rPr lang="tr-TR" dirty="0" smtClean="0"/>
              <a:t>* Borçlu hacizden önce taksitlendirme teklifinde bulunabilir. Ancak, Kanunda hacizden önce taksitlendirmeye ilişkin olan hususlar düzenlenmemiştir.</a:t>
            </a:r>
          </a:p>
          <a:p>
            <a:pPr algn="just"/>
            <a:r>
              <a:rPr lang="tr-TR" dirty="0" smtClean="0"/>
              <a:t>* Hacizden önce borçlunun yaptığı taksitle ödeme teklifinin geçerliliği </a:t>
            </a:r>
            <a:r>
              <a:rPr lang="tr-TR" b="1" dirty="0" smtClean="0">
                <a:solidFill>
                  <a:srgbClr val="FF0000"/>
                </a:solidFill>
              </a:rPr>
              <a:t>alacaklının kabulüne bağlıdır</a:t>
            </a:r>
            <a:r>
              <a:rPr lang="tr-TR" dirty="0" smtClean="0"/>
              <a:t>. Borçlunun teklifi, m. 111’deki şartları taşısa, hatta daha avantajlı olsa da alacaklı kabul etmedikçe geçerli olmayacaktır. Şayet alacaklı borçlunun bu teklifini </a:t>
            </a:r>
            <a:r>
              <a:rPr lang="tr-TR" b="1" i="1" dirty="0" smtClean="0">
                <a:solidFill>
                  <a:srgbClr val="7030A0"/>
                </a:solidFill>
              </a:rPr>
              <a:t>kabul ederse o zaman takip durur.</a:t>
            </a:r>
            <a:endParaRPr lang="tr-TR" b="1" i="1" dirty="0">
              <a:solidFill>
                <a:srgbClr val="7030A0"/>
              </a:solidFill>
            </a:endParaRPr>
          </a:p>
        </p:txBody>
      </p:sp>
      <p:sp>
        <p:nvSpPr>
          <p:cNvPr id="13" name="Metin kutusu 12"/>
          <p:cNvSpPr txBox="1"/>
          <p:nvPr/>
        </p:nvSpPr>
        <p:spPr>
          <a:xfrm>
            <a:off x="7369629" y="3296268"/>
            <a:ext cx="4191000" cy="1477328"/>
          </a:xfrm>
          <a:prstGeom prst="rect">
            <a:avLst/>
          </a:prstGeom>
          <a:noFill/>
        </p:spPr>
        <p:txBody>
          <a:bodyPr wrap="square" rtlCol="0">
            <a:spAutoFit/>
          </a:bodyPr>
          <a:lstStyle/>
          <a:p>
            <a:r>
              <a:rPr lang="tr-TR" dirty="0" smtClean="0"/>
              <a:t>* Hacizden sonra ancak satıştan önce taksitlendirme teklifi, Kanundaki şartları taşımasına göre ikiye ayrılır. Ancak her iki durumda da </a:t>
            </a:r>
            <a:r>
              <a:rPr lang="tr-TR" b="1" dirty="0" smtClean="0"/>
              <a:t>anlaşma geçerli ise takip duracaktır. </a:t>
            </a:r>
            <a:endParaRPr lang="tr-TR" b="1" dirty="0"/>
          </a:p>
        </p:txBody>
      </p:sp>
      <p:cxnSp>
        <p:nvCxnSpPr>
          <p:cNvPr id="15" name="Düz Ok Bağlayıcısı 14"/>
          <p:cNvCxnSpPr/>
          <p:nvPr/>
        </p:nvCxnSpPr>
        <p:spPr>
          <a:xfrm flipH="1">
            <a:off x="7467600" y="4615543"/>
            <a:ext cx="1524000" cy="370114"/>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Düz Ok Bağlayıcısı 16"/>
          <p:cNvCxnSpPr/>
          <p:nvPr/>
        </p:nvCxnSpPr>
        <p:spPr>
          <a:xfrm>
            <a:off x="9040586" y="4615543"/>
            <a:ext cx="1611086" cy="408281"/>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Metin kutusu 17"/>
          <p:cNvSpPr txBox="1"/>
          <p:nvPr/>
        </p:nvSpPr>
        <p:spPr>
          <a:xfrm>
            <a:off x="6389914" y="4985657"/>
            <a:ext cx="2275115" cy="1815882"/>
          </a:xfrm>
          <a:prstGeom prst="rect">
            <a:avLst/>
          </a:prstGeom>
          <a:noFill/>
        </p:spPr>
        <p:txBody>
          <a:bodyPr wrap="square" rtlCol="0">
            <a:spAutoFit/>
          </a:bodyPr>
          <a:lstStyle/>
          <a:p>
            <a:r>
              <a:rPr lang="tr-TR" sz="1600" dirty="0" smtClean="0"/>
              <a:t>Borçlunun teklifi m. </a:t>
            </a:r>
            <a:r>
              <a:rPr lang="tr-TR" sz="1600" dirty="0" smtClean="0">
                <a:solidFill>
                  <a:srgbClr val="7030A0"/>
                </a:solidFill>
              </a:rPr>
              <a:t>111’deki şartları taşıyorsa</a:t>
            </a:r>
            <a:r>
              <a:rPr lang="tr-TR" sz="1600" dirty="0" smtClean="0"/>
              <a:t>, alacaklının muvafakatine gerek olmadan taksitle ödeme </a:t>
            </a:r>
            <a:r>
              <a:rPr lang="tr-TR" sz="1600" b="1" i="1" dirty="0" smtClean="0"/>
              <a:t>kendiliğinden</a:t>
            </a:r>
            <a:r>
              <a:rPr lang="tr-TR" sz="1600" dirty="0" smtClean="0"/>
              <a:t> sonuç doğurur.</a:t>
            </a:r>
            <a:endParaRPr lang="tr-TR" sz="1600" dirty="0"/>
          </a:p>
        </p:txBody>
      </p:sp>
      <p:sp>
        <p:nvSpPr>
          <p:cNvPr id="19" name="Metin kutusu 18"/>
          <p:cNvSpPr txBox="1"/>
          <p:nvPr/>
        </p:nvSpPr>
        <p:spPr>
          <a:xfrm>
            <a:off x="9437914" y="4985657"/>
            <a:ext cx="2373086" cy="1754326"/>
          </a:xfrm>
          <a:prstGeom prst="rect">
            <a:avLst/>
          </a:prstGeom>
          <a:noFill/>
        </p:spPr>
        <p:txBody>
          <a:bodyPr wrap="square" rtlCol="0">
            <a:spAutoFit/>
          </a:bodyPr>
          <a:lstStyle/>
          <a:p>
            <a:r>
              <a:rPr lang="tr-TR" dirty="0" smtClean="0"/>
              <a:t>Teklif </a:t>
            </a:r>
            <a:r>
              <a:rPr lang="tr-TR" dirty="0" smtClean="0">
                <a:solidFill>
                  <a:srgbClr val="7030A0"/>
                </a:solidFill>
              </a:rPr>
              <a:t>m. 111’deki şartları taşımıyorsa, </a:t>
            </a:r>
            <a:r>
              <a:rPr lang="tr-TR" dirty="0" smtClean="0"/>
              <a:t>hacizden sonra olsa dahi ödeme teklifinin </a:t>
            </a:r>
            <a:r>
              <a:rPr lang="tr-TR" b="1" i="1" dirty="0" smtClean="0"/>
              <a:t>geçerliliği alacaklının muvafakatine bağlıdır</a:t>
            </a:r>
            <a:r>
              <a:rPr lang="tr-TR" dirty="0" smtClean="0"/>
              <a:t>. </a:t>
            </a:r>
            <a:endParaRPr lang="tr-TR" dirty="0"/>
          </a:p>
        </p:txBody>
      </p:sp>
    </p:spTree>
    <p:extLst>
      <p:ext uri="{BB962C8B-B14F-4D97-AF65-F5344CB8AC3E}">
        <p14:creationId xmlns:p14="http://schemas.microsoft.com/office/powerpoint/2010/main" val="98190904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838200" y="365125"/>
            <a:ext cx="10515600" cy="5811838"/>
          </a:xfrm>
        </p:spPr>
        <p:txBody>
          <a:bodyPr>
            <a:normAutofit lnSpcReduction="10000"/>
          </a:bodyPr>
          <a:lstStyle/>
          <a:p>
            <a:pPr marL="0" marR="0" lvl="0" indent="0" defTabSz="914400" eaLnBrk="1" fontAlgn="auto" latinLnBrk="0" hangingPunct="1">
              <a:lnSpc>
                <a:spcPct val="100000"/>
              </a:lnSpc>
              <a:spcBef>
                <a:spcPts val="0"/>
              </a:spcBef>
              <a:spcAft>
                <a:spcPts val="0"/>
              </a:spcAft>
              <a:buClrTx/>
              <a:buSzTx/>
              <a:buFontTx/>
              <a:buNone/>
              <a:tabLst/>
              <a:defRPr/>
            </a:pPr>
            <a:r>
              <a:rPr lang="tr-TR" b="1" dirty="0" smtClean="0"/>
              <a:t>Taksitle Ödeme Sözleşmesi</a:t>
            </a:r>
          </a:p>
          <a:p>
            <a:pPr>
              <a:lnSpc>
                <a:spcPct val="100000"/>
              </a:lnSpc>
              <a:spcBef>
                <a:spcPts val="0"/>
              </a:spcBef>
            </a:pPr>
            <a:r>
              <a:rPr lang="tr-TR" dirty="0" smtClean="0"/>
              <a:t>Alacaklı ve borçlu icra dairesinde  bir araya gelir veya hacze gidildiğinde bu konuda anlaşırlarsa, icra müdür bu durumu tutanağa geçirir ve tutanağın altı, alacaklı, borçlu ve icra müdürü tarafından imzalanır. Bu şekilde taksit sözleşmesi yapılmış olur. </a:t>
            </a:r>
          </a:p>
          <a:p>
            <a:pPr>
              <a:lnSpc>
                <a:spcPct val="100000"/>
              </a:lnSpc>
              <a:spcBef>
                <a:spcPts val="0"/>
              </a:spcBef>
            </a:pPr>
            <a:r>
              <a:rPr lang="tr-TR" dirty="0" smtClean="0"/>
              <a:t>Hacizden önceki sözleşmede taraflar taksit miktarını ve tarihlerini istedikleri gibi kararlaştırabilirler. Ancak, taksit anlaşmasının ihlali durumunda, özellikle cezai sonuçların doğabilmesi için bu anlaşmada taksit miktarlarının ve taksitle ödeme tarihlerinin açıkça belli olması gerekir.</a:t>
            </a:r>
          </a:p>
          <a:p>
            <a:pPr>
              <a:lnSpc>
                <a:spcPct val="100000"/>
              </a:lnSpc>
              <a:spcBef>
                <a:spcPts val="0"/>
              </a:spcBef>
            </a:pPr>
            <a:r>
              <a:rPr lang="tr-TR" dirty="0" smtClean="0"/>
              <a:t>Hacizden sonra taksitle ödemede ise, her taksitin borcun dörtte birinden aşağı olmaması ve ilk taksitin derhal ödenmesi gerekir. Ayrıca kalan taksitlerin de en geç aydan aya verilmek sureti ile üç ayı geçmemesi gerekir.</a:t>
            </a:r>
            <a:endParaRPr lang="tr-TR" dirty="0"/>
          </a:p>
        </p:txBody>
      </p:sp>
    </p:spTree>
    <p:extLst>
      <p:ext uri="{BB962C8B-B14F-4D97-AF65-F5344CB8AC3E}">
        <p14:creationId xmlns:p14="http://schemas.microsoft.com/office/powerpoint/2010/main" val="181899466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838200" y="500742"/>
            <a:ext cx="10515600" cy="6041571"/>
          </a:xfrm>
        </p:spPr>
        <p:txBody>
          <a:bodyPr>
            <a:normAutofit lnSpcReduction="10000"/>
          </a:bodyPr>
          <a:lstStyle/>
          <a:p>
            <a:pPr marL="0" indent="0">
              <a:buNone/>
            </a:pPr>
            <a:r>
              <a:rPr lang="tr-TR" sz="2600" dirty="0" smtClean="0"/>
              <a:t>Borçlunun taksitlendirme teklifi ister hacizden önce ister hacizden sonra olsun;</a:t>
            </a:r>
          </a:p>
          <a:p>
            <a:pPr>
              <a:buFont typeface="Wingdings" charset="2"/>
              <a:buChar char="Ø"/>
            </a:pPr>
            <a:r>
              <a:rPr lang="tr-TR" sz="2600" dirty="0" smtClean="0"/>
              <a:t>Kabul edilir ve taksitlendirme anlaşması icra dairesinde geçerli şekilde yapılırsa, </a:t>
            </a:r>
            <a:r>
              <a:rPr lang="tr-TR" sz="2600" b="1" i="1" u="sng" dirty="0" smtClean="0"/>
              <a:t>takip durur.</a:t>
            </a:r>
          </a:p>
          <a:p>
            <a:pPr>
              <a:buFont typeface="Wingdings" charset="2"/>
              <a:buChar char="Ø"/>
            </a:pPr>
            <a:r>
              <a:rPr lang="tr-TR" sz="2600" dirty="0" smtClean="0"/>
              <a:t>Borçlu ve alacaklı </a:t>
            </a:r>
            <a:r>
              <a:rPr lang="tr-TR" sz="2600" b="1" dirty="0" smtClean="0"/>
              <a:t>birden fazla </a:t>
            </a:r>
            <a:r>
              <a:rPr lang="tr-TR" sz="2600" dirty="0" smtClean="0"/>
              <a:t>bu şekilde anlaşma yapabilirler. </a:t>
            </a:r>
          </a:p>
          <a:p>
            <a:pPr>
              <a:buFont typeface="Wingdings" charset="2"/>
              <a:buChar char="Ø"/>
            </a:pPr>
            <a:r>
              <a:rPr lang="tr-TR" sz="2600" dirty="0" smtClean="0"/>
              <a:t>Bu anlaşmaların devamı süresince 106. ve 150/e maddelerindeki </a:t>
            </a:r>
            <a:r>
              <a:rPr lang="tr-TR" sz="2600" b="1" dirty="0" smtClean="0">
                <a:solidFill>
                  <a:srgbClr val="C00000"/>
                </a:solidFill>
              </a:rPr>
              <a:t>satış isteme süreleri işlemez. </a:t>
            </a:r>
          </a:p>
          <a:p>
            <a:pPr>
              <a:buFont typeface="Wingdings" charset="2"/>
              <a:buChar char="Ø"/>
            </a:pPr>
            <a:r>
              <a:rPr lang="tr-TR" sz="2600" dirty="0" smtClean="0"/>
              <a:t>Anlaşmaların toplam süresi </a:t>
            </a:r>
            <a:r>
              <a:rPr lang="tr-TR" sz="2600" i="1" dirty="0" smtClean="0"/>
              <a:t>on yılı geçerse</a:t>
            </a:r>
            <a:r>
              <a:rPr lang="tr-TR" sz="2600" dirty="0" smtClean="0"/>
              <a:t>, aştığı tarihten itibaren süreler kaldığı yerden işlemeye devam eder.</a:t>
            </a:r>
          </a:p>
          <a:p>
            <a:pPr>
              <a:buFont typeface="Wingdings" charset="2"/>
              <a:buChar char="Ø"/>
            </a:pPr>
            <a:r>
              <a:rPr lang="tr-TR" sz="2600" dirty="0" smtClean="0"/>
              <a:t>Borçlu taksitleri zamanında ödemez, taksitle ödemenin şartlarını yerine getirmezse; </a:t>
            </a:r>
          </a:p>
          <a:p>
            <a:pPr lvl="2">
              <a:buFont typeface="Wingdings" charset="2"/>
              <a:buChar char="v"/>
            </a:pPr>
            <a:r>
              <a:rPr lang="tr-TR" sz="2400" dirty="0" smtClean="0"/>
              <a:t>Alacaklı, ödenmeyen kısmın tamamı için takibe devam edilmesini, yani </a:t>
            </a:r>
            <a:r>
              <a:rPr lang="tr-TR" sz="2400" dirty="0" smtClean="0">
                <a:solidFill>
                  <a:srgbClr val="7030A0"/>
                </a:solidFill>
              </a:rPr>
              <a:t>hacizden önce ise haciz, hacizden sonra ise satış talep edebilir</a:t>
            </a:r>
            <a:r>
              <a:rPr lang="tr-TR" sz="2400" dirty="0" smtClean="0"/>
              <a:t>.</a:t>
            </a:r>
          </a:p>
          <a:p>
            <a:pPr lvl="2">
              <a:buFont typeface="Wingdings" charset="2"/>
              <a:buChar char="v"/>
            </a:pPr>
            <a:r>
              <a:rPr lang="tr-TR" sz="2400" dirty="0" smtClean="0"/>
              <a:t>Geçerli bir sebep olmada borçlu taahhüdünü yerine getirmemiş ise, </a:t>
            </a:r>
            <a:r>
              <a:rPr lang="tr-TR" sz="2400" i="1" dirty="0" smtClean="0"/>
              <a:t>alacaklının talebi üzerine </a:t>
            </a:r>
            <a:r>
              <a:rPr lang="tr-TR" sz="2400" dirty="0" smtClean="0"/>
              <a:t>icra mahkemesi tarafından </a:t>
            </a:r>
            <a:r>
              <a:rPr lang="tr-TR" sz="2400" dirty="0" smtClean="0">
                <a:solidFill>
                  <a:srgbClr val="C00000"/>
                </a:solidFill>
              </a:rPr>
              <a:t>340. maddeye göre üç aya kadar tazyik hapsi ile cezalandırılır.</a:t>
            </a:r>
          </a:p>
          <a:p>
            <a:pPr>
              <a:buFont typeface="Wingdings" charset="2"/>
              <a:buChar char="Ø"/>
            </a:pPr>
            <a:endParaRPr lang="tr-TR" dirty="0" smtClean="0"/>
          </a:p>
          <a:p>
            <a:endParaRPr lang="tr-TR" dirty="0"/>
          </a:p>
        </p:txBody>
      </p:sp>
    </p:spTree>
    <p:extLst>
      <p:ext uri="{BB962C8B-B14F-4D97-AF65-F5344CB8AC3E}">
        <p14:creationId xmlns:p14="http://schemas.microsoft.com/office/powerpoint/2010/main" val="1666236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838200" y="672662"/>
            <a:ext cx="10515600" cy="5504301"/>
          </a:xfrm>
        </p:spPr>
        <p:txBody>
          <a:bodyPr>
            <a:normAutofit lnSpcReduction="10000"/>
          </a:bodyPr>
          <a:lstStyle/>
          <a:p>
            <a:pPr>
              <a:lnSpc>
                <a:spcPct val="80000"/>
              </a:lnSpc>
              <a:buNone/>
            </a:pPr>
            <a:r>
              <a:rPr lang="tr-TR" altLang="tr-TR" b="1" dirty="0" smtClean="0">
                <a:ea typeface="Times New Roman" charset="-94"/>
                <a:cs typeface="Times New Roman" charset="-94"/>
              </a:rPr>
              <a:t>C. Menfi Tespit Davasının Sonuçları</a:t>
            </a:r>
          </a:p>
          <a:p>
            <a:pPr>
              <a:lnSpc>
                <a:spcPct val="80000"/>
              </a:lnSpc>
              <a:buNone/>
            </a:pPr>
            <a:r>
              <a:rPr lang="tr-TR" altLang="tr-TR" b="1" dirty="0" smtClean="0">
                <a:ea typeface="Times New Roman" charset="-94"/>
                <a:cs typeface="Times New Roman" charset="-94"/>
              </a:rPr>
              <a:t>		1. Davanın Kabulü</a:t>
            </a:r>
          </a:p>
          <a:p>
            <a:pPr>
              <a:lnSpc>
                <a:spcPct val="80000"/>
              </a:lnSpc>
              <a:buNone/>
            </a:pPr>
            <a:r>
              <a:rPr lang="tr-TR" altLang="tr-TR" dirty="0">
                <a:ea typeface="Times New Roman" charset="-94"/>
                <a:cs typeface="Times New Roman" charset="-94"/>
              </a:rPr>
              <a:t>	</a:t>
            </a:r>
            <a:r>
              <a:rPr lang="tr-TR" altLang="tr-TR" dirty="0" smtClean="0">
                <a:ea typeface="Times New Roman" charset="-94"/>
                <a:cs typeface="Times New Roman" charset="-94"/>
              </a:rPr>
              <a:t>Davanın kabulü halinde, yani borçlu lehine sonuçlanması ile takip derhal durur ve hüküm kesinleştikten sonra da takip iptal edilir. </a:t>
            </a:r>
          </a:p>
          <a:p>
            <a:pPr>
              <a:lnSpc>
                <a:spcPct val="80000"/>
              </a:lnSpc>
              <a:buNone/>
            </a:pPr>
            <a:r>
              <a:rPr lang="tr-TR" altLang="tr-TR" dirty="0">
                <a:ea typeface="Times New Roman" charset="-94"/>
                <a:cs typeface="Times New Roman" charset="-94"/>
              </a:rPr>
              <a:t>	</a:t>
            </a:r>
            <a:r>
              <a:rPr lang="tr-TR" altLang="tr-TR" dirty="0" smtClean="0">
                <a:ea typeface="Times New Roman" charset="-94"/>
                <a:cs typeface="Times New Roman" charset="-94"/>
              </a:rPr>
              <a:t>Davanın sonuçlanmasından önce, borçlunun mallar haczedilmişse bu haciz kalkar; mallar satılmışsa satış bedeli borçluya ödenir. </a:t>
            </a:r>
          </a:p>
          <a:p>
            <a:pPr>
              <a:lnSpc>
                <a:spcPct val="80000"/>
              </a:lnSpc>
              <a:buNone/>
            </a:pPr>
            <a:r>
              <a:rPr lang="tr-TR" altLang="tr-TR" dirty="0" smtClean="0">
                <a:ea typeface="Times New Roman" charset="-94"/>
                <a:cs typeface="Times New Roman" charset="-94"/>
              </a:rPr>
              <a:t>	Bu dava ile borçlunun borcu olmadığı kesin hükümle tespit edilmiş olur. </a:t>
            </a:r>
          </a:p>
          <a:p>
            <a:pPr algn="just">
              <a:lnSpc>
                <a:spcPct val="80000"/>
              </a:lnSpc>
              <a:buNone/>
            </a:pPr>
            <a:r>
              <a:rPr lang="tr-TR" altLang="tr-TR" dirty="0" smtClean="0">
                <a:ea typeface="Times New Roman" charset="-94"/>
                <a:cs typeface="Times New Roman" charset="-94"/>
              </a:rPr>
              <a:t>	Daha önce borçlu aleyhine itirazın kaldırılması aşamasında hükmedilen tazminat ve para cezaları da kalkar (m. 68/VII, 68a/VIII)</a:t>
            </a:r>
          </a:p>
          <a:p>
            <a:pPr algn="just">
              <a:lnSpc>
                <a:spcPct val="80000"/>
              </a:lnSpc>
              <a:buNone/>
            </a:pPr>
            <a:r>
              <a:rPr lang="tr-TR" altLang="tr-TR" dirty="0" smtClean="0">
                <a:ea typeface="Times New Roman" charset="-94"/>
                <a:cs typeface="Times New Roman" charset="-94"/>
              </a:rPr>
              <a:t>	Borçluyu menfi tespit davası açmaya zorlayan takibinde haksız ve kötüniyetli görülen alacaklı, borçlunun talebi ile %20’den az olmayan bir tazminata mahkum edilir. </a:t>
            </a:r>
          </a:p>
          <a:p>
            <a:pPr>
              <a:lnSpc>
                <a:spcPct val="80000"/>
              </a:lnSpc>
              <a:buNone/>
            </a:pPr>
            <a:r>
              <a:rPr lang="tr-TR" altLang="tr-TR" dirty="0" smtClean="0">
                <a:ea typeface="Times New Roman" charset="-94"/>
                <a:cs typeface="Times New Roman" charset="-94"/>
              </a:rPr>
              <a:t>		</a:t>
            </a:r>
            <a:endParaRPr lang="tr-TR" dirty="0"/>
          </a:p>
        </p:txBody>
      </p:sp>
    </p:spTree>
    <p:extLst>
      <p:ext uri="{BB962C8B-B14F-4D97-AF65-F5344CB8AC3E}">
        <p14:creationId xmlns:p14="http://schemas.microsoft.com/office/powerpoint/2010/main" val="88948521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sp>
        <p:nvSpPr>
          <p:cNvPr id="4" name="Dikdörtgen 3"/>
          <p:cNvSpPr/>
          <p:nvPr/>
        </p:nvSpPr>
        <p:spPr>
          <a:xfrm>
            <a:off x="2264312" y="2967335"/>
            <a:ext cx="7663380" cy="1754326"/>
          </a:xfrm>
          <a:prstGeom prst="rect">
            <a:avLst/>
          </a:prstGeom>
          <a:noFill/>
        </p:spPr>
        <p:txBody>
          <a:bodyPr wrap="none" lIns="91440" tIns="45720" rIns="91440" bIns="45720">
            <a:spAutoFit/>
          </a:bodyPr>
          <a:lstStyle/>
          <a:p>
            <a:pPr algn="ctr"/>
            <a:r>
              <a:rPr lang="tr-TR" sz="5400" b="1" dirty="0" smtClean="0">
                <a:ln w="9525">
                  <a:solidFill>
                    <a:schemeClr val="bg1"/>
                  </a:solidFill>
                  <a:prstDash val="solid"/>
                </a:ln>
                <a:effectLst>
                  <a:outerShdw blurRad="12700" dist="38100" dir="2700000" algn="tl" rotWithShape="0">
                    <a:schemeClr val="bg1">
                      <a:lumMod val="50000"/>
                    </a:schemeClr>
                  </a:outerShdw>
                </a:effectLst>
              </a:rPr>
              <a:t>§SATIŞ (PARAYA ÇEVİRME)</a:t>
            </a:r>
          </a:p>
          <a:p>
            <a:pPr algn="ctr"/>
            <a:r>
              <a:rPr lang="tr-TR"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(m. 106-137)</a:t>
            </a:r>
            <a:endParaRPr lang="tr-TR"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11104509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38200" y="365126"/>
            <a:ext cx="10515600" cy="440418"/>
          </a:xfrm>
        </p:spPr>
        <p:txBody>
          <a:bodyPr>
            <a:normAutofit fontScale="90000"/>
          </a:bodyPr>
          <a:lstStyle/>
          <a:p>
            <a:r>
              <a:rPr lang="tr-TR" b="1" dirty="0" smtClean="0"/>
              <a:t>I. GENEL </a:t>
            </a:r>
            <a:r>
              <a:rPr lang="tr-TR" sz="4000" b="1" dirty="0" smtClean="0"/>
              <a:t>OLARAK</a:t>
            </a:r>
            <a:endParaRPr lang="tr-TR" b="1" dirty="0"/>
          </a:p>
        </p:txBody>
      </p:sp>
      <p:sp>
        <p:nvSpPr>
          <p:cNvPr id="3" name="İçerik Yer Tutucusu 2"/>
          <p:cNvSpPr>
            <a:spLocks noGrp="1"/>
          </p:cNvSpPr>
          <p:nvPr>
            <p:ph idx="1"/>
          </p:nvPr>
        </p:nvSpPr>
        <p:spPr>
          <a:xfrm>
            <a:off x="522515" y="805544"/>
            <a:ext cx="11266714" cy="5932713"/>
          </a:xfrm>
        </p:spPr>
        <p:txBody>
          <a:bodyPr>
            <a:normAutofit fontScale="77500" lnSpcReduction="20000"/>
          </a:bodyPr>
          <a:lstStyle/>
          <a:p>
            <a:pPr marL="0" marR="0" lvl="0" indent="0" defTabSz="914400" eaLnBrk="1" fontAlgn="auto" latinLnBrk="0" hangingPunct="1">
              <a:lnSpc>
                <a:spcPct val="100000"/>
              </a:lnSpc>
              <a:spcBef>
                <a:spcPts val="0"/>
              </a:spcBef>
              <a:spcAft>
                <a:spcPts val="0"/>
              </a:spcAft>
              <a:buClrTx/>
              <a:buSzTx/>
              <a:buFontTx/>
              <a:buNone/>
              <a:tabLst/>
              <a:defRPr/>
            </a:pPr>
            <a:r>
              <a:rPr lang="tr-TR" sz="3300" dirty="0" smtClean="0"/>
              <a:t>Genel haciz yolu ile takipte borçlunun haczedilen malları aynen alacaklıya verilmez, bu mallar satılır ve bedeli alacaklıya ödenir. </a:t>
            </a:r>
          </a:p>
          <a:p>
            <a:pPr>
              <a:lnSpc>
                <a:spcPct val="100000"/>
              </a:lnSpc>
              <a:spcBef>
                <a:spcPts val="0"/>
              </a:spcBef>
            </a:pPr>
            <a:r>
              <a:rPr lang="tr-TR" sz="3300" dirty="0" smtClean="0"/>
              <a:t>Hacizli malların satılması için satışın alacaklı (m.107) veya borçlu tarafından (m.113) talep edilmesi gerekir. İcra dairesi ancak istisnai durumlarda kendiliğinden hacizli malı satabilir (m.113/II; m.139).</a:t>
            </a:r>
          </a:p>
          <a:p>
            <a:pPr>
              <a:lnSpc>
                <a:spcPct val="100000"/>
              </a:lnSpc>
              <a:spcBef>
                <a:spcPts val="0"/>
              </a:spcBef>
            </a:pPr>
            <a:r>
              <a:rPr lang="tr-TR" sz="3300" dirty="0" smtClean="0"/>
              <a:t>Şayet haczedilen şey para ise, bu durumda satış safhasına gerek yoktur.</a:t>
            </a:r>
          </a:p>
          <a:p>
            <a:pPr>
              <a:lnSpc>
                <a:spcPct val="100000"/>
              </a:lnSpc>
              <a:spcBef>
                <a:spcPts val="0"/>
              </a:spcBef>
            </a:pPr>
            <a:endParaRPr lang="tr-TR" sz="3300" dirty="0" smtClean="0"/>
          </a:p>
          <a:p>
            <a:pPr marL="0" indent="0">
              <a:lnSpc>
                <a:spcPct val="100000"/>
              </a:lnSpc>
              <a:spcBef>
                <a:spcPts val="0"/>
              </a:spcBef>
              <a:buNone/>
            </a:pPr>
            <a:r>
              <a:rPr lang="tr-TR" sz="3300" b="1" u="sng" dirty="0" smtClean="0"/>
              <a:t>A. Satış </a:t>
            </a:r>
            <a:r>
              <a:rPr lang="tr-TR" sz="3300" b="1" u="sng" dirty="0"/>
              <a:t>T</a:t>
            </a:r>
            <a:r>
              <a:rPr lang="tr-TR" sz="3300" b="1" u="sng" dirty="0" smtClean="0"/>
              <a:t>alebi: </a:t>
            </a:r>
            <a:r>
              <a:rPr lang="tr-TR" sz="3300" dirty="0" smtClean="0"/>
              <a:t>Haczedilen mallar kural olarak talep üzerine satılır. Bunu </a:t>
            </a:r>
            <a:r>
              <a:rPr lang="tr-TR" sz="3300" i="1" u="sng" dirty="0" smtClean="0"/>
              <a:t>alacaklı ya da borçlunun</a:t>
            </a:r>
            <a:r>
              <a:rPr lang="tr-TR" sz="3300" dirty="0" smtClean="0"/>
              <a:t> talep etmesi gerekir. </a:t>
            </a:r>
          </a:p>
          <a:p>
            <a:pPr>
              <a:lnSpc>
                <a:spcPct val="100000"/>
              </a:lnSpc>
              <a:spcBef>
                <a:spcPts val="0"/>
              </a:spcBef>
              <a:buFont typeface="Wingdings" charset="2"/>
              <a:buChar char="Ø"/>
            </a:pPr>
            <a:r>
              <a:rPr lang="tr-TR" sz="3300" dirty="0" smtClean="0"/>
              <a:t>Ancak haczedilen malların </a:t>
            </a:r>
            <a:r>
              <a:rPr lang="tr-TR" sz="3300" dirty="0" smtClean="0">
                <a:solidFill>
                  <a:srgbClr val="C00000"/>
                </a:solidFill>
              </a:rPr>
              <a:t>kıymeti süratle düşmekte veya muhafazası güç ise</a:t>
            </a:r>
            <a:r>
              <a:rPr lang="tr-TR" sz="3300" dirty="0" smtClean="0"/>
              <a:t>, icra müdürünün talep olmadan da bu malları satması mümkündür (m.113/II).</a:t>
            </a:r>
          </a:p>
          <a:p>
            <a:pPr>
              <a:lnSpc>
                <a:spcPct val="100000"/>
              </a:lnSpc>
              <a:spcBef>
                <a:spcPts val="0"/>
              </a:spcBef>
              <a:buFont typeface="Wingdings" charset="2"/>
              <a:buChar char="Ø"/>
            </a:pPr>
            <a:r>
              <a:rPr lang="tr-TR" sz="3300" dirty="0" smtClean="0"/>
              <a:t>Satış talep edebilecek kişi, kural olarak, </a:t>
            </a:r>
            <a:r>
              <a:rPr lang="tr-TR" sz="3300" b="1" dirty="0" smtClean="0">
                <a:solidFill>
                  <a:srgbClr val="7030A0"/>
                </a:solidFill>
              </a:rPr>
              <a:t>kesin haciz koyduran alacaklı</a:t>
            </a:r>
            <a:r>
              <a:rPr lang="tr-TR" sz="3300" dirty="0" smtClean="0"/>
              <a:t>dır. </a:t>
            </a:r>
            <a:r>
              <a:rPr lang="tr-TR" sz="3300" i="1" dirty="0" smtClean="0"/>
              <a:t>Geçici haciz veya ihtiyati haciz hallerinde satış istenemez.</a:t>
            </a:r>
            <a:r>
              <a:rPr lang="tr-TR" sz="3300" dirty="0" smtClean="0"/>
              <a:t> Ancak 113/II hükmündeki haller varsa bu durumda geçici haciz veya ihtiyati hacizde de satış istenebilir.</a:t>
            </a:r>
          </a:p>
          <a:p>
            <a:pPr>
              <a:lnSpc>
                <a:spcPct val="100000"/>
              </a:lnSpc>
              <a:spcBef>
                <a:spcPts val="0"/>
              </a:spcBef>
              <a:buFont typeface="Wingdings" charset="2"/>
              <a:buChar char="Ø"/>
            </a:pPr>
            <a:r>
              <a:rPr lang="tr-TR" sz="3300" dirty="0" smtClean="0"/>
              <a:t>Satış talebi, yazılı veya sözlü olarak, </a:t>
            </a:r>
            <a:r>
              <a:rPr lang="tr-TR" sz="3300" dirty="0" smtClean="0">
                <a:solidFill>
                  <a:srgbClr val="FF0000"/>
                </a:solidFill>
              </a:rPr>
              <a:t>takibin yürütüldüğü yer icra dairesine </a:t>
            </a:r>
            <a:r>
              <a:rPr lang="tr-TR" sz="3300" dirty="0" smtClean="0"/>
              <a:t>yapılır. Bu durum istinabe sureti ile haciz yapılan hallerde de geçerlidir. </a:t>
            </a:r>
          </a:p>
          <a:p>
            <a:pPr>
              <a:lnSpc>
                <a:spcPct val="100000"/>
              </a:lnSpc>
              <a:spcBef>
                <a:spcPts val="0"/>
              </a:spcBef>
              <a:buFont typeface="Wingdings" charset="2"/>
              <a:buChar char="Ø"/>
            </a:pPr>
            <a:r>
              <a:rPr lang="tr-TR" sz="3300" dirty="0" smtClean="0"/>
              <a:t>Satış isteyen taraf, satış giderlerini </a:t>
            </a:r>
            <a:r>
              <a:rPr lang="tr-TR" sz="3300" i="1" u="sng" dirty="0" smtClean="0"/>
              <a:t>peşin olarak </a:t>
            </a:r>
            <a:r>
              <a:rPr lang="tr-TR" sz="3300" dirty="0" smtClean="0"/>
              <a:t>ödemesi gerekir.</a:t>
            </a:r>
            <a:endParaRPr lang="tr-TR" dirty="0" smtClean="0"/>
          </a:p>
          <a:p>
            <a:pPr marL="0" marR="0" lvl="0" indent="0" defTabSz="914400" eaLnBrk="1" fontAlgn="auto" latinLnBrk="0" hangingPunct="1">
              <a:lnSpc>
                <a:spcPct val="100000"/>
              </a:lnSpc>
              <a:spcBef>
                <a:spcPts val="0"/>
              </a:spcBef>
              <a:spcAft>
                <a:spcPts val="0"/>
              </a:spcAft>
              <a:buClrTx/>
              <a:buSzTx/>
              <a:buFontTx/>
              <a:buNone/>
              <a:tabLst/>
              <a:defRPr/>
            </a:pPr>
            <a:r>
              <a:rPr lang="tr-TR" dirty="0" smtClean="0"/>
              <a:t> </a:t>
            </a:r>
            <a:endParaRPr lang="tr-TR" dirty="0"/>
          </a:p>
        </p:txBody>
      </p:sp>
    </p:spTree>
    <p:extLst>
      <p:ext uri="{BB962C8B-B14F-4D97-AF65-F5344CB8AC3E}">
        <p14:creationId xmlns:p14="http://schemas.microsoft.com/office/powerpoint/2010/main" val="172115664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838200" y="511629"/>
            <a:ext cx="10515600" cy="5665334"/>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tr-TR" b="1" u="sng" dirty="0" smtClean="0"/>
              <a:t>B. Satış İsteme Süresi</a:t>
            </a:r>
            <a:r>
              <a:rPr lang="tr-TR" dirty="0" smtClean="0"/>
              <a:t>: Hacizli mallar ve alacaklar için satış isteme süresi, kesin haczin uygulanmasından itibaren altı ay, taşınmazlar için bir yıldır (m.106). </a:t>
            </a:r>
          </a:p>
          <a:p>
            <a:pPr>
              <a:lnSpc>
                <a:spcPct val="100000"/>
              </a:lnSpc>
              <a:spcBef>
                <a:spcPts val="0"/>
              </a:spcBef>
            </a:pPr>
            <a:r>
              <a:rPr lang="tr-TR" dirty="0" smtClean="0"/>
              <a:t>Borçlu ile alacaklı arasındaki taksit sözleşmesi devam ettikçe, istihkak davası sırasında, geçici ve ihtiyati haciz kesin hacze dönüşmedikçe satış isteme süreleri işlemez. </a:t>
            </a:r>
          </a:p>
          <a:p>
            <a:pPr>
              <a:lnSpc>
                <a:spcPct val="100000"/>
              </a:lnSpc>
              <a:spcBef>
                <a:spcPts val="0"/>
              </a:spcBef>
            </a:pPr>
            <a:r>
              <a:rPr lang="tr-TR" dirty="0" smtClean="0"/>
              <a:t>Süresinde satış istenmezse o mal üzerindeki haciz kalkar. Ancak, icra takibi ve takip dosyası derdest kalmaya devam eder.</a:t>
            </a:r>
          </a:p>
          <a:p>
            <a:pPr>
              <a:lnSpc>
                <a:spcPct val="100000"/>
              </a:lnSpc>
              <a:spcBef>
                <a:spcPts val="0"/>
              </a:spcBef>
            </a:pPr>
            <a:r>
              <a:rPr lang="tr-TR" dirty="0" smtClean="0"/>
              <a:t>Satış istenmesine rağmen, daha sonra geri alınıp aynı süre içinde yenilenmezse veya satış giderleri on beş gün içinde depo edilmezse yine o mal üzerindeki haciz kalkar (m.110). </a:t>
            </a:r>
            <a:endParaRPr lang="tr-TR" b="1" u="sng" dirty="0"/>
          </a:p>
        </p:txBody>
      </p:sp>
    </p:spTree>
    <p:extLst>
      <p:ext uri="{BB962C8B-B14F-4D97-AF65-F5344CB8AC3E}">
        <p14:creationId xmlns:p14="http://schemas.microsoft.com/office/powerpoint/2010/main" val="86773952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4" name="Metin kutusu 3"/>
          <p:cNvSpPr txBox="1"/>
          <p:nvPr/>
        </p:nvSpPr>
        <p:spPr>
          <a:xfrm>
            <a:off x="838200" y="365125"/>
            <a:ext cx="10515599" cy="5262979"/>
          </a:xfrm>
          <a:prstGeom prst="rect">
            <a:avLst/>
          </a:prstGeom>
          <a:noFill/>
        </p:spPr>
        <p:txBody>
          <a:bodyPr wrap="square" rtlCol="0">
            <a:spAutoFit/>
          </a:bodyPr>
          <a:lstStyle/>
          <a:p>
            <a:pPr algn="ctr"/>
            <a:r>
              <a:rPr lang="tr-TR" sz="2400" b="1" u="sng" dirty="0" smtClean="0"/>
              <a:t>TAŞINIR MALLARIN SATILMASI </a:t>
            </a:r>
          </a:p>
          <a:p>
            <a:pPr algn="ctr"/>
            <a:r>
              <a:rPr lang="tr-TR" sz="2400" b="1" dirty="0" smtClean="0"/>
              <a:t>(m. 112-119)</a:t>
            </a:r>
          </a:p>
          <a:p>
            <a:pPr algn="just"/>
            <a:r>
              <a:rPr lang="tr-TR" sz="2400" dirty="0" smtClean="0"/>
              <a:t>Hacizli taşınır mallar ve alacaklar için kesin haczin tatbik edildiği tarihten itibaren altı ay içinde satış istenmelidir. İcra dairesi satış talebinden itibaren iki ay içinde taşınır malları satmalıdır. Taşınır mallar kural olarak açık artırma ile satılır. İstisnai olarak pazarlık yolu ile satış yapılır. Hangi durumlarda pazarlık yolu ile satış yapılacağı sınırlı olarak sayılmıştır (m.119).</a:t>
            </a:r>
          </a:p>
          <a:p>
            <a:pPr algn="just"/>
            <a:endParaRPr lang="tr-TR" sz="2400" dirty="0" smtClean="0"/>
          </a:p>
          <a:p>
            <a:r>
              <a:rPr lang="tr-TR" sz="2400" dirty="0" smtClean="0"/>
              <a:t>		</a:t>
            </a:r>
            <a:r>
              <a:rPr lang="tr-TR" sz="2400" b="1" dirty="0" smtClean="0"/>
              <a:t>TAŞINIR MALLARDA AÇIK ARTIRMA İLE SATIŞ</a:t>
            </a:r>
          </a:p>
          <a:p>
            <a:r>
              <a:rPr lang="tr-TR" sz="2400" b="1" dirty="0" smtClean="0"/>
              <a:t>  HAZIRLIK (m.114)</a:t>
            </a:r>
          </a:p>
          <a:p>
            <a:pPr algn="just"/>
            <a:r>
              <a:rPr lang="tr-TR" sz="2400" dirty="0" smtClean="0"/>
              <a:t>Açık artırmanın yapılacağı </a:t>
            </a:r>
            <a:r>
              <a:rPr lang="tr-TR" sz="2400" b="1" i="1" dirty="0" smtClean="0"/>
              <a:t>yer, gün ve saat</a:t>
            </a:r>
            <a:r>
              <a:rPr lang="tr-TR" sz="2400" dirty="0" smtClean="0"/>
              <a:t>, satış gününden önce icra dairesi tarafından </a:t>
            </a:r>
            <a:r>
              <a:rPr lang="tr-TR" sz="2400" dirty="0" smtClean="0">
                <a:solidFill>
                  <a:srgbClr val="FF0000"/>
                </a:solidFill>
              </a:rPr>
              <a:t>ilân</a:t>
            </a:r>
            <a:r>
              <a:rPr lang="tr-TR" sz="2400" dirty="0" smtClean="0"/>
              <a:t> edilir. Satış ilânı elektronik ortamda da yapılır. </a:t>
            </a:r>
          </a:p>
          <a:p>
            <a:pPr algn="just"/>
            <a:r>
              <a:rPr lang="tr-TR" sz="2400" dirty="0" smtClean="0"/>
              <a:t>İlânın ne şekilde </a:t>
            </a:r>
            <a:r>
              <a:rPr lang="tr-TR" sz="2400" dirty="0" err="1" smtClean="0"/>
              <a:t>yapılacağıbı</a:t>
            </a:r>
            <a:r>
              <a:rPr lang="tr-TR" sz="2400" dirty="0" smtClean="0"/>
              <a:t>, artırmanın tarzı, yeri ve günü, ilânın gazete ile yapılıp yapılmayacağı gibi hususları icra müdürü takdir eder.</a:t>
            </a:r>
            <a:endParaRPr lang="tr-TR" sz="2400" dirty="0"/>
          </a:p>
        </p:txBody>
      </p:sp>
    </p:spTree>
    <p:extLst>
      <p:ext uri="{BB962C8B-B14F-4D97-AF65-F5344CB8AC3E}">
        <p14:creationId xmlns:p14="http://schemas.microsoft.com/office/powerpoint/2010/main" val="161256562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838200" y="250371"/>
            <a:ext cx="10515600" cy="6411685"/>
          </a:xfrm>
        </p:spPr>
        <p:txBody>
          <a:bodyPr>
            <a:normAutofit fontScale="92500" lnSpcReduction="10000"/>
          </a:bodyPr>
          <a:lstStyle/>
          <a:p>
            <a:r>
              <a:rPr lang="tr-TR" b="1" dirty="0" smtClean="0"/>
              <a:t>Satış İlânı: </a:t>
            </a:r>
            <a:r>
              <a:rPr lang="tr-TR" dirty="0" smtClean="0"/>
              <a:t>İlânda bulunacak unsurlar m. 114’te gösterilmiştir. </a:t>
            </a:r>
          </a:p>
          <a:p>
            <a:pPr algn="just"/>
            <a:r>
              <a:rPr lang="tr-TR" dirty="0"/>
              <a:t>İlânda ayrıntılar satış şartnamesinde gösterilmek üzere, </a:t>
            </a:r>
            <a:r>
              <a:rPr lang="tr-TR" i="1" dirty="0"/>
              <a:t>satılacak malın cinsi, mahiyeti, önemli vasıfları, tahmin edilen kıymeti, bulunduğu yer, ikinci artırmanın gün ve saati, satış şartnamesi ile diğer bilgilerin nereden ve nasıl alınabileceği, talep halinde ve belirtilen masrafı da verilmek şartı ile şartnamenin bir örneğinin gönderilebileceği </a:t>
            </a:r>
            <a:r>
              <a:rPr lang="tr-TR" dirty="0"/>
              <a:t>hususları yazılır. İlânda artırmayla ilgili hususlara ve satılan malın önemli niteliklerine yer verilip, diğer ayrıntılar </a:t>
            </a:r>
            <a:r>
              <a:rPr lang="tr-TR" b="1" i="1" u="sng" dirty="0"/>
              <a:t>artırma şartnamesinde</a:t>
            </a:r>
            <a:r>
              <a:rPr lang="tr-TR" b="1" i="1" dirty="0"/>
              <a:t> </a:t>
            </a:r>
            <a:r>
              <a:rPr lang="tr-TR" dirty="0"/>
              <a:t>gösterilir</a:t>
            </a:r>
            <a:r>
              <a:rPr lang="tr-TR" dirty="0" smtClean="0"/>
              <a:t>.</a:t>
            </a:r>
          </a:p>
          <a:p>
            <a:pPr algn="just"/>
            <a:r>
              <a:rPr lang="tr-TR" dirty="0" smtClean="0"/>
              <a:t>Kanun’daki asgari unsurları taşımayan ilân </a:t>
            </a:r>
            <a:r>
              <a:rPr lang="tr-TR" b="1" dirty="0" smtClean="0">
                <a:solidFill>
                  <a:srgbClr val="C00000"/>
                </a:solidFill>
              </a:rPr>
              <a:t>geçerli değildir.</a:t>
            </a:r>
          </a:p>
          <a:p>
            <a:pPr algn="just"/>
            <a:r>
              <a:rPr lang="tr-TR" dirty="0" smtClean="0"/>
              <a:t>İlân yapılması </a:t>
            </a:r>
            <a:r>
              <a:rPr lang="tr-TR" dirty="0" smtClean="0">
                <a:solidFill>
                  <a:srgbClr val="FF0000"/>
                </a:solidFill>
              </a:rPr>
              <a:t>zorunludur.</a:t>
            </a:r>
          </a:p>
          <a:p>
            <a:pPr algn="just"/>
            <a:r>
              <a:rPr lang="tr-TR" dirty="0" smtClean="0"/>
              <a:t>Taraflar, şartnamenin tamamını masrafı kendilerine ait olmak üzere istedikleri şekilde ilân edebilirler. Bu ilân resmi işlemleri etkilemez.</a:t>
            </a:r>
          </a:p>
          <a:p>
            <a:pPr algn="just"/>
            <a:r>
              <a:rPr lang="tr-TR" dirty="0" smtClean="0"/>
              <a:t>Alıcıların teminat yatırmaları zorunlu değildir. Sadece elektronik ortamda teklif verenler için teminat zorunluluğu öngörülmüştür(m.114/IV).</a:t>
            </a:r>
          </a:p>
          <a:p>
            <a:pPr algn="just"/>
            <a:r>
              <a:rPr lang="tr-TR" dirty="0" smtClean="0"/>
              <a:t>Uygulamada ilân taraflara ve ilgili üçüncü kişilere de bildirilir.</a:t>
            </a:r>
          </a:p>
          <a:p>
            <a:pPr algn="just"/>
            <a:r>
              <a:rPr lang="tr-TR" dirty="0" smtClean="0"/>
              <a:t>Satış icra takip işlemi olduğundan tatil günlerinde yapılamaz. İkinci artırma bir tatil gününe rastlamış ise, satış yapılamayacaktır.</a:t>
            </a:r>
          </a:p>
          <a:p>
            <a:pPr algn="just"/>
            <a:endParaRPr lang="tr-TR" dirty="0" smtClean="0"/>
          </a:p>
          <a:p>
            <a:endParaRPr lang="tr-TR" dirty="0"/>
          </a:p>
        </p:txBody>
      </p:sp>
    </p:spTree>
    <p:extLst>
      <p:ext uri="{BB962C8B-B14F-4D97-AF65-F5344CB8AC3E}">
        <p14:creationId xmlns:p14="http://schemas.microsoft.com/office/powerpoint/2010/main" val="50738190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38200" y="201840"/>
            <a:ext cx="10515600" cy="320674"/>
          </a:xfrm>
        </p:spPr>
        <p:txBody>
          <a:bodyPr>
            <a:noAutofit/>
          </a:bodyPr>
          <a:lstStyle/>
          <a:p>
            <a:r>
              <a:rPr lang="tr-TR" sz="3200" b="1" dirty="0" smtClean="0"/>
              <a:t> ARTIRMANIN YAPILMASI (m.115-118)</a:t>
            </a:r>
            <a:endParaRPr lang="tr-TR" sz="3200" b="1" dirty="0"/>
          </a:p>
        </p:txBody>
      </p:sp>
      <p:sp>
        <p:nvSpPr>
          <p:cNvPr id="3" name="İçerik Yer Tutucusu 2"/>
          <p:cNvSpPr>
            <a:spLocks noGrp="1"/>
          </p:cNvSpPr>
          <p:nvPr>
            <p:ph idx="1"/>
          </p:nvPr>
        </p:nvSpPr>
        <p:spPr>
          <a:xfrm>
            <a:off x="522515" y="522514"/>
            <a:ext cx="11386456" cy="6161314"/>
          </a:xfrm>
        </p:spPr>
        <p:txBody>
          <a:bodyPr>
            <a:noAutofit/>
          </a:bodyPr>
          <a:lstStyle/>
          <a:p>
            <a:pPr marL="0" lvl="1" indent="0" algn="ctr">
              <a:lnSpc>
                <a:spcPct val="100000"/>
              </a:lnSpc>
              <a:spcBef>
                <a:spcPts val="0"/>
              </a:spcBef>
              <a:buNone/>
            </a:pPr>
            <a:r>
              <a:rPr lang="tr-TR" sz="2000" b="1" u="sng" dirty="0" smtClean="0"/>
              <a:t>Birinci Artırma</a:t>
            </a:r>
          </a:p>
          <a:p>
            <a:pPr marL="0" lvl="1" indent="0" algn="just">
              <a:lnSpc>
                <a:spcPct val="100000"/>
              </a:lnSpc>
              <a:spcBef>
                <a:spcPts val="0"/>
              </a:spcBef>
              <a:buNone/>
            </a:pPr>
            <a:r>
              <a:rPr lang="tr-TR" sz="2000" dirty="0" smtClean="0"/>
              <a:t>Açık artırmaya </a:t>
            </a:r>
            <a:r>
              <a:rPr lang="tr-TR" sz="2000" dirty="0" smtClean="0">
                <a:solidFill>
                  <a:srgbClr val="C00000"/>
                </a:solidFill>
              </a:rPr>
              <a:t>elektronik ortamda teklif verme </a:t>
            </a:r>
            <a:r>
              <a:rPr lang="tr-TR" sz="2000" dirty="0" smtClean="0"/>
              <a:t>ile başlanır. Elektronik ortamda teklif verme, birinci artırma tarihinden </a:t>
            </a:r>
            <a:r>
              <a:rPr lang="tr-TR" sz="2000" dirty="0" smtClean="0">
                <a:solidFill>
                  <a:srgbClr val="7030A0"/>
                </a:solidFill>
              </a:rPr>
              <a:t>on gün önce başlar</a:t>
            </a:r>
            <a:r>
              <a:rPr lang="tr-TR" sz="2000" dirty="0" smtClean="0"/>
              <a:t>, </a:t>
            </a:r>
            <a:r>
              <a:rPr lang="tr-TR" sz="2000" dirty="0" smtClean="0">
                <a:solidFill>
                  <a:srgbClr val="C00000"/>
                </a:solidFill>
              </a:rPr>
              <a:t>artırmanın yapılacağı günden önceki gün sonunda sona erer</a:t>
            </a:r>
            <a:r>
              <a:rPr lang="tr-TR" sz="2000" dirty="0" smtClean="0"/>
              <a:t>. Elektronik ortamda artırma sona erdikten sonra, ilânda belirtilen yer, gün ve saatte açık artırmaya başlanır. İsteklilerin ileri sürdükleri peyler, tellâl tarafından yüksek sesle duyurulur. Taşınır mal, tellâl tarafından </a:t>
            </a:r>
            <a:r>
              <a:rPr lang="tr-TR" sz="2000" b="1" u="sng" dirty="0" smtClean="0"/>
              <a:t>üç kere </a:t>
            </a:r>
            <a:r>
              <a:rPr lang="tr-TR" sz="2000" dirty="0" smtClean="0"/>
              <a:t>bağırıldıktan sonra, elektronik ortamda verilen en yüksek teklif de değerlendirilerek en çok pey sürene icra müdürü tarafından ihale edilir. </a:t>
            </a:r>
          </a:p>
          <a:p>
            <a:pPr marL="0" lvl="1" indent="0" algn="just">
              <a:lnSpc>
                <a:spcPct val="100000"/>
              </a:lnSpc>
              <a:spcBef>
                <a:spcPts val="0"/>
              </a:spcBef>
              <a:buNone/>
            </a:pPr>
            <a:r>
              <a:rPr lang="tr-TR" sz="2000" dirty="0"/>
              <a:t>*</a:t>
            </a:r>
            <a:r>
              <a:rPr lang="tr-TR" sz="2000" dirty="0" smtClean="0"/>
              <a:t>Bu ihalenin yapılabilmesi için satış bedelinin </a:t>
            </a:r>
            <a:r>
              <a:rPr lang="tr-TR" sz="2000" dirty="0" smtClean="0">
                <a:solidFill>
                  <a:srgbClr val="7030A0"/>
                </a:solidFill>
              </a:rPr>
              <a:t>malın tahmin edilen değerinin %50 ve satış isteyenin alacağına rüçhanı olan diğer alacaklar o mala temin edilmişse bu suretle rüçhanı olan alacakların toplamından fazla olması</a:t>
            </a:r>
            <a:r>
              <a:rPr lang="tr-TR" sz="2000" dirty="0" smtClean="0"/>
              <a:t>, </a:t>
            </a:r>
            <a:r>
              <a:rPr lang="tr-TR" sz="2000" dirty="0" smtClean="0">
                <a:solidFill>
                  <a:schemeClr val="accent6">
                    <a:lumMod val="75000"/>
                  </a:schemeClr>
                </a:solidFill>
              </a:rPr>
              <a:t>ayrıca satış ve paylaştırma giderlerini karşılaması</a:t>
            </a:r>
            <a:r>
              <a:rPr lang="tr-TR" sz="2000" dirty="0" smtClean="0">
                <a:solidFill>
                  <a:srgbClr val="92D050"/>
                </a:solidFill>
              </a:rPr>
              <a:t> </a:t>
            </a:r>
            <a:r>
              <a:rPr lang="tr-TR" sz="2000" dirty="0" smtClean="0"/>
              <a:t>gerekir. Artırma bedeli bu şartları karşılamaz veya alıcı çıkmaz ise, icra müdürü satışı geri bırakır. Bundan sonra </a:t>
            </a:r>
            <a:r>
              <a:rPr lang="tr-TR" sz="2000" b="1" i="1" u="sng" dirty="0" smtClean="0"/>
              <a:t>ikinci artırma </a:t>
            </a:r>
            <a:r>
              <a:rPr lang="tr-TR" sz="2000" dirty="0" smtClean="0"/>
              <a:t>yapılır: </a:t>
            </a:r>
          </a:p>
          <a:p>
            <a:pPr marL="0" lvl="1" indent="0" algn="just">
              <a:lnSpc>
                <a:spcPct val="100000"/>
              </a:lnSpc>
              <a:spcBef>
                <a:spcPts val="0"/>
              </a:spcBef>
              <a:buNone/>
            </a:pPr>
            <a:r>
              <a:rPr lang="tr-TR" sz="2000" dirty="0" smtClean="0"/>
              <a:t>					</a:t>
            </a:r>
            <a:r>
              <a:rPr lang="tr-TR" sz="2000" b="1" u="sng" dirty="0" smtClean="0"/>
              <a:t>İkinci Artırma</a:t>
            </a:r>
          </a:p>
          <a:p>
            <a:pPr marL="0" lvl="1" indent="0" algn="just">
              <a:lnSpc>
                <a:spcPct val="100000"/>
              </a:lnSpc>
              <a:spcBef>
                <a:spcPts val="0"/>
              </a:spcBef>
              <a:buNone/>
            </a:pPr>
            <a:r>
              <a:rPr lang="tr-TR" sz="2000" dirty="0" smtClean="0"/>
              <a:t>İkinci artırmada elektronik ortamda teklif verme, birinci artırmadan sonraki beşinci gün başlar, (beşinci günü takip eden) en az on gün sonrası için belirlenecek ikinci artırmanın tamamlanacağı günden önceki gün sona erer ve ilânda belirtilen </a:t>
            </a:r>
            <a:r>
              <a:rPr lang="tr-TR" sz="2000" dirty="0" err="1" smtClean="0"/>
              <a:t>yer,gün</a:t>
            </a:r>
            <a:r>
              <a:rPr lang="tr-TR" sz="2000" dirty="0" smtClean="0"/>
              <a:t> ve saatte artırmaya başlanır. </a:t>
            </a:r>
          </a:p>
          <a:p>
            <a:pPr marL="0" lvl="1" indent="0" algn="just">
              <a:lnSpc>
                <a:spcPct val="100000"/>
              </a:lnSpc>
              <a:spcBef>
                <a:spcPts val="0"/>
              </a:spcBef>
              <a:buNone/>
            </a:pPr>
            <a:r>
              <a:rPr lang="tr-TR" sz="2000" dirty="0" smtClean="0"/>
              <a:t>İkinci artırmada da, elektronik ortamda en yüksek teklif de değerlendirilerek en yüksek pey sürene ihale yapılır. Bu ihalenin yapılabilmesi için de, aynı birinci artırmadaki gibi, satış </a:t>
            </a:r>
            <a:r>
              <a:rPr lang="tr-TR" sz="2000" dirty="0"/>
              <a:t>bedelinin </a:t>
            </a:r>
            <a:r>
              <a:rPr lang="tr-TR" sz="2000" dirty="0">
                <a:solidFill>
                  <a:srgbClr val="7030A0"/>
                </a:solidFill>
              </a:rPr>
              <a:t>malın tahmin edilen değerinin %50 ve satış isteyenin alacağına rüçhanı olan diğer alacaklar o mala temin edilmişse bu suretle rüçhanı olan alacakların toplamından fazla olması</a:t>
            </a:r>
            <a:r>
              <a:rPr lang="tr-TR" sz="2000" dirty="0"/>
              <a:t>, </a:t>
            </a:r>
            <a:r>
              <a:rPr lang="tr-TR" sz="2000" dirty="0">
                <a:solidFill>
                  <a:schemeClr val="accent6">
                    <a:lumMod val="75000"/>
                  </a:schemeClr>
                </a:solidFill>
              </a:rPr>
              <a:t>ayrıca satış ve paylaştırma giderlerini karşılaması</a:t>
            </a:r>
            <a:r>
              <a:rPr lang="tr-TR" sz="2000" dirty="0">
                <a:solidFill>
                  <a:srgbClr val="92D050"/>
                </a:solidFill>
              </a:rPr>
              <a:t> </a:t>
            </a:r>
            <a:r>
              <a:rPr lang="tr-TR" sz="2000" dirty="0"/>
              <a:t>gerekir</a:t>
            </a:r>
            <a:r>
              <a:rPr lang="tr-TR" sz="2000" dirty="0" smtClean="0"/>
              <a:t>.</a:t>
            </a:r>
          </a:p>
          <a:p>
            <a:pPr marL="0" lvl="1" indent="0" algn="just">
              <a:lnSpc>
                <a:spcPct val="100000"/>
              </a:lnSpc>
              <a:spcBef>
                <a:spcPts val="0"/>
              </a:spcBef>
              <a:buNone/>
            </a:pPr>
            <a:r>
              <a:rPr lang="tr-TR" sz="2000" dirty="0" smtClean="0"/>
              <a:t>Artırma bedeli bu şartları sağlamıyorsa, bu sefer </a:t>
            </a:r>
            <a:r>
              <a:rPr lang="tr-TR" sz="2000" b="1" u="sng" dirty="0" smtClean="0"/>
              <a:t>SATIŞ TALEBİ DÜŞER!</a:t>
            </a:r>
            <a:endParaRPr lang="tr-TR" sz="2000" b="1" u="sng" dirty="0"/>
          </a:p>
        </p:txBody>
      </p:sp>
    </p:spTree>
    <p:extLst>
      <p:ext uri="{BB962C8B-B14F-4D97-AF65-F5344CB8AC3E}">
        <p14:creationId xmlns:p14="http://schemas.microsoft.com/office/powerpoint/2010/main" val="114929298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838200" y="365125"/>
            <a:ext cx="10515600" cy="5811838"/>
          </a:xfrm>
        </p:spPr>
        <p:txBody>
          <a:bodyPr>
            <a:normAutofit lnSpcReduction="10000"/>
          </a:bodyPr>
          <a:lstStyle/>
          <a:p>
            <a:r>
              <a:rPr lang="tr-TR" b="1" dirty="0" smtClean="0"/>
              <a:t>Satış Bedelinin Ödenmesi/Ödenmemesi (m.118)</a:t>
            </a:r>
          </a:p>
          <a:p>
            <a:r>
              <a:rPr lang="tr-TR" dirty="0" smtClean="0"/>
              <a:t>Gerek birinci artırmada gerekse ikinci artırmada ihale ile taşınır mal kendisine ihale edilen alıcı, ihale anında mülkiyeti iktisap eder. Alıcı satış bedelini </a:t>
            </a:r>
            <a:r>
              <a:rPr lang="tr-TR" dirty="0" smtClean="0">
                <a:solidFill>
                  <a:schemeClr val="accent6">
                    <a:lumMod val="75000"/>
                  </a:schemeClr>
                </a:solidFill>
              </a:rPr>
              <a:t>peşin</a:t>
            </a:r>
            <a:r>
              <a:rPr lang="tr-TR" dirty="0" smtClean="0"/>
              <a:t> olarak </a:t>
            </a:r>
            <a:r>
              <a:rPr lang="tr-TR" b="1" dirty="0" smtClean="0"/>
              <a:t>icra dairesine </a:t>
            </a:r>
            <a:r>
              <a:rPr lang="tr-TR" dirty="0" smtClean="0"/>
              <a:t>öder veya icra müdürü alıcıya ihale bedelini ödeyebilmesi için </a:t>
            </a:r>
            <a:r>
              <a:rPr lang="tr-TR" dirty="0" smtClean="0">
                <a:solidFill>
                  <a:srgbClr val="C00000"/>
                </a:solidFill>
              </a:rPr>
              <a:t>yedi günü geçmemek üzere süre </a:t>
            </a:r>
            <a:r>
              <a:rPr lang="tr-TR" dirty="0" smtClean="0"/>
              <a:t>verebilir. Bu süre hak düşürücüdür.</a:t>
            </a:r>
          </a:p>
          <a:p>
            <a:r>
              <a:rPr lang="tr-TR" dirty="0" smtClean="0"/>
              <a:t>İhale kesinleşmedikçe (yani bedel ödenmedikçe ve ihalenin feshi süresi geçmedikçe) mal alıcıya teslim edilmez.</a:t>
            </a:r>
          </a:p>
          <a:p>
            <a:r>
              <a:rPr lang="tr-TR" dirty="0" smtClean="0"/>
              <a:t>Alıcı kendisine verilen süre içinde ihale bedelini ödemez ise icra müdürü ihale kararını kendiliğinden kaldırır. İhale kararı kaldırılırsa, o taşınır malın yeniden ihaleye çıkarılması artık </a:t>
            </a:r>
            <a:r>
              <a:rPr lang="tr-TR" u="sng" dirty="0" smtClean="0">
                <a:solidFill>
                  <a:srgbClr val="7030A0"/>
                </a:solidFill>
              </a:rPr>
              <a:t>mümkün olmayacaktır</a:t>
            </a:r>
            <a:r>
              <a:rPr lang="tr-TR" dirty="0" smtClean="0"/>
              <a:t>. </a:t>
            </a:r>
          </a:p>
          <a:p>
            <a:r>
              <a:rPr lang="tr-TR" dirty="0" smtClean="0"/>
              <a:t>İhaleye katılıp daha sonra bedeli ödemeyerek ihalenin feshine neden olan </a:t>
            </a:r>
            <a:r>
              <a:rPr lang="tr-TR" b="1" i="1" dirty="0" smtClean="0"/>
              <a:t>tüm alıcılar ve kefilleri </a:t>
            </a:r>
            <a:r>
              <a:rPr lang="tr-TR" dirty="0" smtClean="0"/>
              <a:t>teklif edilen bedelle son ihale bedeli arasındaki farktan ve diğer zararlardan ve ayrıca temerrüt faizinden </a:t>
            </a:r>
            <a:r>
              <a:rPr lang="tr-TR" b="1" dirty="0" smtClean="0">
                <a:solidFill>
                  <a:srgbClr val="C00000"/>
                </a:solidFill>
              </a:rPr>
              <a:t>müteselsilen sorumlu </a:t>
            </a:r>
            <a:r>
              <a:rPr lang="tr-TR" dirty="0" smtClean="0"/>
              <a:t>olur. </a:t>
            </a:r>
          </a:p>
          <a:p>
            <a:endParaRPr lang="tr-TR" dirty="0" smtClean="0"/>
          </a:p>
          <a:p>
            <a:endParaRPr lang="tr-TR" dirty="0"/>
          </a:p>
        </p:txBody>
      </p:sp>
    </p:spTree>
    <p:extLst>
      <p:ext uri="{BB962C8B-B14F-4D97-AF65-F5344CB8AC3E}">
        <p14:creationId xmlns:p14="http://schemas.microsoft.com/office/powerpoint/2010/main" val="135611267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38200" y="365126"/>
            <a:ext cx="10515600" cy="277131"/>
          </a:xfrm>
        </p:spPr>
        <p:txBody>
          <a:bodyPr>
            <a:normAutofit fontScale="90000"/>
          </a:bodyPr>
          <a:lstStyle/>
          <a:p>
            <a:r>
              <a:rPr lang="tr-TR" b="1" dirty="0" smtClean="0"/>
              <a:t>PAZARLIK YOLU İLE SATIŞ (m.119)</a:t>
            </a:r>
            <a:endParaRPr lang="tr-TR" b="1" dirty="0"/>
          </a:p>
        </p:txBody>
      </p:sp>
      <p:sp>
        <p:nvSpPr>
          <p:cNvPr id="3" name="İçerik Yer Tutucusu 2"/>
          <p:cNvSpPr>
            <a:spLocks noGrp="1"/>
          </p:cNvSpPr>
          <p:nvPr>
            <p:ph idx="1"/>
          </p:nvPr>
        </p:nvSpPr>
        <p:spPr>
          <a:xfrm>
            <a:off x="838200" y="772886"/>
            <a:ext cx="10515600" cy="6085113"/>
          </a:xfrm>
        </p:spPr>
        <p:txBody>
          <a:bodyPr>
            <a:normAutofit fontScale="92500" lnSpcReduction="20000"/>
          </a:bodyPr>
          <a:lstStyle/>
          <a:p>
            <a:r>
              <a:rPr lang="tr-TR" sz="2400" dirty="0" smtClean="0"/>
              <a:t>Kanun’da istisnai olarak düzenlenmiştir.</a:t>
            </a:r>
          </a:p>
          <a:p>
            <a:r>
              <a:rPr lang="tr-TR" sz="2400" dirty="0" smtClean="0"/>
              <a:t>Pazarlık yolu ile </a:t>
            </a:r>
            <a:r>
              <a:rPr lang="tr-TR" sz="2400" dirty="0" smtClean="0">
                <a:solidFill>
                  <a:schemeClr val="accent6">
                    <a:lumMod val="75000"/>
                  </a:schemeClr>
                </a:solidFill>
              </a:rPr>
              <a:t>satış peşin para ile </a:t>
            </a:r>
            <a:r>
              <a:rPr lang="tr-TR" sz="2400" dirty="0" smtClean="0"/>
              <a:t>yapılır, ancak burada da icra müdürünün alıcıya icabında </a:t>
            </a:r>
            <a:r>
              <a:rPr lang="tr-TR" sz="2400" dirty="0" smtClean="0">
                <a:solidFill>
                  <a:srgbClr val="FF0000"/>
                </a:solidFill>
              </a:rPr>
              <a:t>yedi günü geçmemek üzere süre vermesi </a:t>
            </a:r>
            <a:r>
              <a:rPr lang="tr-TR" sz="2400" dirty="0" smtClean="0"/>
              <a:t>uygun olur. </a:t>
            </a:r>
          </a:p>
          <a:p>
            <a:r>
              <a:rPr lang="tr-TR" sz="2400" dirty="0" smtClean="0"/>
              <a:t>Pazarlık yolu ile satış, </a:t>
            </a:r>
            <a:r>
              <a:rPr lang="tr-TR" sz="2400" b="1" dirty="0" smtClean="0">
                <a:solidFill>
                  <a:srgbClr val="7030A0"/>
                </a:solidFill>
              </a:rPr>
              <a:t>borçlar hukuku hükümlerine göre </a:t>
            </a:r>
            <a:r>
              <a:rPr lang="tr-TR" sz="2400" dirty="0" smtClean="0"/>
              <a:t>yapılır (TBK m. 207 vd.); mülkiyet malın teslimi ile alıcıya geçer.</a:t>
            </a:r>
          </a:p>
          <a:p>
            <a:r>
              <a:rPr lang="tr-TR" sz="2400" dirty="0" smtClean="0"/>
              <a:t>İcra müdürü bu satışı ilân edebilir. Uygun fiyat bulunmazsa, ikinci bir pazarlıkla satış imkanını değerlendirebilir.</a:t>
            </a:r>
          </a:p>
          <a:p>
            <a:r>
              <a:rPr lang="tr-TR" sz="2400" b="1" u="sng" dirty="0" smtClean="0"/>
              <a:t>Pazarlık yolu ile satış ancak;</a:t>
            </a:r>
          </a:p>
          <a:p>
            <a:pPr lvl="1">
              <a:buFont typeface="Wingdings" charset="2"/>
              <a:buChar char="Ø"/>
            </a:pPr>
            <a:r>
              <a:rPr lang="tr-TR" dirty="0" smtClean="0"/>
              <a:t>Bütün alakadarlar isterse,</a:t>
            </a:r>
          </a:p>
          <a:p>
            <a:pPr lvl="1">
              <a:buFont typeface="Wingdings" charset="2"/>
              <a:buChar char="Ø"/>
            </a:pPr>
            <a:r>
              <a:rPr lang="tr-TR" dirty="0" smtClean="0"/>
              <a:t>Borsa veya piyasada fiyatı bulunan kıymetli evrak veya diğer mallar için o günün piyasasında mukarrer fiyat teklif edilirse,</a:t>
            </a:r>
          </a:p>
          <a:p>
            <a:pPr lvl="1">
              <a:buFont typeface="Wingdings" charset="2"/>
              <a:buChar char="Ø"/>
            </a:pPr>
            <a:r>
              <a:rPr lang="tr-TR" dirty="0" smtClean="0"/>
              <a:t>Artırmada maden kıymetini bulamamış olan altın, gümüş eşyaya bu kıymet teklif edilirse, </a:t>
            </a:r>
          </a:p>
          <a:p>
            <a:pPr lvl="1">
              <a:buFont typeface="Wingdings" charset="2"/>
              <a:buChar char="Ø"/>
            </a:pPr>
            <a:r>
              <a:rPr lang="tr-TR" dirty="0" smtClean="0"/>
              <a:t>113. maddenin ikinci fıkrasında yazılı haller bulunursa, yani kıymeti süratle düşen veyahut muhafazası masraflı mallar söz konusu ise,</a:t>
            </a:r>
          </a:p>
          <a:p>
            <a:pPr lvl="1">
              <a:buFont typeface="Wingdings" charset="2"/>
              <a:buChar char="Ø"/>
            </a:pPr>
            <a:r>
              <a:rPr lang="tr-TR" dirty="0" smtClean="0"/>
              <a:t>Mahcuz malın tahmin edilen değeri 3.230 TL’yi (2017 için) geçmez ise yapılabilir.</a:t>
            </a:r>
          </a:p>
          <a:p>
            <a:r>
              <a:rPr lang="tr-TR" sz="2400" dirty="0" smtClean="0"/>
              <a:t>Kanunda bu haller </a:t>
            </a:r>
            <a:r>
              <a:rPr lang="tr-TR" sz="2400" b="1" u="sng" dirty="0" smtClean="0"/>
              <a:t>sınırlı olarak </a:t>
            </a:r>
            <a:r>
              <a:rPr lang="tr-TR" sz="2400" dirty="0" smtClean="0"/>
              <a:t>sayılmıştır. </a:t>
            </a:r>
          </a:p>
          <a:p>
            <a:r>
              <a:rPr lang="tr-TR" sz="2400" dirty="0" smtClean="0"/>
              <a:t>İlgililer satışın belirli şartlar ile yapılmasını da kararlaştırabilir.</a:t>
            </a:r>
          </a:p>
          <a:p>
            <a:r>
              <a:rPr lang="tr-TR" sz="2400" dirty="0" smtClean="0"/>
              <a:t>Pazarlık yolu ile satışın iptali, </a:t>
            </a:r>
            <a:r>
              <a:rPr lang="tr-TR" sz="2400" b="1" dirty="0" smtClean="0">
                <a:solidFill>
                  <a:srgbClr val="FF0000"/>
                </a:solidFill>
              </a:rPr>
              <a:t>ihalenin feshi hükümlerine tabidir</a:t>
            </a:r>
            <a:r>
              <a:rPr lang="tr-TR" sz="2400" dirty="0" smtClean="0"/>
              <a:t>. </a:t>
            </a:r>
          </a:p>
          <a:p>
            <a:pPr marL="457200" lvl="1" indent="0">
              <a:buNone/>
            </a:pPr>
            <a:endParaRPr lang="tr-TR" dirty="0" smtClean="0"/>
          </a:p>
          <a:p>
            <a:pPr lvl="1">
              <a:buFont typeface="Arial" charset="-94"/>
              <a:buChar char="•"/>
            </a:pPr>
            <a:endParaRPr lang="tr-TR" dirty="0" smtClean="0"/>
          </a:p>
          <a:p>
            <a:endParaRPr lang="tr-TR" dirty="0"/>
          </a:p>
        </p:txBody>
      </p:sp>
    </p:spTree>
    <p:extLst>
      <p:ext uri="{BB962C8B-B14F-4D97-AF65-F5344CB8AC3E}">
        <p14:creationId xmlns:p14="http://schemas.microsoft.com/office/powerpoint/2010/main" val="159983880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838200" y="446314"/>
            <a:ext cx="10515600" cy="5730649"/>
          </a:xfrm>
        </p:spPr>
        <p:txBody>
          <a:bodyPr/>
          <a:lstStyle/>
          <a:p>
            <a:pPr marL="0" indent="0" algn="ctr">
              <a:buNone/>
            </a:pPr>
            <a:r>
              <a:rPr lang="tr-TR" b="1" u="sng" dirty="0" smtClean="0"/>
              <a:t>TAŞINMAZ MALLARIN SATILMASI</a:t>
            </a:r>
          </a:p>
          <a:p>
            <a:pPr marL="0" indent="0" algn="ctr">
              <a:buNone/>
            </a:pPr>
            <a:r>
              <a:rPr lang="tr-TR" b="1" u="sng" dirty="0" smtClean="0"/>
              <a:t>m. 124-128</a:t>
            </a:r>
          </a:p>
          <a:p>
            <a:pPr marL="0" indent="0" algn="just">
              <a:buNone/>
            </a:pPr>
            <a:r>
              <a:rPr lang="tr-TR" dirty="0" smtClean="0"/>
              <a:t>Hacizli malların kesin hacizden itibaren </a:t>
            </a:r>
            <a:r>
              <a:rPr lang="tr-TR" dirty="0" smtClean="0">
                <a:solidFill>
                  <a:srgbClr val="FF0000"/>
                </a:solidFill>
              </a:rPr>
              <a:t>1 yıl içerisinde haczi </a:t>
            </a:r>
            <a:r>
              <a:rPr lang="tr-TR" dirty="0" smtClean="0"/>
              <a:t>istenmeli, icra dairesi </a:t>
            </a:r>
            <a:r>
              <a:rPr lang="tr-TR" dirty="0" smtClean="0">
                <a:solidFill>
                  <a:srgbClr val="7030A0"/>
                </a:solidFill>
              </a:rPr>
              <a:t>satış talebinden itibaren üç ay içerisinde </a:t>
            </a:r>
            <a:r>
              <a:rPr lang="tr-TR" dirty="0" smtClean="0"/>
              <a:t>taşınmazı satmalıdır.</a:t>
            </a:r>
          </a:p>
          <a:p>
            <a:pPr marL="0" indent="0" algn="just">
              <a:buNone/>
            </a:pPr>
            <a:r>
              <a:rPr lang="tr-TR" dirty="0" smtClean="0"/>
              <a:t>Taşınmazlar </a:t>
            </a:r>
            <a:r>
              <a:rPr lang="tr-TR" b="1" dirty="0" smtClean="0">
                <a:solidFill>
                  <a:srgbClr val="C00000"/>
                </a:solidFill>
              </a:rPr>
              <a:t>ancak açık artırma </a:t>
            </a:r>
            <a:r>
              <a:rPr lang="tr-TR" dirty="0" smtClean="0"/>
              <a:t>ile satılabilir. Ancak, iflasta ve malvarlığının terki sureti ile konkordatoda alacaklıların karar vermesi durumunda taşınmazlar pazarlıkla satılabilir. </a:t>
            </a:r>
          </a:p>
          <a:p>
            <a:pPr marL="0" indent="0" algn="just">
              <a:buNone/>
            </a:pPr>
            <a:r>
              <a:rPr lang="tr-TR" dirty="0" smtClean="0"/>
              <a:t>Taşınmazlarda taşınırlar gibi </a:t>
            </a:r>
            <a:r>
              <a:rPr lang="tr-TR" b="1" dirty="0" smtClean="0"/>
              <a:t>açık artırmaya hazırlık </a:t>
            </a:r>
            <a:r>
              <a:rPr lang="tr-TR" dirty="0" smtClean="0"/>
              <a:t>ve </a:t>
            </a:r>
            <a:r>
              <a:rPr lang="tr-TR" b="1" dirty="0" smtClean="0"/>
              <a:t>artırmanın yapılması</a:t>
            </a:r>
            <a:r>
              <a:rPr lang="tr-TR" dirty="0" smtClean="0"/>
              <a:t> şeklinde temel iki aşamadan oluşur. </a:t>
            </a:r>
          </a:p>
          <a:p>
            <a:pPr marL="0" indent="0" algn="just">
              <a:buNone/>
            </a:pPr>
            <a:endParaRPr lang="tr-TR" sz="2000" dirty="0"/>
          </a:p>
        </p:txBody>
      </p:sp>
    </p:spTree>
    <p:extLst>
      <p:ext uri="{BB962C8B-B14F-4D97-AF65-F5344CB8AC3E}">
        <p14:creationId xmlns:p14="http://schemas.microsoft.com/office/powerpoint/2010/main" val="31408696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38200" y="365126"/>
            <a:ext cx="10515600" cy="342446"/>
          </a:xfrm>
        </p:spPr>
        <p:txBody>
          <a:bodyPr>
            <a:noAutofit/>
          </a:bodyPr>
          <a:lstStyle/>
          <a:p>
            <a:r>
              <a:rPr lang="tr-TR" sz="3200" b="1" dirty="0" smtClean="0">
                <a:latin typeface="+mn-lt"/>
              </a:rPr>
              <a:t> AÇIK ARTIRMAYA HAZIRLIK</a:t>
            </a:r>
            <a:endParaRPr lang="tr-TR" sz="3200" b="1" dirty="0">
              <a:latin typeface="+mn-lt"/>
            </a:endParaRPr>
          </a:p>
        </p:txBody>
      </p:sp>
      <p:sp>
        <p:nvSpPr>
          <p:cNvPr id="3" name="İçerik Yer Tutucusu 2"/>
          <p:cNvSpPr>
            <a:spLocks noGrp="1"/>
          </p:cNvSpPr>
          <p:nvPr>
            <p:ph idx="1"/>
          </p:nvPr>
        </p:nvSpPr>
        <p:spPr>
          <a:xfrm>
            <a:off x="838200" y="707572"/>
            <a:ext cx="10515600" cy="5469391"/>
          </a:xfrm>
        </p:spPr>
        <p:txBody>
          <a:bodyPr>
            <a:normAutofit fontScale="85000" lnSpcReduction="10000"/>
          </a:bodyPr>
          <a:lstStyle/>
          <a:p>
            <a:pPr marL="0" marR="0" lvl="0" indent="0" defTabSz="914400" eaLnBrk="1" fontAlgn="auto" latinLnBrk="0" hangingPunct="1">
              <a:lnSpc>
                <a:spcPct val="100000"/>
              </a:lnSpc>
              <a:spcBef>
                <a:spcPts val="0"/>
              </a:spcBef>
              <a:spcAft>
                <a:spcPts val="0"/>
              </a:spcAft>
              <a:buClrTx/>
              <a:buSzTx/>
              <a:buFontTx/>
              <a:buNone/>
              <a:tabLst/>
              <a:defRPr/>
            </a:pPr>
            <a:r>
              <a:rPr lang="tr-TR" dirty="0" smtClean="0"/>
              <a:t>Taşınmazlarda da artırma yapılmadan önce bir takım hazırlıkların yapılması gerekir. Bu hazırlık yapılmadan doğrudan ihale yapılamaz. </a:t>
            </a:r>
          </a:p>
          <a:p>
            <a:pPr marL="0" marR="0" lvl="0" indent="0" defTabSz="914400" eaLnBrk="1" fontAlgn="auto" latinLnBrk="0" hangingPunct="1">
              <a:lnSpc>
                <a:spcPct val="100000"/>
              </a:lnSpc>
              <a:spcBef>
                <a:spcPts val="0"/>
              </a:spcBef>
              <a:spcAft>
                <a:spcPts val="0"/>
              </a:spcAft>
              <a:buClrTx/>
              <a:buSzTx/>
              <a:buFontTx/>
              <a:buNone/>
              <a:tabLst/>
              <a:defRPr/>
            </a:pPr>
            <a:r>
              <a:rPr lang="tr-TR" dirty="0" smtClean="0"/>
              <a:t>Hazırlık işlemleri; artırma ilânı, artırma şartnamesi, mükellefiyetler listesinin düzenlenmesi ve kıymet takdirinin yapılmasıdır.</a:t>
            </a:r>
          </a:p>
          <a:p>
            <a:pPr marL="0" marR="0" lvl="0" indent="0" defTabSz="914400" eaLnBrk="1" fontAlgn="auto" latinLnBrk="0" hangingPunct="1">
              <a:lnSpc>
                <a:spcPct val="100000"/>
              </a:lnSpc>
              <a:spcBef>
                <a:spcPts val="0"/>
              </a:spcBef>
              <a:spcAft>
                <a:spcPts val="0"/>
              </a:spcAft>
              <a:buClrTx/>
              <a:buSzTx/>
              <a:buFontTx/>
              <a:buNone/>
              <a:tabLst/>
              <a:defRPr/>
            </a:pPr>
            <a:endParaRPr lang="tr-TR" dirty="0" smtClean="0"/>
          </a:p>
          <a:p>
            <a:pPr>
              <a:lnSpc>
                <a:spcPct val="100000"/>
              </a:lnSpc>
              <a:spcBef>
                <a:spcPts val="0"/>
              </a:spcBef>
              <a:buFont typeface="Wingdings" charset="2"/>
              <a:buChar char="Ø"/>
            </a:pPr>
            <a:r>
              <a:rPr lang="tr-TR" dirty="0"/>
              <a:t> </a:t>
            </a:r>
            <a:r>
              <a:rPr lang="tr-TR" b="1" u="sng" dirty="0" smtClean="0"/>
              <a:t>Açık Artırma İlanı: </a:t>
            </a:r>
            <a:r>
              <a:rPr lang="tr-TR" dirty="0" smtClean="0"/>
              <a:t>Satış talebini alan icra dairesi, artırmanın şartlarını tespit eder ve artırmayı ilân eder. Artırmanın </a:t>
            </a:r>
            <a:r>
              <a:rPr lang="tr-TR" b="1" dirty="0" smtClean="0">
                <a:solidFill>
                  <a:srgbClr val="C00000"/>
                </a:solidFill>
              </a:rPr>
              <a:t>satıştan en az bir ay önce ilân edilmesi</a:t>
            </a:r>
            <a:r>
              <a:rPr lang="tr-TR" dirty="0" smtClean="0"/>
              <a:t> gerekir. </a:t>
            </a:r>
          </a:p>
          <a:p>
            <a:pPr algn="just">
              <a:lnSpc>
                <a:spcPct val="100000"/>
              </a:lnSpc>
              <a:spcBef>
                <a:spcPts val="0"/>
              </a:spcBef>
              <a:buFont typeface="Arial" charset="-94"/>
              <a:buChar char="•"/>
            </a:pPr>
            <a:r>
              <a:rPr lang="tr-TR" dirty="0" smtClean="0"/>
              <a:t>Artırma </a:t>
            </a:r>
            <a:r>
              <a:rPr lang="tr-TR" b="1" dirty="0" smtClean="0"/>
              <a:t>ilanında nelerin bulunması gerektiği </a:t>
            </a:r>
            <a:r>
              <a:rPr lang="tr-TR" dirty="0" smtClean="0"/>
              <a:t>126. maddede belirtilmiştir. Ayrıca ilânın yapılış tarzı konusunda taşınır mallar konusundaki hükümler uygulanır (m.126/VI; 114/II-III). </a:t>
            </a:r>
            <a:r>
              <a:rPr lang="tr-TR" dirty="0" smtClean="0">
                <a:solidFill>
                  <a:schemeClr val="accent6">
                    <a:lumMod val="50000"/>
                  </a:schemeClr>
                </a:solidFill>
              </a:rPr>
              <a:t>İlânın bir örneği borçluya, alacaklıya ve taşınmazın tapu sicilinde kayıtlı bulunan ilgililerine (tapuda kayıtlı adreslerine) tebliğ edilir. </a:t>
            </a:r>
          </a:p>
          <a:p>
            <a:pPr>
              <a:lnSpc>
                <a:spcPct val="100000"/>
              </a:lnSpc>
              <a:spcBef>
                <a:spcPts val="0"/>
              </a:spcBef>
              <a:buFont typeface="Arial" charset="-94"/>
              <a:buChar char="•"/>
            </a:pPr>
            <a:r>
              <a:rPr lang="tr-TR" dirty="0" smtClean="0"/>
              <a:t>Adres tapuda yazılı değilse, adres kayıt sistemindeki adresleri tebligat adresi olarak kabul edilir, ayrıca adres tahkiki yapılmaz, gazetede veya elektronik ortamda yapılan satış ilânı tebligat yerine geçer.</a:t>
            </a:r>
          </a:p>
          <a:p>
            <a:pPr marL="0" indent="0">
              <a:lnSpc>
                <a:spcPct val="100000"/>
              </a:lnSpc>
              <a:spcBef>
                <a:spcPts val="0"/>
              </a:spcBef>
              <a:buNone/>
            </a:pPr>
            <a:endParaRPr lang="tr-TR" b="1" u="sng" dirty="0" smtClean="0"/>
          </a:p>
          <a:p>
            <a:pPr marL="0" marR="0" lvl="0" indent="0" defTabSz="914400" eaLnBrk="1" fontAlgn="auto" latinLnBrk="0" hangingPunct="1">
              <a:lnSpc>
                <a:spcPct val="100000"/>
              </a:lnSpc>
              <a:spcBef>
                <a:spcPts val="0"/>
              </a:spcBef>
              <a:spcAft>
                <a:spcPts val="0"/>
              </a:spcAft>
              <a:buClrTx/>
              <a:buSzTx/>
              <a:buFontTx/>
              <a:buNone/>
              <a:tabLst/>
              <a:defRPr/>
            </a:pPr>
            <a:r>
              <a:rPr lang="tr-TR" dirty="0"/>
              <a:t>	</a:t>
            </a:r>
            <a:endParaRPr lang="tr-TR" dirty="0" smtClean="0"/>
          </a:p>
        </p:txBody>
      </p:sp>
    </p:spTree>
    <p:extLst>
      <p:ext uri="{BB962C8B-B14F-4D97-AF65-F5344CB8AC3E}">
        <p14:creationId xmlns:p14="http://schemas.microsoft.com/office/powerpoint/2010/main" val="353314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a:xfrm>
            <a:off x="838200" y="704193"/>
            <a:ext cx="10515600" cy="5472770"/>
          </a:xfrm>
        </p:spPr>
        <p:txBody>
          <a:bodyPr/>
          <a:lstStyle/>
          <a:p>
            <a:pPr marL="0" indent="0">
              <a:buNone/>
            </a:pPr>
            <a:r>
              <a:rPr lang="tr-TR" altLang="tr-TR" b="1" dirty="0" smtClean="0">
                <a:ea typeface="Times New Roman" charset="-94"/>
                <a:cs typeface="Times New Roman" charset="-94"/>
              </a:rPr>
              <a:t>2. Davanın Reddi</a:t>
            </a:r>
          </a:p>
          <a:p>
            <a:pPr marL="0" indent="0">
              <a:buNone/>
            </a:pPr>
            <a:r>
              <a:rPr lang="tr-TR" altLang="tr-TR" dirty="0" smtClean="0">
                <a:ea typeface="Times New Roman" charset="-94"/>
                <a:cs typeface="Times New Roman" charset="-94"/>
              </a:rPr>
              <a:t>Davanın reddi yani alacaklı lehine sonuçlanması halinde, borcun varlığı kesin hükümle tespit edilmiş olur. Daha önce, borçlu lehine ihtiyati tedbir kararı verilmişse bu kararla ihtiyati tedbir kalkar ve alacaklı </a:t>
            </a:r>
            <a:r>
              <a:rPr lang="tr-TR" altLang="tr-TR" b="1" i="1" dirty="0" smtClean="0">
                <a:ea typeface="Times New Roman" charset="-94"/>
                <a:cs typeface="Times New Roman" charset="-94"/>
              </a:rPr>
              <a:t>takibe devam eder</a:t>
            </a:r>
            <a:r>
              <a:rPr lang="tr-TR" altLang="tr-TR" dirty="0" smtClean="0">
                <a:ea typeface="Times New Roman" charset="-94"/>
                <a:cs typeface="Times New Roman" charset="-94"/>
              </a:rPr>
              <a:t>. </a:t>
            </a:r>
          </a:p>
          <a:p>
            <a:pPr marL="0" indent="0">
              <a:buNone/>
            </a:pPr>
            <a:r>
              <a:rPr lang="tr-TR" altLang="tr-TR" dirty="0" smtClean="0">
                <a:ea typeface="Times New Roman" charset="-94"/>
                <a:cs typeface="Times New Roman" charset="-94"/>
              </a:rPr>
              <a:t>Daha önce itirazın kaldırılması aşamasında, borçlu aleyhine hükmedilip menfi tespit davası sonuna ertelenen tazminat ve para cezaları da tahsil edilir (m. 68/VII, 68a/VIII).</a:t>
            </a:r>
          </a:p>
          <a:p>
            <a:pPr marL="0" indent="0">
              <a:buNone/>
            </a:pPr>
            <a:r>
              <a:rPr lang="tr-TR" altLang="tr-TR" dirty="0" smtClean="0">
                <a:ea typeface="Times New Roman" charset="-94"/>
                <a:cs typeface="Times New Roman" charset="-94"/>
              </a:rPr>
              <a:t>Davanın alacaklının lehine sonuçlanmasıyla ihtiyati tedbir dolayısı ile alacağını  geç almış olmasından dolayı, </a:t>
            </a:r>
            <a:r>
              <a:rPr lang="tr-TR" altLang="tr-TR" b="1" i="1" dirty="0" smtClean="0">
                <a:ea typeface="Times New Roman" charset="-94"/>
                <a:cs typeface="Times New Roman" charset="-94"/>
              </a:rPr>
              <a:t>alacaklının talebine gerek olmaksızın</a:t>
            </a:r>
            <a:r>
              <a:rPr lang="tr-TR" altLang="tr-TR" dirty="0" smtClean="0">
                <a:ea typeface="Times New Roman" charset="-94"/>
                <a:cs typeface="Times New Roman" charset="-94"/>
              </a:rPr>
              <a:t>, borçlu mahkeme tarafından re’sen %20’den az olmayan bir tazminata mahkum edilir.  </a:t>
            </a:r>
          </a:p>
          <a:p>
            <a:endParaRPr lang="tr-TR" dirty="0"/>
          </a:p>
        </p:txBody>
      </p:sp>
    </p:spTree>
    <p:extLst>
      <p:ext uri="{BB962C8B-B14F-4D97-AF65-F5344CB8AC3E}">
        <p14:creationId xmlns:p14="http://schemas.microsoft.com/office/powerpoint/2010/main" val="194447003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838200" y="365125"/>
            <a:ext cx="10515600" cy="5811838"/>
          </a:xfrm>
        </p:spPr>
        <p:txBody>
          <a:bodyPr>
            <a:normAutofit lnSpcReduction="10000"/>
          </a:bodyPr>
          <a:lstStyle/>
          <a:p>
            <a:pPr>
              <a:buFont typeface="Wingdings" charset="2"/>
              <a:buChar char="Ø"/>
            </a:pPr>
            <a:r>
              <a:rPr lang="tr-TR" b="1" u="sng" dirty="0" smtClean="0"/>
              <a:t>Artırma Şartnamesi: </a:t>
            </a:r>
            <a:r>
              <a:rPr lang="tr-TR" dirty="0" smtClean="0"/>
              <a:t>İlânda sadece asgari birtakım bilgilere yer verilip taşınmazla ilgili hak ve yükümlülüklerle diğer hususlar şartnamede gösterilir. Taşınmazı açık artırma ile satın alan kimse (alıcı), onu artırma şartnamesine göre iktisap eder. Artırma şartlarını </a:t>
            </a:r>
            <a:r>
              <a:rPr lang="tr-TR" b="1" dirty="0" smtClean="0"/>
              <a:t>icra dairesi </a:t>
            </a:r>
            <a:r>
              <a:rPr lang="tr-TR" dirty="0" smtClean="0"/>
              <a:t>tespit eder (m. 124/I).</a:t>
            </a:r>
          </a:p>
          <a:p>
            <a:pPr>
              <a:buFont typeface="Arial" charset="-94"/>
              <a:buChar char="•"/>
            </a:pPr>
            <a:r>
              <a:rPr lang="tr-TR" dirty="0" smtClean="0"/>
              <a:t>Artırmadan önce </a:t>
            </a:r>
            <a:r>
              <a:rPr lang="tr-TR" dirty="0" smtClean="0">
                <a:solidFill>
                  <a:schemeClr val="accent6">
                    <a:lumMod val="50000"/>
                  </a:schemeClr>
                </a:solidFill>
              </a:rPr>
              <a:t>en az on gün süre</a:t>
            </a:r>
            <a:r>
              <a:rPr lang="tr-TR" dirty="0" smtClean="0"/>
              <a:t> ile icra dairesinde herkesin görmesi için açık bulundurulur (m. 124/II). </a:t>
            </a:r>
          </a:p>
          <a:p>
            <a:r>
              <a:rPr lang="tr-TR" dirty="0" smtClean="0"/>
              <a:t>Artırma şartnamesinin içeriği m. 124-125 de belirtilmiştir. Artırma şartnamesi alıcı için </a:t>
            </a:r>
            <a:r>
              <a:rPr lang="tr-TR" b="1" dirty="0" smtClean="0">
                <a:solidFill>
                  <a:srgbClr val="C00000"/>
                </a:solidFill>
              </a:rPr>
              <a:t>tapu sicili hükmündedir</a:t>
            </a:r>
            <a:r>
              <a:rPr lang="tr-TR" dirty="0" smtClean="0"/>
              <a:t>.</a:t>
            </a:r>
          </a:p>
          <a:p>
            <a:r>
              <a:rPr lang="tr-TR" dirty="0" smtClean="0"/>
              <a:t>Artırma şartnamesinde artırmaya iştirak edeceklerin taşınmazın tahmin edilen kıymetinin </a:t>
            </a:r>
            <a:r>
              <a:rPr lang="tr-TR" b="1" dirty="0" smtClean="0">
                <a:solidFill>
                  <a:srgbClr val="7030A0"/>
                </a:solidFill>
              </a:rPr>
              <a:t>yüzde yirmisi </a:t>
            </a:r>
            <a:r>
              <a:rPr lang="tr-TR" dirty="0" smtClean="0"/>
              <a:t>oranında pey akçesi veya teminat mektubu tevdi etmesi, elektronik ortamda teklif vererek artırmaya katılacakların teminat göstermeleri gerektiği ve elektronik ortamda teklif vermeye ilişkin hususlar yazılır. </a:t>
            </a:r>
            <a:endParaRPr lang="tr-TR" dirty="0"/>
          </a:p>
        </p:txBody>
      </p:sp>
    </p:spTree>
    <p:extLst>
      <p:ext uri="{BB962C8B-B14F-4D97-AF65-F5344CB8AC3E}">
        <p14:creationId xmlns:p14="http://schemas.microsoft.com/office/powerpoint/2010/main" val="128443061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381000" y="365125"/>
            <a:ext cx="11495314" cy="6242504"/>
          </a:xfrm>
        </p:spPr>
        <p:txBody>
          <a:bodyPr>
            <a:normAutofit fontScale="85000" lnSpcReduction="10000"/>
          </a:bodyPr>
          <a:lstStyle/>
          <a:p>
            <a:pPr>
              <a:buFont typeface="Wingdings" charset="2"/>
              <a:buChar char="Ø"/>
            </a:pPr>
            <a:r>
              <a:rPr lang="tr-TR" sz="3300" b="1" u="sng" dirty="0" smtClean="0"/>
              <a:t>Mükellefiyetler Listesi:</a:t>
            </a:r>
            <a:r>
              <a:rPr lang="tr-TR" sz="3000" b="1" u="sng" dirty="0" smtClean="0"/>
              <a:t> </a:t>
            </a:r>
            <a:r>
              <a:rPr lang="tr-TR" dirty="0" smtClean="0"/>
              <a:t>Artırma şartnamesinde taşınmaz üzerindeki mükellefiyetlerin gösterilebilmesi için, mükellefiyetler listesi hazırlanmalıdır (m.128). </a:t>
            </a:r>
            <a:r>
              <a:rPr lang="tr-TR" dirty="0" smtClean="0">
                <a:solidFill>
                  <a:srgbClr val="7030A0"/>
                </a:solidFill>
              </a:rPr>
              <a:t>Artırma şartnamesinin bir cüz’üdür ve tapu sicili hükmündedir</a:t>
            </a:r>
            <a:r>
              <a:rPr lang="tr-TR" dirty="0" smtClean="0"/>
              <a:t>.</a:t>
            </a:r>
          </a:p>
          <a:p>
            <a:pPr>
              <a:buFont typeface="Arial" charset="-94"/>
              <a:buChar char="•"/>
            </a:pPr>
            <a:r>
              <a:rPr lang="tr-TR" dirty="0" smtClean="0"/>
              <a:t>İcra müdürü, bir yandan artırmayı ilân ederken, diğer yandan da taşınmaz üzerindeki mükellefiyetleri tapu siciline sorar ve tespit ettiği mükellefiyetlerin bir listesini yapar. İlân üzerine hak sahibi olduklarını bildirenlerin de iddialarını listeye geçirir. </a:t>
            </a:r>
          </a:p>
          <a:p>
            <a:pPr>
              <a:buFont typeface="Arial" charset="-94"/>
              <a:buChar char="•"/>
            </a:pPr>
            <a:r>
              <a:rPr lang="tr-TR" dirty="0" smtClean="0"/>
              <a:t>Alıcı sadece bu listede yazılı mükellefiyetlerle taşınmazı iktisap eder. Listeye konulması istenen ayni hak veya tapu siciline şerh edilen şahsi haklar, hacizden sonra doğmuş ise haciz koyduran alacaklının hakkını etkilemez (m. 132)</a:t>
            </a:r>
          </a:p>
          <a:p>
            <a:pPr>
              <a:buFont typeface="Arial" charset="-94"/>
              <a:buChar char="•"/>
            </a:pPr>
            <a:r>
              <a:rPr lang="tr-TR" dirty="0" smtClean="0"/>
              <a:t>Hazırlanan mükellefiyetler listesi haciz koyduran alacaklılar ile borçluya tebliğ edilir ve itirazları varsa “</a:t>
            </a:r>
            <a:r>
              <a:rPr lang="tr-TR" b="1" dirty="0" smtClean="0"/>
              <a:t>üç gün” </a:t>
            </a:r>
            <a:r>
              <a:rPr lang="tr-TR" dirty="0" smtClean="0"/>
              <a:t>içinde bildirmeleri istenir. </a:t>
            </a:r>
          </a:p>
          <a:p>
            <a:pPr>
              <a:buFont typeface="Arial" charset="-94"/>
              <a:buChar char="•"/>
            </a:pPr>
            <a:r>
              <a:rPr lang="tr-TR" u="sng" dirty="0" smtClean="0">
                <a:solidFill>
                  <a:schemeClr val="accent6">
                    <a:lumMod val="50000"/>
                  </a:schemeClr>
                </a:solidFill>
              </a:rPr>
              <a:t>Üç gün içinde itiraz</a:t>
            </a:r>
            <a:r>
              <a:rPr lang="tr-TR" u="sng" dirty="0" smtClean="0"/>
              <a:t> </a:t>
            </a:r>
            <a:r>
              <a:rPr lang="tr-TR" u="sng" dirty="0" smtClean="0">
                <a:solidFill>
                  <a:schemeClr val="accent6">
                    <a:lumMod val="50000"/>
                  </a:schemeClr>
                </a:solidFill>
              </a:rPr>
              <a:t>edilirse itiraz</a:t>
            </a:r>
            <a:r>
              <a:rPr lang="tr-TR" dirty="0" smtClean="0"/>
              <a:t>, istihkak prosedürüne göre çözümlenir. </a:t>
            </a:r>
          </a:p>
          <a:p>
            <a:pPr>
              <a:buFont typeface="Arial" charset="-94"/>
              <a:buChar char="•"/>
            </a:pPr>
            <a:r>
              <a:rPr lang="tr-TR" u="sng" dirty="0" smtClean="0">
                <a:solidFill>
                  <a:srgbClr val="C00000"/>
                </a:solidFill>
              </a:rPr>
              <a:t>Üç gün içinde itiraz edilmezse</a:t>
            </a:r>
            <a:r>
              <a:rPr lang="tr-TR" dirty="0" smtClean="0"/>
              <a:t>, mükellefiyetler listesi </a:t>
            </a:r>
            <a:r>
              <a:rPr lang="tr-TR" dirty="0" smtClean="0">
                <a:solidFill>
                  <a:srgbClr val="C00000"/>
                </a:solidFill>
              </a:rPr>
              <a:t>kesinleşir</a:t>
            </a:r>
            <a:r>
              <a:rPr lang="tr-TR" dirty="0" smtClean="0"/>
              <a:t>.  </a:t>
            </a:r>
          </a:p>
          <a:p>
            <a:r>
              <a:rPr lang="tr-TR" dirty="0" smtClean="0"/>
              <a:t>Mükellefiyetler listesine itiraz üzerine </a:t>
            </a:r>
            <a:r>
              <a:rPr lang="tr-TR" b="1" dirty="0" smtClean="0"/>
              <a:t>yedi gün içinde istihkak davası</a:t>
            </a:r>
            <a:r>
              <a:rPr lang="tr-TR" dirty="0" smtClean="0"/>
              <a:t>nın açılmaması veya istihkak davası açılmışsa sonuçlanması ile de mükellefiyetler listesi kesinleşir.</a:t>
            </a:r>
          </a:p>
          <a:p>
            <a:r>
              <a:rPr lang="tr-TR" dirty="0" smtClean="0"/>
              <a:t>Artırma şartnamesinin bir parçası olduğu kesinleşen mükellefiyetler listesi, artıma şartnamesine geçirilir ve şartname icra dairesinde açık bulundurulur.</a:t>
            </a:r>
            <a:endParaRPr lang="tr-TR" dirty="0"/>
          </a:p>
        </p:txBody>
      </p:sp>
    </p:spTree>
    <p:extLst>
      <p:ext uri="{BB962C8B-B14F-4D97-AF65-F5344CB8AC3E}">
        <p14:creationId xmlns:p14="http://schemas.microsoft.com/office/powerpoint/2010/main" val="19819509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838200" y="365125"/>
            <a:ext cx="10515600" cy="5811838"/>
          </a:xfrm>
        </p:spPr>
        <p:txBody>
          <a:bodyPr>
            <a:normAutofit fontScale="85000" lnSpcReduction="20000"/>
          </a:bodyPr>
          <a:lstStyle/>
          <a:p>
            <a:pPr algn="just">
              <a:buFont typeface="Wingdings" charset="2"/>
              <a:buChar char="Ø"/>
            </a:pPr>
            <a:r>
              <a:rPr lang="tr-TR" dirty="0" smtClean="0"/>
              <a:t> </a:t>
            </a:r>
            <a:r>
              <a:rPr lang="tr-TR" sz="3300" b="1" u="sng" dirty="0" smtClean="0"/>
              <a:t>Kıymet Takdiri: </a:t>
            </a:r>
            <a:r>
              <a:rPr lang="tr-TR" dirty="0" smtClean="0"/>
              <a:t>Taşınmazın kıymet takdirinde, mükellefiyetlerin etkisi dikkate alınır. İcra müdürü, taşınmazın önceden takdir edilen kıymetini etkileyen mükellefiyetlerin ortaya çıkması halinde, </a:t>
            </a:r>
            <a:r>
              <a:rPr lang="tr-TR" dirty="0" smtClean="0">
                <a:solidFill>
                  <a:srgbClr val="C00000"/>
                </a:solidFill>
              </a:rPr>
              <a:t>mükellefiyetler listesinin kesinleşmesi ile </a:t>
            </a:r>
            <a:r>
              <a:rPr lang="tr-TR" dirty="0" smtClean="0"/>
              <a:t>taşınmaza yeniden takdir ettirir. </a:t>
            </a:r>
          </a:p>
          <a:p>
            <a:pPr algn="just"/>
            <a:r>
              <a:rPr lang="tr-TR" dirty="0" smtClean="0"/>
              <a:t>Kıymet takdirine ilişkin rapor </a:t>
            </a:r>
            <a:r>
              <a:rPr lang="tr-TR" b="1" dirty="0" smtClean="0"/>
              <a:t>borçluya, haciz koydurmuş bulunan alacaklılara ve diğer ipotekli alacaklılara</a:t>
            </a:r>
            <a:r>
              <a:rPr lang="tr-TR" dirty="0" smtClean="0"/>
              <a:t> tebligatın yapıldığı icra dosyasındaki, ayrıca bildirmiş bulunmaları hali dışında, tapudaki mevcut adresleri esas alınarak tebliğ edilir.</a:t>
            </a:r>
          </a:p>
          <a:p>
            <a:pPr algn="just">
              <a:buFont typeface="Arial" charset="-94"/>
              <a:buChar char="•"/>
            </a:pPr>
            <a:r>
              <a:rPr lang="tr-TR" dirty="0" smtClean="0"/>
              <a:t>Kıymet takdirinin tebliğ edildiği ilgililer, </a:t>
            </a:r>
            <a:r>
              <a:rPr lang="tr-TR" b="1" dirty="0" smtClean="0">
                <a:solidFill>
                  <a:srgbClr val="7030A0"/>
                </a:solidFill>
              </a:rPr>
              <a:t>raporun kendilerine tebliğinden itibaren yedi gün içinde</a:t>
            </a:r>
            <a:r>
              <a:rPr lang="tr-TR" dirty="0" smtClean="0"/>
              <a:t> </a:t>
            </a:r>
            <a:r>
              <a:rPr lang="tr-TR" b="1" dirty="0" smtClean="0">
                <a:solidFill>
                  <a:schemeClr val="accent6">
                    <a:lumMod val="75000"/>
                  </a:schemeClr>
                </a:solidFill>
              </a:rPr>
              <a:t>raporu düzenleyen icra dairesinin bağlı olduğu yerdeki icra mahkemesinde</a:t>
            </a:r>
            <a:r>
              <a:rPr lang="tr-TR" dirty="0" smtClean="0"/>
              <a:t> </a:t>
            </a:r>
            <a:r>
              <a:rPr lang="tr-TR" dirty="0" smtClean="0">
                <a:solidFill>
                  <a:srgbClr val="C00000"/>
                </a:solidFill>
              </a:rPr>
              <a:t>şikâyet</a:t>
            </a:r>
            <a:r>
              <a:rPr lang="tr-TR" dirty="0" smtClean="0"/>
              <a:t>te bulunabilirler.</a:t>
            </a:r>
          </a:p>
          <a:p>
            <a:pPr algn="just"/>
            <a:r>
              <a:rPr lang="tr-TR" dirty="0" smtClean="0"/>
              <a:t>Kıymet takdirine ilişkin şikâyet tarihinden itibaren yedi gün içinde gerekli giderlerin yatırılması durumunda yeniden bilirkişi incelemesi yaptırılabilir; aksi hâlde şikâyet kesin olarak reddedilir. </a:t>
            </a:r>
          </a:p>
          <a:p>
            <a:pPr algn="just"/>
            <a:r>
              <a:rPr lang="tr-TR" dirty="0" smtClean="0"/>
              <a:t>Süresinde şikâyet edilmemesi veya şikâyetin esastan reddi ile </a:t>
            </a:r>
            <a:r>
              <a:rPr lang="tr-TR" dirty="0" smtClean="0">
                <a:solidFill>
                  <a:srgbClr val="C00000"/>
                </a:solidFill>
              </a:rPr>
              <a:t>kesinleşen kıymet takdiri üzerine</a:t>
            </a:r>
            <a:r>
              <a:rPr lang="tr-TR" dirty="0" smtClean="0"/>
              <a:t>, </a:t>
            </a:r>
            <a:r>
              <a:rPr lang="tr-TR" b="1" dirty="0" smtClean="0">
                <a:solidFill>
                  <a:srgbClr val="7030A0"/>
                </a:solidFill>
              </a:rPr>
              <a:t>kıymet takdirinin yapıldığı tarihten itibaren iki yıl geçmedikçe yeniden kıymet takdiri istenemez</a:t>
            </a:r>
            <a:r>
              <a:rPr lang="tr-TR" dirty="0" smtClean="0"/>
              <a:t>; ancak, doğal afet ya da imar durumu gibi çok önemli değişiklikler olursa yeniden kıymet takdiri istenebilir. Kıymet takdiri hakkında icra mahkemesinin verdiği kararlar </a:t>
            </a:r>
            <a:r>
              <a:rPr lang="tr-TR" b="1" i="1" u="sng" dirty="0" smtClean="0"/>
              <a:t>kesindir</a:t>
            </a:r>
            <a:r>
              <a:rPr lang="tr-TR" dirty="0" smtClean="0"/>
              <a:t> (m. 128/a)</a:t>
            </a:r>
          </a:p>
          <a:p>
            <a:pPr marL="0" indent="0">
              <a:buNone/>
            </a:pPr>
            <a:endParaRPr lang="tr-TR" dirty="0" smtClean="0"/>
          </a:p>
        </p:txBody>
      </p:sp>
    </p:spTree>
    <p:extLst>
      <p:ext uri="{BB962C8B-B14F-4D97-AF65-F5344CB8AC3E}">
        <p14:creationId xmlns:p14="http://schemas.microsoft.com/office/powerpoint/2010/main" val="51898859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38200" y="201840"/>
            <a:ext cx="10515600" cy="440418"/>
          </a:xfrm>
        </p:spPr>
        <p:txBody>
          <a:bodyPr>
            <a:normAutofit fontScale="90000"/>
          </a:bodyPr>
          <a:lstStyle/>
          <a:p>
            <a:r>
              <a:rPr lang="tr-TR" sz="3200" b="1" dirty="0" smtClean="0">
                <a:latin typeface="+mn-lt"/>
              </a:rPr>
              <a:t> ARTIRMANIN YAPILMASI</a:t>
            </a:r>
            <a:endParaRPr lang="tr-TR" sz="3200" b="1" dirty="0">
              <a:latin typeface="+mn-lt"/>
            </a:endParaRPr>
          </a:p>
        </p:txBody>
      </p:sp>
      <p:sp>
        <p:nvSpPr>
          <p:cNvPr id="3" name="İçerik Yer Tutucusu 2"/>
          <p:cNvSpPr>
            <a:spLocks noGrp="1"/>
          </p:cNvSpPr>
          <p:nvPr>
            <p:ph idx="1"/>
          </p:nvPr>
        </p:nvSpPr>
        <p:spPr>
          <a:xfrm>
            <a:off x="239486" y="783770"/>
            <a:ext cx="11811000" cy="6074229"/>
          </a:xfrm>
        </p:spPr>
        <p:txBody>
          <a:bodyPr>
            <a:normAutofit/>
          </a:bodyPr>
          <a:lstStyle/>
          <a:p>
            <a:r>
              <a:rPr lang="tr-TR" sz="2000" dirty="0" smtClean="0"/>
              <a:t>Birinci ve ikinci artırmanın yapılması </a:t>
            </a:r>
            <a:r>
              <a:rPr lang="tr-TR" sz="2000" b="1" u="sng" dirty="0" smtClean="0"/>
              <a:t>esasen taşınırlardaki gibidir.</a:t>
            </a:r>
          </a:p>
          <a:p>
            <a:pPr marL="0" lvl="1" indent="0" algn="just">
              <a:lnSpc>
                <a:spcPct val="100000"/>
              </a:lnSpc>
              <a:spcBef>
                <a:spcPts val="0"/>
              </a:spcBef>
              <a:buNone/>
            </a:pPr>
            <a:r>
              <a:rPr lang="tr-TR" sz="2000" b="1" i="1" dirty="0" smtClean="0"/>
              <a:t>Birinci </a:t>
            </a:r>
            <a:r>
              <a:rPr lang="tr-TR" sz="2000" b="1" i="1" dirty="0"/>
              <a:t>artırmaya </a:t>
            </a:r>
            <a:r>
              <a:rPr lang="tr-TR" sz="2000" dirty="0">
                <a:solidFill>
                  <a:srgbClr val="C00000"/>
                </a:solidFill>
              </a:rPr>
              <a:t>elektronik ortamda teklif verme </a:t>
            </a:r>
            <a:r>
              <a:rPr lang="tr-TR" sz="2000" dirty="0"/>
              <a:t>ile başlanır. Elektronik ortamda teklif verme, birinci artırma tarihinden </a:t>
            </a:r>
            <a:r>
              <a:rPr lang="tr-TR" sz="2000" b="1" dirty="0" smtClean="0">
                <a:solidFill>
                  <a:srgbClr val="7030A0"/>
                </a:solidFill>
              </a:rPr>
              <a:t>YİRMİ GÜN </a:t>
            </a:r>
            <a:r>
              <a:rPr lang="tr-TR" sz="2000" dirty="0">
                <a:solidFill>
                  <a:srgbClr val="7030A0"/>
                </a:solidFill>
              </a:rPr>
              <a:t>önce başlar</a:t>
            </a:r>
            <a:r>
              <a:rPr lang="tr-TR" sz="2000" dirty="0"/>
              <a:t>, </a:t>
            </a:r>
            <a:r>
              <a:rPr lang="tr-TR" sz="2000" dirty="0">
                <a:solidFill>
                  <a:srgbClr val="C00000"/>
                </a:solidFill>
              </a:rPr>
              <a:t>artırmanın yapılacağı günden önceki gün sonunda sona erer</a:t>
            </a:r>
            <a:r>
              <a:rPr lang="tr-TR" sz="2000" dirty="0"/>
              <a:t>. Elektronik ortamda artırma sona erdikten sonra, ilânda belirtilen yer, gün ve saatte açık artırmaya başlanır. İsteklilerin ileri sürdükleri peyler, tellâl tarafından yüksek sesle duyurulur. Taşınır mal, tellâl tarafından </a:t>
            </a:r>
            <a:r>
              <a:rPr lang="tr-TR" sz="2000" b="1" u="sng" dirty="0"/>
              <a:t>üç kere </a:t>
            </a:r>
            <a:r>
              <a:rPr lang="tr-TR" sz="2000" dirty="0"/>
              <a:t>bağırıldıktan sonra, elektronik ortamda verilen en yüksek teklif de değerlendirilerek en çok pey sürene icra müdürü tarafından ihale edilir. </a:t>
            </a:r>
          </a:p>
          <a:p>
            <a:pPr marL="0" lvl="1" indent="0" algn="just">
              <a:lnSpc>
                <a:spcPct val="100000"/>
              </a:lnSpc>
              <a:spcBef>
                <a:spcPts val="0"/>
              </a:spcBef>
              <a:buNone/>
            </a:pPr>
            <a:r>
              <a:rPr lang="tr-TR" sz="2000" dirty="0"/>
              <a:t>*Bu ihalenin yapılabilmesi için satış bedelinin </a:t>
            </a:r>
            <a:r>
              <a:rPr lang="tr-TR" sz="2000" dirty="0">
                <a:solidFill>
                  <a:srgbClr val="7030A0"/>
                </a:solidFill>
              </a:rPr>
              <a:t>malın tahmin edilen değerinin %50 ve satış isteyenin alacağına rüçhanı olan diğer alacaklar o mala temin edilmişse bu suretle rüçhanı olan alacakların toplamından fazla olması</a:t>
            </a:r>
            <a:r>
              <a:rPr lang="tr-TR" sz="2000" dirty="0"/>
              <a:t>, </a:t>
            </a:r>
            <a:r>
              <a:rPr lang="tr-TR" sz="2000" dirty="0">
                <a:solidFill>
                  <a:schemeClr val="accent6">
                    <a:lumMod val="75000"/>
                  </a:schemeClr>
                </a:solidFill>
              </a:rPr>
              <a:t>ayrıca satış ve paylaştırma giderlerini karşılaması</a:t>
            </a:r>
            <a:r>
              <a:rPr lang="tr-TR" sz="2000" dirty="0">
                <a:solidFill>
                  <a:srgbClr val="92D050"/>
                </a:solidFill>
              </a:rPr>
              <a:t> </a:t>
            </a:r>
            <a:r>
              <a:rPr lang="tr-TR" sz="2000" dirty="0"/>
              <a:t>gerekir. Artırma bedeli bu şartları karşılamaz veya alıcı çıkmaz ise, icra müdürü satışı geri bırakır. Bundan sonra </a:t>
            </a:r>
            <a:r>
              <a:rPr lang="tr-TR" sz="2000" b="1" i="1" u="sng" dirty="0"/>
              <a:t>ikinci artırma </a:t>
            </a:r>
            <a:r>
              <a:rPr lang="tr-TR" sz="2000" dirty="0"/>
              <a:t>yapılır: </a:t>
            </a:r>
            <a:endParaRPr lang="tr-TR" sz="2000" dirty="0" smtClean="0"/>
          </a:p>
          <a:p>
            <a:pPr marL="0" lvl="1" indent="0" algn="just">
              <a:lnSpc>
                <a:spcPct val="100000"/>
              </a:lnSpc>
              <a:spcBef>
                <a:spcPts val="0"/>
              </a:spcBef>
              <a:buNone/>
            </a:pPr>
            <a:r>
              <a:rPr lang="tr-TR" sz="2000" dirty="0" smtClean="0"/>
              <a:t>İkinci </a:t>
            </a:r>
            <a:r>
              <a:rPr lang="tr-TR" sz="2000" dirty="0"/>
              <a:t>artırmada elektronik ortamda teklif verme, birinci artırmadan sonraki beşinci gün başlar, (beşinci günü takip eden) en az </a:t>
            </a:r>
            <a:r>
              <a:rPr lang="tr-TR" sz="2000" b="1" dirty="0" smtClean="0"/>
              <a:t>YİRMİ GÜN </a:t>
            </a:r>
            <a:r>
              <a:rPr lang="tr-TR" sz="2000" dirty="0"/>
              <a:t>sonrası için belirlenecek ikinci artırmanın tamamlanacağı günden önceki gün sona erer ve ilânda belirtilen yer</a:t>
            </a:r>
            <a:r>
              <a:rPr lang="tr-TR" sz="2000" dirty="0" smtClean="0"/>
              <a:t>, gün </a:t>
            </a:r>
            <a:r>
              <a:rPr lang="tr-TR" sz="2000" dirty="0"/>
              <a:t>ve saatte artırmaya başlanır. </a:t>
            </a:r>
          </a:p>
          <a:p>
            <a:pPr marL="0" lvl="1" indent="0" algn="just">
              <a:lnSpc>
                <a:spcPct val="100000"/>
              </a:lnSpc>
              <a:spcBef>
                <a:spcPts val="0"/>
              </a:spcBef>
              <a:buNone/>
            </a:pPr>
            <a:r>
              <a:rPr lang="tr-TR" sz="2000" dirty="0"/>
              <a:t>İkinci artırmada da, elektronik ortamda en yüksek teklif de değerlendirilerek en yüksek pey sürene ihale yapılır. Bu ihalenin yapılabilmesi için de, aynı birinci artırmadaki gibi, satış bedelinin </a:t>
            </a:r>
            <a:r>
              <a:rPr lang="tr-TR" sz="2000" dirty="0">
                <a:solidFill>
                  <a:srgbClr val="7030A0"/>
                </a:solidFill>
              </a:rPr>
              <a:t>malın tahmin edilen değerinin %50 ve satış isteyenin alacağına rüçhanı olan diğer alacaklar o mala temin edilmişse bu suretle rüçhanı olan alacakların toplamından fazla olması</a:t>
            </a:r>
            <a:r>
              <a:rPr lang="tr-TR" sz="2000" dirty="0"/>
              <a:t>, </a:t>
            </a:r>
            <a:r>
              <a:rPr lang="tr-TR" sz="2000" dirty="0">
                <a:solidFill>
                  <a:schemeClr val="accent6">
                    <a:lumMod val="75000"/>
                  </a:schemeClr>
                </a:solidFill>
              </a:rPr>
              <a:t>ayrıca satış ve paylaştırma giderlerini karşılaması</a:t>
            </a:r>
            <a:r>
              <a:rPr lang="tr-TR" sz="2000" dirty="0">
                <a:solidFill>
                  <a:srgbClr val="92D050"/>
                </a:solidFill>
              </a:rPr>
              <a:t> </a:t>
            </a:r>
            <a:r>
              <a:rPr lang="tr-TR" sz="2000" dirty="0"/>
              <a:t>gerekir.</a:t>
            </a:r>
          </a:p>
          <a:p>
            <a:pPr marL="0" lvl="1" indent="0" algn="just">
              <a:lnSpc>
                <a:spcPct val="100000"/>
              </a:lnSpc>
              <a:spcBef>
                <a:spcPts val="0"/>
              </a:spcBef>
              <a:buNone/>
            </a:pPr>
            <a:r>
              <a:rPr lang="tr-TR" sz="2000" dirty="0"/>
              <a:t>Artırma </a:t>
            </a:r>
            <a:r>
              <a:rPr lang="tr-TR" sz="2000" dirty="0" smtClean="0"/>
              <a:t>bedeli </a:t>
            </a:r>
            <a:r>
              <a:rPr lang="tr-TR" sz="2000" dirty="0"/>
              <a:t>bu şartları sağlamıyorsa, bu sefer </a:t>
            </a:r>
            <a:r>
              <a:rPr lang="tr-TR" sz="2000" b="1" u="sng" dirty="0"/>
              <a:t>SATIŞ TALEBİ DÜŞER!</a:t>
            </a:r>
          </a:p>
          <a:p>
            <a:pPr marL="0" lvl="1" indent="0" algn="just">
              <a:lnSpc>
                <a:spcPct val="100000"/>
              </a:lnSpc>
              <a:spcBef>
                <a:spcPts val="0"/>
              </a:spcBef>
              <a:buNone/>
            </a:pPr>
            <a:endParaRPr lang="tr-TR" sz="2000" dirty="0"/>
          </a:p>
          <a:p>
            <a:endParaRPr lang="tr-TR" dirty="0"/>
          </a:p>
        </p:txBody>
      </p:sp>
    </p:spTree>
    <p:extLst>
      <p:ext uri="{BB962C8B-B14F-4D97-AF65-F5344CB8AC3E}">
        <p14:creationId xmlns:p14="http://schemas.microsoft.com/office/powerpoint/2010/main" val="123361411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391886" y="365124"/>
            <a:ext cx="11430000" cy="6144533"/>
          </a:xfrm>
        </p:spPr>
        <p:txBody>
          <a:bodyPr>
            <a:normAutofit fontScale="92500" lnSpcReduction="10000"/>
          </a:bodyPr>
          <a:lstStyle/>
          <a:p>
            <a:pPr marL="0" indent="0">
              <a:buNone/>
            </a:pPr>
            <a:r>
              <a:rPr lang="tr-TR" sz="3600" b="1" dirty="0" smtClean="0"/>
              <a:t>	</a:t>
            </a:r>
            <a:r>
              <a:rPr lang="tr-TR" sz="3600" b="1" u="sng" dirty="0" smtClean="0"/>
              <a:t>Satış Bedelinin Ödenmesi (m.130-131):</a:t>
            </a:r>
          </a:p>
          <a:p>
            <a:pPr marL="0" indent="0">
              <a:buNone/>
            </a:pPr>
            <a:r>
              <a:rPr lang="tr-TR" dirty="0" smtClean="0"/>
              <a:t>İhalenin yapılması ile taşınmazın mülkiyeti alıcıya geçer (m. 134/I) Ancak, satış bedeli ödenmedikçe taşınmaz alıcıya teslim edilmez ve tapu dairesine tescil için yazı yazılmaz (m.131). </a:t>
            </a:r>
          </a:p>
          <a:p>
            <a:r>
              <a:rPr lang="tr-TR" dirty="0" smtClean="0"/>
              <a:t>İhale kesinleşinceye kadar taşınmazın ne şekilde muhafaza ve idare edileceği icra dairesi tarafından kararlaştırılır. Gerek birinci artırmada gerek ikinci artırmada taşınmaz kendisine ihale edilen alıcı, satış bedelini peşin olarak icra dairesine öder, taşınmaz alıcıya teslim edilir ve tapuya yazı gönderilir. </a:t>
            </a:r>
          </a:p>
          <a:p>
            <a:r>
              <a:rPr lang="tr-TR" dirty="0" smtClean="0"/>
              <a:t>Ancak, icra müdürü alıcıya bedeli ödeyebilmesi için </a:t>
            </a:r>
            <a:r>
              <a:rPr lang="tr-TR" i="1" u="sng" dirty="0" smtClean="0"/>
              <a:t>on günü geçmemek üzere süre </a:t>
            </a:r>
            <a:r>
              <a:rPr lang="tr-TR" dirty="0" smtClean="0"/>
              <a:t>verebilir (m. 130, c.2).</a:t>
            </a:r>
          </a:p>
          <a:p>
            <a:r>
              <a:rPr lang="tr-TR" dirty="0" smtClean="0"/>
              <a:t>İhale kesinleşmedikçe, yani bedel ödenmedikçe ve ihalenin feshi süresi geçmedikçe, mal alıcıya teslim edilmez, tapuya yazı yazılmaz. Bu süre içinde taşınmaz icra dairesince idare olunur.</a:t>
            </a:r>
          </a:p>
          <a:p>
            <a:pPr marL="0" indent="0">
              <a:buNone/>
            </a:pPr>
            <a:r>
              <a:rPr lang="tr-TR" b="1" dirty="0" smtClean="0">
                <a:solidFill>
                  <a:schemeClr val="accent6">
                    <a:lumMod val="50000"/>
                  </a:schemeClr>
                </a:solidFill>
              </a:rPr>
              <a:t>Bedel ödenirse; </a:t>
            </a:r>
            <a:r>
              <a:rPr lang="tr-TR" dirty="0" smtClean="0"/>
              <a:t>alıcı tapuda adına taşınmaz </a:t>
            </a:r>
            <a:r>
              <a:rPr lang="tr-TR" b="1" dirty="0" smtClean="0"/>
              <a:t>tescil edilir</a:t>
            </a:r>
            <a:r>
              <a:rPr lang="tr-TR" dirty="0" smtClean="0"/>
              <a:t>. Ancak teslim sırasında taşınmaz işgal edilmekte ise, 135/II hükümlerine göre tahliye edilebilir. </a:t>
            </a:r>
          </a:p>
          <a:p>
            <a:pPr marL="0" indent="0">
              <a:buNone/>
            </a:pPr>
            <a:endParaRPr lang="tr-TR" dirty="0" smtClean="0"/>
          </a:p>
        </p:txBody>
      </p:sp>
    </p:spTree>
    <p:extLst>
      <p:ext uri="{BB962C8B-B14F-4D97-AF65-F5344CB8AC3E}">
        <p14:creationId xmlns:p14="http://schemas.microsoft.com/office/powerpoint/2010/main" val="191802133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478972" y="392793"/>
            <a:ext cx="11234056" cy="5811838"/>
          </a:xfrm>
        </p:spPr>
        <p:txBody>
          <a:bodyPr>
            <a:normAutofit fontScale="85000" lnSpcReduction="20000"/>
          </a:bodyPr>
          <a:lstStyle/>
          <a:p>
            <a:pPr marL="0" indent="0">
              <a:buNone/>
            </a:pPr>
            <a:r>
              <a:rPr lang="tr-TR" b="1" dirty="0"/>
              <a:t>	</a:t>
            </a:r>
            <a:r>
              <a:rPr lang="tr-TR" sz="3300" b="1" u="sng" dirty="0" smtClean="0"/>
              <a:t>Satış Bedelinin Ödenmemesi (m. 133):</a:t>
            </a:r>
          </a:p>
          <a:p>
            <a:pPr marL="0" indent="0" algn="just">
              <a:buNone/>
            </a:pPr>
            <a:r>
              <a:rPr lang="tr-TR" dirty="0" smtClean="0"/>
              <a:t>Gerek birinci artırmada gerekse ikinci artırılmada alıcı verilen süre içinde </a:t>
            </a:r>
            <a:r>
              <a:rPr lang="tr-TR" b="1" dirty="0">
                <a:solidFill>
                  <a:srgbClr val="C00000"/>
                </a:solidFill>
              </a:rPr>
              <a:t>b</a:t>
            </a:r>
            <a:r>
              <a:rPr lang="tr-TR" b="1" dirty="0" smtClean="0">
                <a:solidFill>
                  <a:srgbClr val="C00000"/>
                </a:solidFill>
              </a:rPr>
              <a:t>edeli ödenmezse</a:t>
            </a:r>
            <a:r>
              <a:rPr lang="tr-TR" dirty="0"/>
              <a:t>; icra müdürü ihale kararını kaldırır, alıcının yatırdığı pey akçesi kendisinin sorumlu bulunduğu meblağa mahsup edilmek üzere </a:t>
            </a:r>
            <a:r>
              <a:rPr lang="tr-TR" dirty="0" smtClean="0"/>
              <a:t>alıkonulur</a:t>
            </a:r>
            <a:r>
              <a:rPr lang="tr-TR" dirty="0"/>
              <a:t> </a:t>
            </a:r>
            <a:r>
              <a:rPr lang="tr-TR" dirty="0" smtClean="0"/>
              <a:t>ve sırasıyla şu işlemler yapılır; </a:t>
            </a:r>
            <a:endParaRPr lang="tr-TR" dirty="0"/>
          </a:p>
          <a:p>
            <a:pPr>
              <a:buFont typeface="Wingdings" charset="2"/>
              <a:buChar char="v"/>
            </a:pPr>
            <a:r>
              <a:rPr lang="tr-TR" dirty="0"/>
              <a:t>İcra müdürü, alıcıdan önce en yüksek pey ileri süren kimseye taşınmazı bu bedelle alması için teklifte bulunur. Ancak peyin </a:t>
            </a:r>
            <a:r>
              <a:rPr lang="tr-TR" dirty="0">
                <a:solidFill>
                  <a:srgbClr val="7030A0"/>
                </a:solidFill>
              </a:rPr>
              <a:t>m. 129’da öngörülen şartları taşıması gerekir</a:t>
            </a:r>
            <a:r>
              <a:rPr lang="tr-TR" dirty="0"/>
              <a:t>. </a:t>
            </a:r>
            <a:endParaRPr lang="tr-TR" dirty="0" smtClean="0"/>
          </a:p>
          <a:p>
            <a:pPr algn="just">
              <a:buFont typeface="Wingdings" charset="2"/>
              <a:buChar char="v"/>
            </a:pPr>
            <a:r>
              <a:rPr lang="tr-TR" dirty="0" smtClean="0"/>
              <a:t>Eğer </a:t>
            </a:r>
            <a:r>
              <a:rPr lang="tr-TR" dirty="0"/>
              <a:t>bu kişi de taşınmazı almaya razı olmaz veya üç gün içinde cevap vermez ya da şartları </a:t>
            </a:r>
            <a:r>
              <a:rPr lang="tr-TR" dirty="0" smtClean="0"/>
              <a:t>sağlamadığından kendisine teklif yapılamazsa, </a:t>
            </a:r>
            <a:r>
              <a:rPr lang="tr-TR" dirty="0"/>
              <a:t>icra müdürü taşınmazı yeniden ihaleye çıkarır (m.133</a:t>
            </a:r>
            <a:r>
              <a:rPr lang="tr-TR" dirty="0" smtClean="0"/>
              <a:t>). Bu artırma yeni bir artırma olmayıp, yerine yapıldığı artırma bakımından </a:t>
            </a:r>
            <a:r>
              <a:rPr lang="tr-TR" i="1" u="sng" dirty="0" smtClean="0"/>
              <a:t>tamamlayıcı</a:t>
            </a:r>
            <a:r>
              <a:rPr lang="tr-TR" u="sng" dirty="0" smtClean="0"/>
              <a:t> </a:t>
            </a:r>
            <a:r>
              <a:rPr lang="tr-TR" dirty="0" smtClean="0"/>
              <a:t>sayılır.</a:t>
            </a:r>
            <a:endParaRPr lang="tr-TR" dirty="0"/>
          </a:p>
          <a:p>
            <a:pPr marL="0" indent="0">
              <a:buNone/>
            </a:pPr>
            <a:r>
              <a:rPr lang="tr-TR" b="1" dirty="0"/>
              <a:t>Tamamlayıcı </a:t>
            </a:r>
            <a:r>
              <a:rPr lang="tr-TR" b="1" dirty="0" smtClean="0"/>
              <a:t>artırma da </a:t>
            </a:r>
            <a:r>
              <a:rPr lang="tr-TR" dirty="0" smtClean="0"/>
              <a:t>ilân edilir, ancak ilân tarihi ile satış tarihi arasında yedi gün süre bulunmalıdır. Bu artırmada da %50 oranı ve diğer şartların sağlanması aranır.</a:t>
            </a:r>
          </a:p>
          <a:p>
            <a:pPr>
              <a:buFont typeface="Wingdings" charset="2"/>
              <a:buChar char="v"/>
            </a:pPr>
            <a:r>
              <a:rPr lang="tr-TR" dirty="0" smtClean="0"/>
              <a:t>En </a:t>
            </a:r>
            <a:r>
              <a:rPr lang="tr-TR" dirty="0"/>
              <a:t>yüksek teklifi yapan ve kendisine ihale edilen kişi de satış bedelini ödemezse, ihale yine feshedilir fakat yeniden </a:t>
            </a:r>
            <a:r>
              <a:rPr lang="tr-TR" i="1" u="sng" dirty="0"/>
              <a:t>133. madde uygulanmaz, satış düşer. </a:t>
            </a:r>
          </a:p>
          <a:p>
            <a:pPr algn="just">
              <a:buFont typeface="Wingdings" charset="2"/>
              <a:buChar char="v"/>
            </a:pPr>
            <a:r>
              <a:rPr lang="tr-TR" dirty="0" smtClean="0"/>
              <a:t>İhalenin feshine sebep olan tüm alıcılar ve kefilleri, </a:t>
            </a:r>
            <a:r>
              <a:rPr lang="tr-TR" dirty="0" smtClean="0">
                <a:solidFill>
                  <a:srgbClr val="C00000"/>
                </a:solidFill>
              </a:rPr>
              <a:t>teklif edilen bedelle son ihale bedeli arasındaki farktan ve diğer zararlardan ve ayrıca temerrüt faizinden </a:t>
            </a:r>
            <a:r>
              <a:rPr lang="tr-TR" dirty="0" smtClean="0"/>
              <a:t>müteselsilen sorumludur. Bu miktar için ayrıca hükme gerek olmadan icra dairesince tahsil olunur.</a:t>
            </a:r>
            <a:r>
              <a:rPr lang="tr-TR" i="1" u="sng" dirty="0" smtClean="0"/>
              <a:t> </a:t>
            </a:r>
            <a:endParaRPr lang="tr-TR" i="1" u="sng" dirty="0"/>
          </a:p>
          <a:p>
            <a:endParaRPr lang="tr-TR" dirty="0"/>
          </a:p>
        </p:txBody>
      </p:sp>
    </p:spTree>
    <p:extLst>
      <p:ext uri="{BB962C8B-B14F-4D97-AF65-F5344CB8AC3E}">
        <p14:creationId xmlns:p14="http://schemas.microsoft.com/office/powerpoint/2010/main" val="110627085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685800" y="217714"/>
            <a:ext cx="10668000" cy="5697992"/>
          </a:xfrm>
        </p:spPr>
        <p:txBody>
          <a:bodyPr/>
          <a:lstStyle/>
          <a:p>
            <a:pPr marL="0" indent="0" algn="ctr">
              <a:buNone/>
            </a:pPr>
            <a:r>
              <a:rPr lang="tr-TR" b="1" dirty="0" smtClean="0"/>
              <a:t>ALACAKLARIN PARAYA ÇEVRİLMESİ</a:t>
            </a:r>
          </a:p>
          <a:p>
            <a:pPr marL="0" indent="0" algn="ctr">
              <a:buNone/>
            </a:pPr>
            <a:r>
              <a:rPr lang="tr-TR" b="1" dirty="0" smtClean="0"/>
              <a:t>(m. 90, 120)</a:t>
            </a:r>
            <a:endParaRPr lang="tr-TR" b="1" dirty="0"/>
          </a:p>
        </p:txBody>
      </p:sp>
      <p:cxnSp>
        <p:nvCxnSpPr>
          <p:cNvPr id="5" name="Düz Bağlayıcı 4"/>
          <p:cNvCxnSpPr/>
          <p:nvPr/>
        </p:nvCxnSpPr>
        <p:spPr>
          <a:xfrm flipV="1">
            <a:off x="2612572" y="1174907"/>
            <a:ext cx="5399314" cy="831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Düz Ok Bağlayıcısı 6"/>
          <p:cNvCxnSpPr/>
          <p:nvPr/>
        </p:nvCxnSpPr>
        <p:spPr>
          <a:xfrm>
            <a:off x="2612572" y="1183221"/>
            <a:ext cx="0" cy="648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Düz Ok Bağlayıcısı 8"/>
          <p:cNvCxnSpPr/>
          <p:nvPr/>
        </p:nvCxnSpPr>
        <p:spPr>
          <a:xfrm>
            <a:off x="8011886" y="1183221"/>
            <a:ext cx="0" cy="648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Metin kutusu 9"/>
          <p:cNvSpPr txBox="1"/>
          <p:nvPr/>
        </p:nvSpPr>
        <p:spPr>
          <a:xfrm>
            <a:off x="941615" y="1813676"/>
            <a:ext cx="3341914" cy="646331"/>
          </a:xfrm>
          <a:prstGeom prst="rect">
            <a:avLst/>
          </a:prstGeom>
          <a:noFill/>
        </p:spPr>
        <p:txBody>
          <a:bodyPr wrap="square" rtlCol="0">
            <a:spAutoFit/>
          </a:bodyPr>
          <a:lstStyle/>
          <a:p>
            <a:pPr algn="ctr"/>
            <a:r>
              <a:rPr lang="tr-TR" b="1" dirty="0" smtClean="0"/>
              <a:t>Alacağın Ödeme Yerine veya Tahsil Amacıyla Devri (m.120)</a:t>
            </a:r>
            <a:endParaRPr lang="tr-TR" b="1" dirty="0"/>
          </a:p>
        </p:txBody>
      </p:sp>
      <p:sp>
        <p:nvSpPr>
          <p:cNvPr id="11" name="Metin kutusu 10"/>
          <p:cNvSpPr txBox="1"/>
          <p:nvPr/>
        </p:nvSpPr>
        <p:spPr>
          <a:xfrm>
            <a:off x="7598229" y="1813676"/>
            <a:ext cx="3973285" cy="2308324"/>
          </a:xfrm>
          <a:prstGeom prst="rect">
            <a:avLst/>
          </a:prstGeom>
          <a:noFill/>
        </p:spPr>
        <p:txBody>
          <a:bodyPr wrap="square" rtlCol="0">
            <a:spAutoFit/>
          </a:bodyPr>
          <a:lstStyle/>
          <a:p>
            <a:pPr algn="ctr"/>
            <a:r>
              <a:rPr lang="tr-TR" b="1" dirty="0" smtClean="0"/>
              <a:t>Alacağın Bir Kambiyo Senedine Bağlı Olması (m.90)</a:t>
            </a:r>
          </a:p>
          <a:p>
            <a:pPr algn="just"/>
            <a:r>
              <a:rPr lang="tr-TR" dirty="0" smtClean="0"/>
              <a:t>Alacaklı bonoların icra dairesine teslimini isterse, icra dairesi bonoyu bankadan ister ve kasada saklar. Bonoların ödeme zamanı gelince gerekli işlemleri yapar; örneğin protesto çeker ve senedi tahsil eder.</a:t>
            </a:r>
            <a:endParaRPr lang="tr-TR" dirty="0"/>
          </a:p>
        </p:txBody>
      </p:sp>
      <p:cxnSp>
        <p:nvCxnSpPr>
          <p:cNvPr id="13" name="Düz Ok Bağlayıcısı 12"/>
          <p:cNvCxnSpPr/>
          <p:nvPr/>
        </p:nvCxnSpPr>
        <p:spPr>
          <a:xfrm>
            <a:off x="1951182" y="2448338"/>
            <a:ext cx="0" cy="762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Düz Ok Bağlayıcısı 14"/>
          <p:cNvCxnSpPr/>
          <p:nvPr/>
        </p:nvCxnSpPr>
        <p:spPr>
          <a:xfrm>
            <a:off x="1964707" y="2464169"/>
            <a:ext cx="2503715" cy="10134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Metin kutusu 16"/>
          <p:cNvSpPr txBox="1"/>
          <p:nvPr/>
        </p:nvSpPr>
        <p:spPr>
          <a:xfrm>
            <a:off x="733384" y="3162354"/>
            <a:ext cx="2225965" cy="3416320"/>
          </a:xfrm>
          <a:prstGeom prst="rect">
            <a:avLst/>
          </a:prstGeom>
          <a:noFill/>
        </p:spPr>
        <p:txBody>
          <a:bodyPr wrap="square" rtlCol="0">
            <a:spAutoFit/>
          </a:bodyPr>
          <a:lstStyle/>
          <a:p>
            <a:pPr algn="ctr"/>
            <a:r>
              <a:rPr lang="tr-TR" b="1" dirty="0" smtClean="0"/>
              <a:t>Alacağın Ödeme Yerine Geçmek Üzere Devri (m. 120/I)</a:t>
            </a:r>
          </a:p>
          <a:p>
            <a:r>
              <a:rPr lang="tr-TR" dirty="0" smtClean="0"/>
              <a:t>Özellikle alacak </a:t>
            </a:r>
            <a:r>
              <a:rPr lang="tr-TR" i="1" dirty="0" smtClean="0"/>
              <a:t>çekişmesiz</a:t>
            </a:r>
            <a:r>
              <a:rPr lang="tr-TR" dirty="0" smtClean="0"/>
              <a:t> ise bu durumda takip alacaklısının alacağı, devraldığı alacak miktarınca ödenmiş sayılır ve takip o ölçüde sona erer. (TBK m. 185 vd.)</a:t>
            </a:r>
            <a:endParaRPr lang="tr-TR" dirty="0"/>
          </a:p>
        </p:txBody>
      </p:sp>
      <p:sp>
        <p:nvSpPr>
          <p:cNvPr id="19" name="Metin kutusu 18"/>
          <p:cNvSpPr txBox="1"/>
          <p:nvPr/>
        </p:nvSpPr>
        <p:spPr>
          <a:xfrm>
            <a:off x="3730997" y="3428414"/>
            <a:ext cx="3475346" cy="3262432"/>
          </a:xfrm>
          <a:prstGeom prst="rect">
            <a:avLst/>
          </a:prstGeom>
          <a:noFill/>
        </p:spPr>
        <p:txBody>
          <a:bodyPr wrap="square" rtlCol="0">
            <a:spAutoFit/>
          </a:bodyPr>
          <a:lstStyle/>
          <a:p>
            <a:pPr algn="ctr"/>
            <a:r>
              <a:rPr lang="tr-TR" b="1" dirty="0" smtClean="0"/>
              <a:t>Alacağın Tahsil İçin Devri</a:t>
            </a:r>
          </a:p>
          <a:p>
            <a:pPr algn="ctr"/>
            <a:r>
              <a:rPr lang="tr-TR" b="1" dirty="0" smtClean="0"/>
              <a:t>(m. 120/II)</a:t>
            </a:r>
          </a:p>
          <a:p>
            <a:pPr algn="just"/>
            <a:r>
              <a:rPr lang="tr-TR" sz="1700" dirty="0" smtClean="0"/>
              <a:t>Borçlunun alacağı </a:t>
            </a:r>
            <a:r>
              <a:rPr lang="tr-TR" sz="1700" i="1" dirty="0" smtClean="0"/>
              <a:t>çekişmeli</a:t>
            </a:r>
            <a:r>
              <a:rPr lang="tr-TR" sz="1700" dirty="0" smtClean="0"/>
              <a:t> ve </a:t>
            </a:r>
            <a:r>
              <a:rPr lang="tr-TR" sz="1700" i="1" dirty="0" smtClean="0"/>
              <a:t>borçlu alacağını takip etmiyor ise</a:t>
            </a:r>
            <a:r>
              <a:rPr lang="tr-TR" sz="1700" dirty="0" smtClean="0"/>
              <a:t>, bu durumda alacaklı, borçlunun haklarına halef olmayıp, onun dava takip yetkisini kullanır; bu çerçevede üçüncü kişiye karşı dava açıp takip yapabilir. </a:t>
            </a:r>
          </a:p>
          <a:p>
            <a:pPr algn="just"/>
            <a:r>
              <a:rPr lang="tr-TR" sz="1700" dirty="0" smtClean="0"/>
              <a:t>Ancak bu durumda, devralan alacaklının haklarına halel gelmez, borç alacaklıya ödenmiş sayılmaz. </a:t>
            </a:r>
            <a:endParaRPr lang="tr-TR" sz="1700" dirty="0"/>
          </a:p>
        </p:txBody>
      </p:sp>
    </p:spTree>
    <p:extLst>
      <p:ext uri="{BB962C8B-B14F-4D97-AF65-F5344CB8AC3E}">
        <p14:creationId xmlns:p14="http://schemas.microsoft.com/office/powerpoint/2010/main" val="206286925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468086" y="457200"/>
            <a:ext cx="11451771" cy="5719763"/>
          </a:xfrm>
        </p:spPr>
        <p:txBody>
          <a:bodyPr/>
          <a:lstStyle/>
          <a:p>
            <a:r>
              <a:rPr lang="tr-TR" b="1" dirty="0" smtClean="0"/>
              <a:t>İNTİFA HAKKI VE HİSSE SATIŞI (m. 121)</a:t>
            </a:r>
          </a:p>
          <a:p>
            <a:pPr marL="0" indent="0">
              <a:buNone/>
            </a:pPr>
            <a:r>
              <a:rPr lang="tr-TR" sz="2400" dirty="0" smtClean="0"/>
              <a:t>Madde içerisinde sayılan intifa hakkı ve hisse satışı, sınırlayıcı değildir. Kanunda açıkça düzenlenmemiş mal ve haklar 121. madde çerçevesinde paraya çevrilir. Bu durumda icra müdürü paraya çevirme işlemini nasıl yapacağını icra mahkemesine sormak zorundadır. İcra mahkemesi, yerleşim yeri bilinen ilgilileri davet edip, dinleyerek bir karar verir. </a:t>
            </a:r>
            <a:endParaRPr lang="tr-TR" dirty="0" smtClean="0"/>
          </a:p>
          <a:p>
            <a:pPr marL="0" indent="0">
              <a:buNone/>
            </a:pPr>
            <a:r>
              <a:rPr lang="tr-TR" b="1" u="sng" dirty="0" smtClean="0"/>
              <a:t>İcra mahkemesinin kararı şe şekilde olabilir;</a:t>
            </a:r>
          </a:p>
          <a:p>
            <a:pPr marL="0" indent="0">
              <a:buNone/>
            </a:pPr>
            <a:endParaRPr lang="tr-TR" b="1" u="sng" dirty="0"/>
          </a:p>
          <a:p>
            <a:pPr marL="0" indent="0">
              <a:buNone/>
            </a:pPr>
            <a:r>
              <a:rPr lang="tr-TR" sz="2000" b="1" dirty="0" smtClean="0"/>
              <a:t>Açık Artırma Yaptırmak	  Satış İçin Bir Memur Görevlendirmek       Gerekli Görülen Diğer Tedbirleri Almak </a:t>
            </a:r>
          </a:p>
        </p:txBody>
      </p:sp>
      <p:cxnSp>
        <p:nvCxnSpPr>
          <p:cNvPr id="5" name="Düz Ok Bağlayıcısı 4"/>
          <p:cNvCxnSpPr/>
          <p:nvPr/>
        </p:nvCxnSpPr>
        <p:spPr>
          <a:xfrm>
            <a:off x="1719943" y="2831228"/>
            <a:ext cx="0" cy="5760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Düz Ok Bağlayıcısı 6"/>
          <p:cNvCxnSpPr/>
          <p:nvPr/>
        </p:nvCxnSpPr>
        <p:spPr>
          <a:xfrm>
            <a:off x="4953000" y="2831228"/>
            <a:ext cx="0" cy="5760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Düz Ok Bağlayıcısı 8"/>
          <p:cNvCxnSpPr/>
          <p:nvPr/>
        </p:nvCxnSpPr>
        <p:spPr>
          <a:xfrm>
            <a:off x="7004957" y="2831228"/>
            <a:ext cx="2106386" cy="5760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Metin kutusu 10"/>
          <p:cNvSpPr txBox="1"/>
          <p:nvPr/>
        </p:nvSpPr>
        <p:spPr>
          <a:xfrm>
            <a:off x="8414657" y="3947603"/>
            <a:ext cx="2133599" cy="1200329"/>
          </a:xfrm>
          <a:prstGeom prst="rect">
            <a:avLst/>
          </a:prstGeom>
          <a:noFill/>
        </p:spPr>
        <p:txBody>
          <a:bodyPr wrap="square" rtlCol="0">
            <a:spAutoFit/>
          </a:bodyPr>
          <a:lstStyle/>
          <a:p>
            <a:r>
              <a:rPr lang="tr-TR" dirty="0" smtClean="0"/>
              <a:t>İcra mahkemesi her iki taraf için somut olaydaki uygun tedbirleri alabilir.</a:t>
            </a:r>
            <a:endParaRPr lang="tr-TR" dirty="0"/>
          </a:p>
        </p:txBody>
      </p:sp>
    </p:spTree>
    <p:extLst>
      <p:ext uri="{BB962C8B-B14F-4D97-AF65-F5344CB8AC3E}">
        <p14:creationId xmlns:p14="http://schemas.microsoft.com/office/powerpoint/2010/main" val="974720911"/>
      </p:ext>
    </p:extLst>
  </p:cSld>
  <p:clrMapOvr>
    <a:masterClrMapping/>
  </p:clrMapOvr>
</p:sld>
</file>

<file path=ppt/theme/theme1.xml><?xml version="1.0" encoding="utf-8"?>
<a:theme xmlns:a="http://schemas.openxmlformats.org/drawingml/2006/main" name="Office Teması">
  <a:themeElements>
    <a:clrScheme name="Ofis">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is">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1993</TotalTime>
  <Words>9949</Words>
  <Application>Microsoft Office PowerPoint</Application>
  <PresentationFormat>Geniş ekran</PresentationFormat>
  <Paragraphs>673</Paragraphs>
  <Slides>97</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97</vt:i4>
      </vt:variant>
    </vt:vector>
  </HeadingPairs>
  <TitlesOfParts>
    <vt:vector size="105" baseType="lpstr">
      <vt:lpstr>Arial</vt:lpstr>
      <vt:lpstr>Calibri</vt:lpstr>
      <vt:lpstr>Calibri Light</vt:lpstr>
      <vt:lpstr>Times</vt:lpstr>
      <vt:lpstr>Times New Roman</vt:lpstr>
      <vt:lpstr>Wingdings</vt:lpstr>
      <vt:lpstr>Wingdings 2</vt:lpstr>
      <vt:lpstr>Office Teması</vt:lpstr>
      <vt:lpstr>İtirazın Geçici Kaldırılmasının Sonuçları ve  Borçtan Kurtulma Davası</vt:lpstr>
      <vt:lpstr>PowerPoint Sunusu</vt:lpstr>
      <vt:lpstr>PowerPoint Sunusu</vt:lpstr>
      <vt:lpstr>§11. MENFİ TESPİT ve İSTİRDAT DAVALARI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I. Genel Olarak </vt:lpstr>
      <vt:lpstr>  II. Takibin İptal veya Ertelenmesinin (Talikinin) Şartları   A. İtfa </vt:lpstr>
      <vt:lpstr>B. Süre Verilmesi (İmhal)</vt:lpstr>
      <vt:lpstr>C. Zamanaşımı</vt:lpstr>
      <vt:lpstr>      A. Takibin İptalinin Sonuçları</vt:lpstr>
      <vt:lpstr>PowerPoint Sunusu</vt:lpstr>
      <vt:lpstr>Mal Beyanında Bulunma (m. 74-77)</vt:lpstr>
      <vt:lpstr>PowerPoint Sunusu</vt:lpstr>
      <vt:lpst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IV. HACZEDİLEMEYEN MAL VE HAKLAR</vt:lpstr>
      <vt:lpstr>B. Tamamen Haczedilmeyen Mal ve Haklar</vt:lpstr>
      <vt:lpstr>PowerPoint Sunusu</vt:lpstr>
      <vt:lpstr>PowerPoint Sunusu</vt:lpstr>
      <vt:lpstr>PowerPoint Sunusu</vt:lpstr>
      <vt:lpstr>PowerPoint Sunusu</vt:lpstr>
      <vt:lpstr>V. HACZİN KONUSU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I. GENEL OLARAK</vt:lpstr>
      <vt:lpstr>PowerPoint Sunusu</vt:lpstr>
      <vt:lpstr>II. HACİZLİ MALIN BORÇLUNUN (VEYA BORÇLUYLA BİRLİKTE ÜÇÜNCÜ KİŞİNİN) ELİNDE OLMASI (m. 96-97)</vt:lpstr>
      <vt:lpstr>PowerPoint Sunusu</vt:lpstr>
      <vt:lpstr>PowerPoint Sunusu</vt:lpstr>
      <vt:lpstr>PowerPoint Sunusu</vt:lpstr>
      <vt:lpstr>PowerPoint Sunusu</vt:lpstr>
      <vt:lpstr>III. HACİZLİ MALIN ÜÇÜNCÜ KİŞİNİN ELİNDE BULUNMASI (m.99)</vt:lpstr>
      <vt:lpstr>PowerPoint Sunusu</vt:lpstr>
      <vt:lpstr>PowerPoint Sunusu</vt:lpstr>
      <vt:lpstr>PowerPoint Sunusu</vt:lpstr>
      <vt:lpstr>PowerPoint Sunusu</vt:lpstr>
      <vt:lpstr>PowerPoint Sunusu</vt:lpstr>
      <vt:lpstr>I. GENEL OLARAK</vt:lpstr>
      <vt:lpstr>PowerPoint Sunusu</vt:lpstr>
      <vt:lpstr>PowerPoint Sunusu</vt:lpstr>
      <vt:lpstr>PowerPoint Sunusu</vt:lpstr>
      <vt:lpstr> ARTIRMANIN YAPILMASI (m.115-118)</vt:lpstr>
      <vt:lpstr>PowerPoint Sunusu</vt:lpstr>
      <vt:lpstr>PAZARLIK YOLU İLE SATIŞ (m.119)</vt:lpstr>
      <vt:lpstr>PowerPoint Sunusu</vt:lpstr>
      <vt:lpstr> AÇIK ARTIRMAYA HAZIRLIK</vt:lpstr>
      <vt:lpstr>PowerPoint Sunusu</vt:lpstr>
      <vt:lpstr>PowerPoint Sunusu</vt:lpstr>
      <vt:lpstr>PowerPoint Sunusu</vt:lpstr>
      <vt:lpstr> ARTIRMANIN YAPILMASI</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Microsoft Office Kullanıcısı</dc:creator>
  <cp:lastModifiedBy>user</cp:lastModifiedBy>
  <cp:revision>177</cp:revision>
  <dcterms:created xsi:type="dcterms:W3CDTF">2017-11-06T04:38:59Z</dcterms:created>
  <dcterms:modified xsi:type="dcterms:W3CDTF">2019-01-10T08:50:04Z</dcterms:modified>
</cp:coreProperties>
</file>