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54"/>
  </p:notesMasterIdLst>
  <p:sldIdLst>
    <p:sldId id="256" r:id="rId2"/>
    <p:sldId id="257" r:id="rId3"/>
    <p:sldId id="260" r:id="rId4"/>
    <p:sldId id="316" r:id="rId5"/>
    <p:sldId id="315" r:id="rId6"/>
    <p:sldId id="319" r:id="rId7"/>
    <p:sldId id="318" r:id="rId8"/>
    <p:sldId id="320" r:id="rId9"/>
    <p:sldId id="321" r:id="rId10"/>
    <p:sldId id="322" r:id="rId11"/>
    <p:sldId id="323" r:id="rId12"/>
    <p:sldId id="324" r:id="rId13"/>
    <p:sldId id="313" r:id="rId14"/>
    <p:sldId id="325" r:id="rId15"/>
    <p:sldId id="326" r:id="rId16"/>
    <p:sldId id="327" r:id="rId17"/>
    <p:sldId id="329" r:id="rId18"/>
    <p:sldId id="330" r:id="rId19"/>
    <p:sldId id="328" r:id="rId20"/>
    <p:sldId id="331" r:id="rId21"/>
    <p:sldId id="332" r:id="rId22"/>
    <p:sldId id="333" r:id="rId23"/>
    <p:sldId id="336" r:id="rId24"/>
    <p:sldId id="337" r:id="rId25"/>
    <p:sldId id="338" r:id="rId26"/>
    <p:sldId id="339" r:id="rId27"/>
    <p:sldId id="340" r:id="rId28"/>
    <p:sldId id="342" r:id="rId29"/>
    <p:sldId id="343" r:id="rId30"/>
    <p:sldId id="344" r:id="rId31"/>
    <p:sldId id="345" r:id="rId32"/>
    <p:sldId id="346" r:id="rId33"/>
    <p:sldId id="347" r:id="rId34"/>
    <p:sldId id="348" r:id="rId35"/>
    <p:sldId id="351" r:id="rId36"/>
    <p:sldId id="353" r:id="rId37"/>
    <p:sldId id="354" r:id="rId38"/>
    <p:sldId id="355" r:id="rId39"/>
    <p:sldId id="356" r:id="rId40"/>
    <p:sldId id="357" r:id="rId41"/>
    <p:sldId id="358" r:id="rId42"/>
    <p:sldId id="359" r:id="rId43"/>
    <p:sldId id="360" r:id="rId44"/>
    <p:sldId id="361" r:id="rId45"/>
    <p:sldId id="362" r:id="rId46"/>
    <p:sldId id="363" r:id="rId47"/>
    <p:sldId id="364" r:id="rId48"/>
    <p:sldId id="365" r:id="rId49"/>
    <p:sldId id="366" r:id="rId50"/>
    <p:sldId id="367" r:id="rId51"/>
    <p:sldId id="368" r:id="rId52"/>
    <p:sldId id="311" r:id="rId53"/>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5341" autoAdjust="0"/>
  </p:normalViewPr>
  <p:slideViewPr>
    <p:cSldViewPr snapToGrid="0">
      <p:cViewPr varScale="1">
        <p:scale>
          <a:sx n="79" d="100"/>
          <a:sy n="79" d="100"/>
        </p:scale>
        <p:origin x="9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11C6926B-92E1-4596-B1A1-D7784A576F3B}" type="datetimeFigureOut">
              <a:rPr lang="tr-TR" smtClean="0"/>
              <a:t>19.09.2018</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F9059FD0-3D01-41A9-8C0F-EE7E5B1DD3CC}" type="slidenum">
              <a:rPr lang="tr-TR" smtClean="0"/>
              <a:t>‹#›</a:t>
            </a:fld>
            <a:endParaRPr lang="tr-TR"/>
          </a:p>
        </p:txBody>
      </p:sp>
    </p:spTree>
    <p:extLst>
      <p:ext uri="{BB962C8B-B14F-4D97-AF65-F5344CB8AC3E}">
        <p14:creationId xmlns:p14="http://schemas.microsoft.com/office/powerpoint/2010/main" val="3260306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a:t>
            </a:fld>
            <a:endParaRPr lang="tr-TR"/>
          </a:p>
        </p:txBody>
      </p:sp>
    </p:spTree>
    <p:extLst>
      <p:ext uri="{BB962C8B-B14F-4D97-AF65-F5344CB8AC3E}">
        <p14:creationId xmlns:p14="http://schemas.microsoft.com/office/powerpoint/2010/main" val="1267988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10</a:t>
            </a:fld>
            <a:endParaRPr lang="tr-TR"/>
          </a:p>
        </p:txBody>
      </p:sp>
    </p:spTree>
    <p:extLst>
      <p:ext uri="{BB962C8B-B14F-4D97-AF65-F5344CB8AC3E}">
        <p14:creationId xmlns:p14="http://schemas.microsoft.com/office/powerpoint/2010/main" val="3013122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11</a:t>
            </a:fld>
            <a:endParaRPr lang="tr-TR"/>
          </a:p>
        </p:txBody>
      </p:sp>
    </p:spTree>
    <p:extLst>
      <p:ext uri="{BB962C8B-B14F-4D97-AF65-F5344CB8AC3E}">
        <p14:creationId xmlns:p14="http://schemas.microsoft.com/office/powerpoint/2010/main" val="152848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12</a:t>
            </a:fld>
            <a:endParaRPr lang="tr-TR"/>
          </a:p>
        </p:txBody>
      </p:sp>
    </p:spTree>
    <p:extLst>
      <p:ext uri="{BB962C8B-B14F-4D97-AF65-F5344CB8AC3E}">
        <p14:creationId xmlns:p14="http://schemas.microsoft.com/office/powerpoint/2010/main" val="3194471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13</a:t>
            </a:fld>
            <a:endParaRPr lang="tr-TR"/>
          </a:p>
        </p:txBody>
      </p:sp>
    </p:spTree>
    <p:extLst>
      <p:ext uri="{BB962C8B-B14F-4D97-AF65-F5344CB8AC3E}">
        <p14:creationId xmlns:p14="http://schemas.microsoft.com/office/powerpoint/2010/main" val="3525428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14</a:t>
            </a:fld>
            <a:endParaRPr lang="tr-TR"/>
          </a:p>
        </p:txBody>
      </p:sp>
    </p:spTree>
    <p:extLst>
      <p:ext uri="{BB962C8B-B14F-4D97-AF65-F5344CB8AC3E}">
        <p14:creationId xmlns:p14="http://schemas.microsoft.com/office/powerpoint/2010/main" val="154514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15</a:t>
            </a:fld>
            <a:endParaRPr lang="tr-TR"/>
          </a:p>
        </p:txBody>
      </p:sp>
    </p:spTree>
    <p:extLst>
      <p:ext uri="{BB962C8B-B14F-4D97-AF65-F5344CB8AC3E}">
        <p14:creationId xmlns:p14="http://schemas.microsoft.com/office/powerpoint/2010/main" val="2730578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16</a:t>
            </a:fld>
            <a:endParaRPr lang="tr-TR"/>
          </a:p>
        </p:txBody>
      </p:sp>
    </p:spTree>
    <p:extLst>
      <p:ext uri="{BB962C8B-B14F-4D97-AF65-F5344CB8AC3E}">
        <p14:creationId xmlns:p14="http://schemas.microsoft.com/office/powerpoint/2010/main" val="559027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17</a:t>
            </a:fld>
            <a:endParaRPr lang="tr-TR"/>
          </a:p>
        </p:txBody>
      </p:sp>
    </p:spTree>
    <p:extLst>
      <p:ext uri="{BB962C8B-B14F-4D97-AF65-F5344CB8AC3E}">
        <p14:creationId xmlns:p14="http://schemas.microsoft.com/office/powerpoint/2010/main" val="697635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18</a:t>
            </a:fld>
            <a:endParaRPr lang="tr-TR"/>
          </a:p>
        </p:txBody>
      </p:sp>
    </p:spTree>
    <p:extLst>
      <p:ext uri="{BB962C8B-B14F-4D97-AF65-F5344CB8AC3E}">
        <p14:creationId xmlns:p14="http://schemas.microsoft.com/office/powerpoint/2010/main" val="3183044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19</a:t>
            </a:fld>
            <a:endParaRPr lang="tr-TR"/>
          </a:p>
        </p:txBody>
      </p:sp>
    </p:spTree>
    <p:extLst>
      <p:ext uri="{BB962C8B-B14F-4D97-AF65-F5344CB8AC3E}">
        <p14:creationId xmlns:p14="http://schemas.microsoft.com/office/powerpoint/2010/main" val="3184423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2</a:t>
            </a:fld>
            <a:endParaRPr lang="tr-TR"/>
          </a:p>
        </p:txBody>
      </p:sp>
    </p:spTree>
    <p:extLst>
      <p:ext uri="{BB962C8B-B14F-4D97-AF65-F5344CB8AC3E}">
        <p14:creationId xmlns:p14="http://schemas.microsoft.com/office/powerpoint/2010/main" val="2032358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20</a:t>
            </a:fld>
            <a:endParaRPr lang="tr-TR"/>
          </a:p>
        </p:txBody>
      </p:sp>
    </p:spTree>
    <p:extLst>
      <p:ext uri="{BB962C8B-B14F-4D97-AF65-F5344CB8AC3E}">
        <p14:creationId xmlns:p14="http://schemas.microsoft.com/office/powerpoint/2010/main" val="2607198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21</a:t>
            </a:fld>
            <a:endParaRPr lang="tr-TR"/>
          </a:p>
        </p:txBody>
      </p:sp>
    </p:spTree>
    <p:extLst>
      <p:ext uri="{BB962C8B-B14F-4D97-AF65-F5344CB8AC3E}">
        <p14:creationId xmlns:p14="http://schemas.microsoft.com/office/powerpoint/2010/main" val="4979328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22</a:t>
            </a:fld>
            <a:endParaRPr lang="tr-TR"/>
          </a:p>
        </p:txBody>
      </p:sp>
    </p:spTree>
    <p:extLst>
      <p:ext uri="{BB962C8B-B14F-4D97-AF65-F5344CB8AC3E}">
        <p14:creationId xmlns:p14="http://schemas.microsoft.com/office/powerpoint/2010/main" val="1028220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23</a:t>
            </a:fld>
            <a:endParaRPr lang="tr-TR"/>
          </a:p>
        </p:txBody>
      </p:sp>
    </p:spTree>
    <p:extLst>
      <p:ext uri="{BB962C8B-B14F-4D97-AF65-F5344CB8AC3E}">
        <p14:creationId xmlns:p14="http://schemas.microsoft.com/office/powerpoint/2010/main" val="14065547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24</a:t>
            </a:fld>
            <a:endParaRPr lang="tr-TR"/>
          </a:p>
        </p:txBody>
      </p:sp>
    </p:spTree>
    <p:extLst>
      <p:ext uri="{BB962C8B-B14F-4D97-AF65-F5344CB8AC3E}">
        <p14:creationId xmlns:p14="http://schemas.microsoft.com/office/powerpoint/2010/main" val="3505629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25</a:t>
            </a:fld>
            <a:endParaRPr lang="tr-TR"/>
          </a:p>
        </p:txBody>
      </p:sp>
    </p:spTree>
    <p:extLst>
      <p:ext uri="{BB962C8B-B14F-4D97-AF65-F5344CB8AC3E}">
        <p14:creationId xmlns:p14="http://schemas.microsoft.com/office/powerpoint/2010/main" val="788137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26</a:t>
            </a:fld>
            <a:endParaRPr lang="tr-TR"/>
          </a:p>
        </p:txBody>
      </p:sp>
    </p:spTree>
    <p:extLst>
      <p:ext uri="{BB962C8B-B14F-4D97-AF65-F5344CB8AC3E}">
        <p14:creationId xmlns:p14="http://schemas.microsoft.com/office/powerpoint/2010/main" val="180821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27</a:t>
            </a:fld>
            <a:endParaRPr lang="tr-TR"/>
          </a:p>
        </p:txBody>
      </p:sp>
    </p:spTree>
    <p:extLst>
      <p:ext uri="{BB962C8B-B14F-4D97-AF65-F5344CB8AC3E}">
        <p14:creationId xmlns:p14="http://schemas.microsoft.com/office/powerpoint/2010/main" val="3193078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28</a:t>
            </a:fld>
            <a:endParaRPr lang="tr-TR"/>
          </a:p>
        </p:txBody>
      </p:sp>
    </p:spTree>
    <p:extLst>
      <p:ext uri="{BB962C8B-B14F-4D97-AF65-F5344CB8AC3E}">
        <p14:creationId xmlns:p14="http://schemas.microsoft.com/office/powerpoint/2010/main" val="41642251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29</a:t>
            </a:fld>
            <a:endParaRPr lang="tr-TR"/>
          </a:p>
        </p:txBody>
      </p:sp>
    </p:spTree>
    <p:extLst>
      <p:ext uri="{BB962C8B-B14F-4D97-AF65-F5344CB8AC3E}">
        <p14:creationId xmlns:p14="http://schemas.microsoft.com/office/powerpoint/2010/main" val="1234068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3</a:t>
            </a:fld>
            <a:endParaRPr lang="tr-TR"/>
          </a:p>
        </p:txBody>
      </p:sp>
    </p:spTree>
    <p:extLst>
      <p:ext uri="{BB962C8B-B14F-4D97-AF65-F5344CB8AC3E}">
        <p14:creationId xmlns:p14="http://schemas.microsoft.com/office/powerpoint/2010/main" val="34514870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30</a:t>
            </a:fld>
            <a:endParaRPr lang="tr-TR"/>
          </a:p>
        </p:txBody>
      </p:sp>
    </p:spTree>
    <p:extLst>
      <p:ext uri="{BB962C8B-B14F-4D97-AF65-F5344CB8AC3E}">
        <p14:creationId xmlns:p14="http://schemas.microsoft.com/office/powerpoint/2010/main" val="31307378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31</a:t>
            </a:fld>
            <a:endParaRPr lang="tr-TR"/>
          </a:p>
        </p:txBody>
      </p:sp>
    </p:spTree>
    <p:extLst>
      <p:ext uri="{BB962C8B-B14F-4D97-AF65-F5344CB8AC3E}">
        <p14:creationId xmlns:p14="http://schemas.microsoft.com/office/powerpoint/2010/main" val="3390617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32</a:t>
            </a:fld>
            <a:endParaRPr lang="tr-TR"/>
          </a:p>
        </p:txBody>
      </p:sp>
    </p:spTree>
    <p:extLst>
      <p:ext uri="{BB962C8B-B14F-4D97-AF65-F5344CB8AC3E}">
        <p14:creationId xmlns:p14="http://schemas.microsoft.com/office/powerpoint/2010/main" val="27443283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33</a:t>
            </a:fld>
            <a:endParaRPr lang="tr-TR"/>
          </a:p>
        </p:txBody>
      </p:sp>
    </p:spTree>
    <p:extLst>
      <p:ext uri="{BB962C8B-B14F-4D97-AF65-F5344CB8AC3E}">
        <p14:creationId xmlns:p14="http://schemas.microsoft.com/office/powerpoint/2010/main" val="66050498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34</a:t>
            </a:fld>
            <a:endParaRPr lang="tr-TR"/>
          </a:p>
        </p:txBody>
      </p:sp>
    </p:spTree>
    <p:extLst>
      <p:ext uri="{BB962C8B-B14F-4D97-AF65-F5344CB8AC3E}">
        <p14:creationId xmlns:p14="http://schemas.microsoft.com/office/powerpoint/2010/main" val="36146909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35</a:t>
            </a:fld>
            <a:endParaRPr lang="tr-TR"/>
          </a:p>
        </p:txBody>
      </p:sp>
    </p:spTree>
    <p:extLst>
      <p:ext uri="{BB962C8B-B14F-4D97-AF65-F5344CB8AC3E}">
        <p14:creationId xmlns:p14="http://schemas.microsoft.com/office/powerpoint/2010/main" val="5645671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36</a:t>
            </a:fld>
            <a:endParaRPr lang="tr-TR"/>
          </a:p>
        </p:txBody>
      </p:sp>
    </p:spTree>
    <p:extLst>
      <p:ext uri="{BB962C8B-B14F-4D97-AF65-F5344CB8AC3E}">
        <p14:creationId xmlns:p14="http://schemas.microsoft.com/office/powerpoint/2010/main" val="22415310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0" i="0" dirty="0">
              <a:effectLst/>
            </a:endParaRPr>
          </a:p>
        </p:txBody>
      </p:sp>
      <p:sp>
        <p:nvSpPr>
          <p:cNvPr id="4" name="Slayt Numarası Yer Tutucusu 3"/>
          <p:cNvSpPr>
            <a:spLocks noGrp="1"/>
          </p:cNvSpPr>
          <p:nvPr>
            <p:ph type="sldNum" sz="quarter" idx="10"/>
          </p:nvPr>
        </p:nvSpPr>
        <p:spPr/>
        <p:txBody>
          <a:bodyPr/>
          <a:lstStyle/>
          <a:p>
            <a:fld id="{F9059FD0-3D01-41A9-8C0F-EE7E5B1DD3CC}" type="slidenum">
              <a:rPr lang="tr-TR" smtClean="0"/>
              <a:t>37</a:t>
            </a:fld>
            <a:endParaRPr lang="tr-TR"/>
          </a:p>
        </p:txBody>
      </p:sp>
    </p:spTree>
    <p:extLst>
      <p:ext uri="{BB962C8B-B14F-4D97-AF65-F5344CB8AC3E}">
        <p14:creationId xmlns:p14="http://schemas.microsoft.com/office/powerpoint/2010/main" val="18810265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38</a:t>
            </a:fld>
            <a:endParaRPr lang="tr-TR"/>
          </a:p>
        </p:txBody>
      </p:sp>
    </p:spTree>
    <p:extLst>
      <p:ext uri="{BB962C8B-B14F-4D97-AF65-F5344CB8AC3E}">
        <p14:creationId xmlns:p14="http://schemas.microsoft.com/office/powerpoint/2010/main" val="12972035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39</a:t>
            </a:fld>
            <a:endParaRPr lang="tr-TR"/>
          </a:p>
        </p:txBody>
      </p:sp>
    </p:spTree>
    <p:extLst>
      <p:ext uri="{BB962C8B-B14F-4D97-AF65-F5344CB8AC3E}">
        <p14:creationId xmlns:p14="http://schemas.microsoft.com/office/powerpoint/2010/main" val="4075478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u="none"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a:t>
            </a:fld>
            <a:endParaRPr lang="tr-TR"/>
          </a:p>
        </p:txBody>
      </p:sp>
    </p:spTree>
    <p:extLst>
      <p:ext uri="{BB962C8B-B14F-4D97-AF65-F5344CB8AC3E}">
        <p14:creationId xmlns:p14="http://schemas.microsoft.com/office/powerpoint/2010/main" val="33110376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40</a:t>
            </a:fld>
            <a:endParaRPr lang="tr-TR"/>
          </a:p>
        </p:txBody>
      </p:sp>
    </p:spTree>
    <p:extLst>
      <p:ext uri="{BB962C8B-B14F-4D97-AF65-F5344CB8AC3E}">
        <p14:creationId xmlns:p14="http://schemas.microsoft.com/office/powerpoint/2010/main" val="13094254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41</a:t>
            </a:fld>
            <a:endParaRPr lang="tr-TR"/>
          </a:p>
        </p:txBody>
      </p:sp>
    </p:spTree>
    <p:extLst>
      <p:ext uri="{BB962C8B-B14F-4D97-AF65-F5344CB8AC3E}">
        <p14:creationId xmlns:p14="http://schemas.microsoft.com/office/powerpoint/2010/main" val="35030576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42</a:t>
            </a:fld>
            <a:endParaRPr lang="tr-TR"/>
          </a:p>
        </p:txBody>
      </p:sp>
    </p:spTree>
    <p:extLst>
      <p:ext uri="{BB962C8B-B14F-4D97-AF65-F5344CB8AC3E}">
        <p14:creationId xmlns:p14="http://schemas.microsoft.com/office/powerpoint/2010/main" val="19113587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43</a:t>
            </a:fld>
            <a:endParaRPr lang="tr-TR"/>
          </a:p>
        </p:txBody>
      </p:sp>
    </p:spTree>
    <p:extLst>
      <p:ext uri="{BB962C8B-B14F-4D97-AF65-F5344CB8AC3E}">
        <p14:creationId xmlns:p14="http://schemas.microsoft.com/office/powerpoint/2010/main" val="285772493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b="0" i="0" dirty="0">
              <a:effectLst/>
            </a:endParaRPr>
          </a:p>
        </p:txBody>
      </p:sp>
      <p:sp>
        <p:nvSpPr>
          <p:cNvPr id="4" name="Slayt Numarası Yer Tutucusu 3"/>
          <p:cNvSpPr>
            <a:spLocks noGrp="1"/>
          </p:cNvSpPr>
          <p:nvPr>
            <p:ph type="sldNum" sz="quarter" idx="10"/>
          </p:nvPr>
        </p:nvSpPr>
        <p:spPr/>
        <p:txBody>
          <a:bodyPr/>
          <a:lstStyle/>
          <a:p>
            <a:fld id="{F9059FD0-3D01-41A9-8C0F-EE7E5B1DD3CC}" type="slidenum">
              <a:rPr lang="tr-TR" smtClean="0"/>
              <a:t>44</a:t>
            </a:fld>
            <a:endParaRPr lang="tr-TR"/>
          </a:p>
        </p:txBody>
      </p:sp>
    </p:spTree>
    <p:extLst>
      <p:ext uri="{BB962C8B-B14F-4D97-AF65-F5344CB8AC3E}">
        <p14:creationId xmlns:p14="http://schemas.microsoft.com/office/powerpoint/2010/main" val="576084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45</a:t>
            </a:fld>
            <a:endParaRPr lang="tr-TR"/>
          </a:p>
        </p:txBody>
      </p:sp>
    </p:spTree>
    <p:extLst>
      <p:ext uri="{BB962C8B-B14F-4D97-AF65-F5344CB8AC3E}">
        <p14:creationId xmlns:p14="http://schemas.microsoft.com/office/powerpoint/2010/main" val="1671087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46</a:t>
            </a:fld>
            <a:endParaRPr lang="tr-TR"/>
          </a:p>
        </p:txBody>
      </p:sp>
    </p:spTree>
    <p:extLst>
      <p:ext uri="{BB962C8B-B14F-4D97-AF65-F5344CB8AC3E}">
        <p14:creationId xmlns:p14="http://schemas.microsoft.com/office/powerpoint/2010/main" val="389654447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47</a:t>
            </a:fld>
            <a:endParaRPr lang="tr-TR"/>
          </a:p>
        </p:txBody>
      </p:sp>
    </p:spTree>
    <p:extLst>
      <p:ext uri="{BB962C8B-B14F-4D97-AF65-F5344CB8AC3E}">
        <p14:creationId xmlns:p14="http://schemas.microsoft.com/office/powerpoint/2010/main" val="81856281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48</a:t>
            </a:fld>
            <a:endParaRPr lang="tr-TR"/>
          </a:p>
        </p:txBody>
      </p:sp>
    </p:spTree>
    <p:extLst>
      <p:ext uri="{BB962C8B-B14F-4D97-AF65-F5344CB8AC3E}">
        <p14:creationId xmlns:p14="http://schemas.microsoft.com/office/powerpoint/2010/main" val="28487476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49</a:t>
            </a:fld>
            <a:endParaRPr lang="tr-TR"/>
          </a:p>
        </p:txBody>
      </p:sp>
    </p:spTree>
    <p:extLst>
      <p:ext uri="{BB962C8B-B14F-4D97-AF65-F5344CB8AC3E}">
        <p14:creationId xmlns:p14="http://schemas.microsoft.com/office/powerpoint/2010/main" val="386959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b="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5</a:t>
            </a:fld>
            <a:endParaRPr lang="tr-TR"/>
          </a:p>
        </p:txBody>
      </p:sp>
    </p:spTree>
    <p:extLst>
      <p:ext uri="{BB962C8B-B14F-4D97-AF65-F5344CB8AC3E}">
        <p14:creationId xmlns:p14="http://schemas.microsoft.com/office/powerpoint/2010/main" val="9465879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50</a:t>
            </a:fld>
            <a:endParaRPr lang="tr-TR"/>
          </a:p>
        </p:txBody>
      </p:sp>
    </p:spTree>
    <p:extLst>
      <p:ext uri="{BB962C8B-B14F-4D97-AF65-F5344CB8AC3E}">
        <p14:creationId xmlns:p14="http://schemas.microsoft.com/office/powerpoint/2010/main" val="311464430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51</a:t>
            </a:fld>
            <a:endParaRPr lang="tr-TR"/>
          </a:p>
        </p:txBody>
      </p:sp>
    </p:spTree>
    <p:extLst>
      <p:ext uri="{BB962C8B-B14F-4D97-AF65-F5344CB8AC3E}">
        <p14:creationId xmlns:p14="http://schemas.microsoft.com/office/powerpoint/2010/main" val="16058998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52</a:t>
            </a:fld>
            <a:endParaRPr lang="tr-TR"/>
          </a:p>
        </p:txBody>
      </p:sp>
    </p:spTree>
    <p:extLst>
      <p:ext uri="{BB962C8B-B14F-4D97-AF65-F5344CB8AC3E}">
        <p14:creationId xmlns:p14="http://schemas.microsoft.com/office/powerpoint/2010/main" val="618226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F9059FD0-3D01-41A9-8C0F-EE7E5B1DD3CC}" type="slidenum">
              <a:rPr lang="tr-TR" smtClean="0"/>
              <a:t>6</a:t>
            </a:fld>
            <a:endParaRPr lang="tr-TR"/>
          </a:p>
        </p:txBody>
      </p:sp>
    </p:spTree>
    <p:extLst>
      <p:ext uri="{BB962C8B-B14F-4D97-AF65-F5344CB8AC3E}">
        <p14:creationId xmlns:p14="http://schemas.microsoft.com/office/powerpoint/2010/main" val="3388773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400"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7</a:t>
            </a:fld>
            <a:endParaRPr lang="tr-TR"/>
          </a:p>
        </p:txBody>
      </p:sp>
    </p:spTree>
    <p:extLst>
      <p:ext uri="{BB962C8B-B14F-4D97-AF65-F5344CB8AC3E}">
        <p14:creationId xmlns:p14="http://schemas.microsoft.com/office/powerpoint/2010/main" val="947299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8</a:t>
            </a:fld>
            <a:endParaRPr lang="tr-TR"/>
          </a:p>
        </p:txBody>
      </p:sp>
    </p:spTree>
    <p:extLst>
      <p:ext uri="{BB962C8B-B14F-4D97-AF65-F5344CB8AC3E}">
        <p14:creationId xmlns:p14="http://schemas.microsoft.com/office/powerpoint/2010/main" val="2598141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9059FD0-3D01-41A9-8C0F-EE7E5B1DD3CC}" type="slidenum">
              <a:rPr lang="tr-TR" smtClean="0"/>
              <a:t>9</a:t>
            </a:fld>
            <a:endParaRPr lang="tr-TR"/>
          </a:p>
        </p:txBody>
      </p:sp>
    </p:spTree>
    <p:extLst>
      <p:ext uri="{BB962C8B-B14F-4D97-AF65-F5344CB8AC3E}">
        <p14:creationId xmlns:p14="http://schemas.microsoft.com/office/powerpoint/2010/main" val="3724927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1264979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5D5AEF3-C04E-43BE-8211-A8F66D4AA34E}" type="datetimeFigureOut">
              <a:rPr lang="tr-TR" smtClean="0"/>
              <a:t>19.09.2018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78386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33974277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2438668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4282486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17046513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14852062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435224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8540982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8891695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5D5AEF3-C04E-43BE-8211-A8F66D4AA34E}" type="datetimeFigureOut">
              <a:rPr lang="tr-TR" smtClean="0"/>
              <a:t>19.09.2018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978426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5D5AEF3-C04E-43BE-8211-A8F66D4AA34E}" type="datetimeFigureOut">
              <a:rPr lang="tr-TR" smtClean="0"/>
              <a:t>19.09.2018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3720455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5D5AEF3-C04E-43BE-8211-A8F66D4AA34E}" type="datetimeFigureOut">
              <a:rPr lang="tr-TR" smtClean="0"/>
              <a:t>19.09.2018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6151822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5D5AEF3-C04E-43BE-8211-A8F66D4AA34E}" type="datetimeFigureOut">
              <a:rPr lang="tr-TR" smtClean="0"/>
              <a:t>19.09.2018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3478203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D5AEF3-C04E-43BE-8211-A8F66D4AA34E}" type="datetimeFigureOut">
              <a:rPr lang="tr-TR" smtClean="0"/>
              <a:t>19.09.2018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31456601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5D5AEF3-C04E-43BE-8211-A8F66D4AA34E}" type="datetimeFigureOut">
              <a:rPr lang="tr-TR" smtClean="0"/>
              <a:t>19.09.2018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3398020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5D5AEF3-C04E-43BE-8211-A8F66D4AA34E}" type="datetimeFigureOut">
              <a:rPr lang="tr-TR" smtClean="0"/>
              <a:t>19.09.2018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F2220D-D046-4747-9ACC-8358734C7451}" type="slidenum">
              <a:rPr lang="tr-TR" smtClean="0"/>
              <a:t>‹#›</a:t>
            </a:fld>
            <a:endParaRPr lang="tr-TR"/>
          </a:p>
        </p:txBody>
      </p:sp>
    </p:spTree>
    <p:extLst>
      <p:ext uri="{BB962C8B-B14F-4D97-AF65-F5344CB8AC3E}">
        <p14:creationId xmlns:p14="http://schemas.microsoft.com/office/powerpoint/2010/main" val="685114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5D5AEF3-C04E-43BE-8211-A8F66D4AA34E}" type="datetimeFigureOut">
              <a:rPr lang="tr-TR" smtClean="0"/>
              <a:t>19.09.2018</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F2220D-D046-4747-9ACC-8358734C7451}" type="slidenum">
              <a:rPr lang="tr-TR" smtClean="0"/>
              <a:t>‹#›</a:t>
            </a:fld>
            <a:endParaRPr lang="tr-TR"/>
          </a:p>
        </p:txBody>
      </p:sp>
    </p:spTree>
    <p:extLst>
      <p:ext uri="{BB962C8B-B14F-4D97-AF65-F5344CB8AC3E}">
        <p14:creationId xmlns:p14="http://schemas.microsoft.com/office/powerpoint/2010/main" val="350786427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 id="2147483742" r:id="rId17"/>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56669" y="698933"/>
            <a:ext cx="10961783" cy="2616199"/>
          </a:xfrm>
        </p:spPr>
        <p:txBody>
          <a:bodyPr>
            <a:normAutofit/>
          </a:bodyPr>
          <a:lstStyle/>
          <a:p>
            <a:r>
              <a:rPr lang="tr-TR" sz="5400" b="1" dirty="0"/>
              <a:t>Kurum Kültürü ve Kurum İçi İletişim</a:t>
            </a:r>
          </a:p>
        </p:txBody>
      </p:sp>
      <p:sp>
        <p:nvSpPr>
          <p:cNvPr id="3" name="Alt Başlık 2"/>
          <p:cNvSpPr>
            <a:spLocks noGrp="1"/>
          </p:cNvSpPr>
          <p:nvPr>
            <p:ph type="subTitle" idx="1"/>
          </p:nvPr>
        </p:nvSpPr>
        <p:spPr>
          <a:xfrm>
            <a:off x="2995127" y="4198776"/>
            <a:ext cx="8591872" cy="2659224"/>
          </a:xfrm>
        </p:spPr>
        <p:txBody>
          <a:bodyPr>
            <a:normAutofit/>
          </a:bodyPr>
          <a:lstStyle/>
          <a:p>
            <a:r>
              <a:rPr lang="tr-TR" sz="4000" b="1" dirty="0"/>
              <a:t>Doç. Dr. Feride Akım</a:t>
            </a:r>
          </a:p>
          <a:p>
            <a:r>
              <a:rPr lang="tr-TR" sz="4000" b="1" dirty="0"/>
              <a:t>İstanbul Üniversitesi İletişim Fakültesi</a:t>
            </a:r>
          </a:p>
          <a:p>
            <a:r>
              <a:rPr lang="tr-TR" sz="4000" b="1" dirty="0"/>
              <a:t>Halkla İlişkiler ve Tanıtım Bölümü</a:t>
            </a:r>
          </a:p>
        </p:txBody>
      </p:sp>
    </p:spTree>
    <p:extLst>
      <p:ext uri="{BB962C8B-B14F-4D97-AF65-F5344CB8AC3E}">
        <p14:creationId xmlns:p14="http://schemas.microsoft.com/office/powerpoint/2010/main" val="26268489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1134737" y="2438399"/>
            <a:ext cx="5816905" cy="3896300"/>
          </a:xfrm>
        </p:spPr>
        <p:txBody>
          <a:bodyPr>
            <a:normAutofit/>
          </a:bodyPr>
          <a:lstStyle/>
          <a:p>
            <a:pPr marL="0" indent="0">
              <a:buNone/>
            </a:pPr>
            <a:r>
              <a:rPr lang="tr-TR" sz="2600" b="1" dirty="0"/>
              <a:t>1.1.1. Kurum Kültürünün Tanımı </a:t>
            </a:r>
          </a:p>
          <a:p>
            <a:r>
              <a:rPr lang="tr-TR" sz="2600" dirty="0">
                <a:effectLst>
                  <a:outerShdw blurRad="38100" dist="38100" dir="2700000" algn="tl">
                    <a:srgbClr val="000000">
                      <a:alpha val="43137"/>
                    </a:srgbClr>
                  </a:outerShdw>
                </a:effectLst>
              </a:rPr>
              <a:t>Kurum içinde hissedilen olumlu hava, çalışanların motivasyonlarını ve performanslarını etkileyeceğinden </a:t>
            </a:r>
            <a:r>
              <a:rPr lang="tr-TR" sz="2600" dirty="0"/>
              <a:t>sonuç hem çalışanlar hem kuruluş açısından kazanç sağlamakta, olumsuz iklim ise, herkesin zarar görmesine neden olabilmektedir (</a:t>
            </a:r>
            <a:r>
              <a:rPr lang="tr-TR" sz="2600" dirty="0" err="1"/>
              <a:t>Çakırkaya</a:t>
            </a:r>
            <a:r>
              <a:rPr lang="tr-TR" sz="2600" dirty="0"/>
              <a:t>, 2016: 181).</a:t>
            </a:r>
          </a:p>
          <a:p>
            <a:endParaRPr lang="tr-TR"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27912" y="2438400"/>
            <a:ext cx="4375111" cy="3631894"/>
          </a:xfrm>
        </p:spPr>
      </p:pic>
    </p:spTree>
    <p:extLst>
      <p:ext uri="{BB962C8B-B14F-4D97-AF65-F5344CB8AC3E}">
        <p14:creationId xmlns:p14="http://schemas.microsoft.com/office/powerpoint/2010/main" val="2614850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0" y="2438399"/>
            <a:ext cx="10018713" cy="4155703"/>
          </a:xfrm>
        </p:spPr>
        <p:txBody>
          <a:bodyPr>
            <a:normAutofit/>
          </a:bodyPr>
          <a:lstStyle/>
          <a:p>
            <a:pPr marL="0" indent="0">
              <a:buNone/>
            </a:pPr>
            <a:r>
              <a:rPr lang="tr-TR" b="1" dirty="0"/>
              <a:t>1.1.1. Kurum Kültürünün Tanımı </a:t>
            </a:r>
          </a:p>
          <a:p>
            <a:pPr marL="0" indent="0">
              <a:buNone/>
            </a:pPr>
            <a:r>
              <a:rPr lang="tr-TR" dirty="0"/>
              <a:t>Kurum kültürüne ilişkin literatürü incelediğimizde şu öğelerden oluştuğunu görmekteyiz (Karsak, 2016: 65-66):</a:t>
            </a:r>
          </a:p>
          <a:p>
            <a:r>
              <a:rPr lang="tr-TR" dirty="0"/>
              <a:t>Kurumun tarihi,</a:t>
            </a:r>
          </a:p>
          <a:p>
            <a:r>
              <a:rPr lang="tr-TR" dirty="0"/>
              <a:t>Değerleri ve inançları (kurum içindeki başarıyı tanımlayan ve standartlarını koyan kavram ve inançlar),</a:t>
            </a:r>
          </a:p>
          <a:p>
            <a:r>
              <a:rPr lang="tr-TR" dirty="0"/>
              <a:t>Kurumu anlatan hikaye ve mitler (kurumla ilgili anlatılan hikayeler, anılar, başarılar özellikle kuruma yeni katılan kişilerin o kuruma bağlanmalarını sağlar).</a:t>
            </a:r>
          </a:p>
          <a:p>
            <a:endParaRPr lang="tr-TR" dirty="0"/>
          </a:p>
        </p:txBody>
      </p:sp>
    </p:spTree>
    <p:extLst>
      <p:ext uri="{BB962C8B-B14F-4D97-AF65-F5344CB8AC3E}">
        <p14:creationId xmlns:p14="http://schemas.microsoft.com/office/powerpoint/2010/main" val="34967321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 </a:t>
            </a:r>
            <a:endParaRPr lang="tr-TR" dirty="0"/>
          </a:p>
        </p:txBody>
      </p:sp>
      <p:sp>
        <p:nvSpPr>
          <p:cNvPr id="3" name="İçerik Yer Tutucusu 2"/>
          <p:cNvSpPr>
            <a:spLocks noGrp="1"/>
          </p:cNvSpPr>
          <p:nvPr>
            <p:ph idx="1"/>
          </p:nvPr>
        </p:nvSpPr>
        <p:spPr>
          <a:xfrm>
            <a:off x="1484310" y="1807683"/>
            <a:ext cx="10018713" cy="4155703"/>
          </a:xfrm>
        </p:spPr>
        <p:txBody>
          <a:bodyPr>
            <a:normAutofit/>
          </a:bodyPr>
          <a:lstStyle/>
          <a:p>
            <a:pPr marL="0" indent="0">
              <a:buNone/>
            </a:pPr>
            <a:r>
              <a:rPr lang="tr-TR" b="1" dirty="0"/>
              <a:t>1.1.1. Kurum Kültürünün Tanımı </a:t>
            </a:r>
          </a:p>
          <a:p>
            <a:r>
              <a:rPr lang="tr-TR" dirty="0"/>
              <a:t>Adetler, gelenekler ve görenekler (bireylere kurumsal bütünleşmeyi, birlik ve beraberliği sağlama açısından önem taşır)</a:t>
            </a:r>
          </a:p>
          <a:p>
            <a:r>
              <a:rPr lang="tr-TR" dirty="0"/>
              <a:t>Kurumun kahramanları (kurumun üyeleri tarafından rol model olarak benimsenen kişiler)</a:t>
            </a:r>
          </a:p>
        </p:txBody>
      </p:sp>
    </p:spTree>
    <p:extLst>
      <p:ext uri="{BB962C8B-B14F-4D97-AF65-F5344CB8AC3E}">
        <p14:creationId xmlns:p14="http://schemas.microsoft.com/office/powerpoint/2010/main" val="2545536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42303"/>
            <a:ext cx="10018713" cy="1278874"/>
          </a:xfrm>
        </p:spPr>
        <p:txBody>
          <a:bodyPr>
            <a:normAutofit fontScale="90000"/>
          </a:bodyPr>
          <a:lstStyle/>
          <a:p>
            <a:r>
              <a:rPr lang="tr-TR" b="1" dirty="0"/>
              <a:t/>
            </a:r>
            <a:br>
              <a:rPr lang="tr-TR" b="1" dirty="0"/>
            </a:br>
            <a:r>
              <a:rPr lang="tr-TR" sz="4400" b="1" dirty="0"/>
              <a:t>1.1. Kurum Kültürünün Kavramsal Çerçevesi </a:t>
            </a:r>
            <a:endParaRPr lang="tr-TR" sz="4400" dirty="0"/>
          </a:p>
        </p:txBody>
      </p:sp>
      <p:sp>
        <p:nvSpPr>
          <p:cNvPr id="3" name="İçerik Yer Tutucusu 2"/>
          <p:cNvSpPr>
            <a:spLocks noGrp="1"/>
          </p:cNvSpPr>
          <p:nvPr>
            <p:ph idx="1"/>
          </p:nvPr>
        </p:nvSpPr>
        <p:spPr>
          <a:xfrm>
            <a:off x="1484310" y="1536853"/>
            <a:ext cx="10018713" cy="5010251"/>
          </a:xfrm>
        </p:spPr>
        <p:txBody>
          <a:bodyPr>
            <a:normAutofit/>
          </a:bodyPr>
          <a:lstStyle/>
          <a:p>
            <a:pPr marL="342900" indent="-342900">
              <a:buFont typeface="Arial" panose="020B0604020202020204" pitchFamily="34" charset="0"/>
              <a:buChar char="•"/>
            </a:pPr>
            <a:endParaRPr lang="tr-TR" dirty="0"/>
          </a:p>
          <a:p>
            <a:pPr marL="0" indent="0">
              <a:buNone/>
            </a:pPr>
            <a:r>
              <a:rPr lang="tr-TR" b="1" dirty="0"/>
              <a:t>	</a:t>
            </a:r>
            <a:r>
              <a:rPr lang="tr-TR" sz="2600" b="1" dirty="0"/>
              <a:t>1.1.1. Kurum Kültürünün Tanımı </a:t>
            </a:r>
          </a:p>
          <a:p>
            <a:pPr>
              <a:lnSpc>
                <a:spcPct val="120000"/>
              </a:lnSpc>
            </a:pPr>
            <a:r>
              <a:rPr lang="tr-TR" sz="2600" dirty="0"/>
              <a:t>Kurumun </a:t>
            </a:r>
            <a:r>
              <a:rPr lang="tr-TR" sz="2600" u="sng" dirty="0">
                <a:effectLst>
                  <a:outerShdw blurRad="38100" dist="38100" dir="2700000" algn="tl">
                    <a:srgbClr val="000000">
                      <a:alpha val="43137"/>
                    </a:srgbClr>
                  </a:outerShdw>
                </a:effectLst>
              </a:rPr>
              <a:t>kuruluş amacı, faaliyet alanı, kurucuların hedefleri, çalışanların özellikleri vb. faktörler </a:t>
            </a:r>
            <a:r>
              <a:rPr lang="tr-TR" sz="2600" dirty="0"/>
              <a:t>kuruma ait kültürel bir kimlik oluşturulmasında etkilidir. </a:t>
            </a:r>
          </a:p>
          <a:p>
            <a:pPr>
              <a:lnSpc>
                <a:spcPct val="120000"/>
              </a:lnSpc>
            </a:pPr>
            <a:r>
              <a:rPr lang="tr-TR" sz="2600" dirty="0"/>
              <a:t>Yapılan değişiklikler neticesinde </a:t>
            </a:r>
            <a:r>
              <a:rPr lang="tr-TR" sz="2600" i="1" dirty="0">
                <a:effectLst>
                  <a:outerShdw blurRad="38100" dist="38100" dir="2700000" algn="tl">
                    <a:srgbClr val="000000">
                      <a:alpha val="43137"/>
                    </a:srgbClr>
                  </a:outerShdw>
                </a:effectLst>
              </a:rPr>
              <a:t>yönetsel etkinliği sağlama, üretkenliklerini artırma, kârları maksimize etme, diğerlerinin önüne geçme ve pazar payını yükseltme gibi amaçlara ulaşılması için de gerekli zemin sağlanmış olmaktadır </a:t>
            </a:r>
            <a:r>
              <a:rPr lang="tr-TR" sz="2600" dirty="0"/>
              <a:t>(Örücü ve Yıldız, 2012:130-131).</a:t>
            </a:r>
          </a:p>
        </p:txBody>
      </p:sp>
    </p:spTree>
    <p:extLst>
      <p:ext uri="{BB962C8B-B14F-4D97-AF65-F5344CB8AC3E}">
        <p14:creationId xmlns:p14="http://schemas.microsoft.com/office/powerpoint/2010/main" val="15929960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672029" y="2181340"/>
            <a:ext cx="5707339" cy="4676659"/>
          </a:xfrm>
        </p:spPr>
        <p:txBody>
          <a:bodyPr>
            <a:normAutofit fontScale="55000" lnSpcReduction="20000"/>
          </a:bodyPr>
          <a:lstStyle/>
          <a:p>
            <a:pPr marL="0" indent="0">
              <a:buNone/>
            </a:pPr>
            <a:endParaRPr lang="tr-TR" sz="3400" b="1" dirty="0"/>
          </a:p>
          <a:p>
            <a:pPr marL="0" indent="0">
              <a:buNone/>
            </a:pPr>
            <a:r>
              <a:rPr lang="tr-TR" sz="4400" b="1" dirty="0"/>
              <a:t>1.1.2. Kurum Kültürünün Özellikleri </a:t>
            </a:r>
          </a:p>
          <a:p>
            <a:pPr marL="0" indent="0">
              <a:buNone/>
            </a:pPr>
            <a:r>
              <a:rPr lang="tr-TR" sz="4400" dirty="0"/>
              <a:t>Kurum kültürünün özelliklerini şu şekilde sıralayabiliriz (Akıncı, Vural, 2005: 52):</a:t>
            </a:r>
          </a:p>
          <a:p>
            <a:r>
              <a:rPr lang="tr-TR" sz="4400" dirty="0"/>
              <a:t>Ayırt edicidir.</a:t>
            </a:r>
          </a:p>
          <a:p>
            <a:r>
              <a:rPr lang="tr-TR" sz="4400" dirty="0"/>
              <a:t>Kararlı bir yapıdadır</a:t>
            </a:r>
          </a:p>
          <a:p>
            <a:r>
              <a:rPr lang="tr-TR" sz="4400" dirty="0"/>
              <a:t>İfade edilmeden de anlaşılabilir</a:t>
            </a:r>
          </a:p>
          <a:p>
            <a:r>
              <a:rPr lang="tr-TR" sz="4400" dirty="0"/>
              <a:t>Semboliktir</a:t>
            </a:r>
          </a:p>
          <a:p>
            <a:r>
              <a:rPr lang="tr-TR" sz="4400" dirty="0"/>
              <a:t>Bütünleştiricidir. </a:t>
            </a:r>
          </a:p>
          <a:p>
            <a:r>
              <a:rPr lang="tr-TR" sz="4400" dirty="0"/>
              <a:t>Kabul görmüştür</a:t>
            </a:r>
          </a:p>
          <a:p>
            <a:r>
              <a:rPr lang="tr-TR" sz="4400" dirty="0"/>
              <a:t>Üst yönetimin bir yansımasıdır. </a:t>
            </a:r>
          </a:p>
          <a:p>
            <a:pPr marL="0" indent="0">
              <a:buNone/>
            </a:pPr>
            <a:endParaRPr lang="tr-TR" dirty="0"/>
          </a:p>
          <a:p>
            <a:pPr marL="0" indent="0">
              <a:buNone/>
            </a:pPr>
            <a:endParaRPr lang="tr-TR" dirty="0"/>
          </a:p>
          <a:p>
            <a:endParaRPr lang="tr-TR"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147412" y="2335576"/>
            <a:ext cx="5023692" cy="3888954"/>
          </a:xfrm>
        </p:spPr>
      </p:pic>
    </p:spTree>
    <p:extLst>
      <p:ext uri="{BB962C8B-B14F-4D97-AF65-F5344CB8AC3E}">
        <p14:creationId xmlns:p14="http://schemas.microsoft.com/office/powerpoint/2010/main" val="18564158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450213"/>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342900" indent="-342900">
              <a:buFont typeface="Arial" panose="020B0604020202020204" pitchFamily="34" charset="0"/>
              <a:buChar char="•"/>
            </a:pPr>
            <a:endParaRPr lang="tr-TR" dirty="0"/>
          </a:p>
          <a:p>
            <a:pPr marL="0" indent="0">
              <a:buNone/>
            </a:pPr>
            <a:r>
              <a:rPr lang="tr-TR" b="1" dirty="0"/>
              <a:t>	1.1.2. Kurum Kültürünün Özellikleri</a:t>
            </a:r>
          </a:p>
          <a:p>
            <a:r>
              <a:rPr lang="tr-TR" dirty="0"/>
              <a:t>Örgütlerin kurum kültürleri de, parmak izi veya kar taneleri gibi tektir. Her biri </a:t>
            </a:r>
            <a:r>
              <a:rPr lang="tr-TR" i="1" dirty="0">
                <a:effectLst>
                  <a:outerShdw blurRad="38100" dist="38100" dir="2700000" algn="tl">
                    <a:srgbClr val="000000">
                      <a:alpha val="43137"/>
                    </a:srgbClr>
                  </a:outerShdw>
                </a:effectLst>
              </a:rPr>
              <a:t>kendilerine özgü tarih, iletişim modeli, sistem ve prosedürlere, misyon ve vizyona, hikaye ve mitlere sahiptir</a:t>
            </a:r>
            <a:r>
              <a:rPr lang="tr-TR" dirty="0"/>
              <a:t>. Bunların tümü bir araya gelerek o örgütü diğerlerinden farklılaştıran ve ayırt eden kültürünü oluşturur. </a:t>
            </a:r>
          </a:p>
          <a:p>
            <a:r>
              <a:rPr lang="tr-TR" b="1" dirty="0">
                <a:effectLst>
                  <a:outerShdw blurRad="38100" dist="38100" dir="2700000" algn="tl">
                    <a:srgbClr val="000000">
                      <a:alpha val="43137"/>
                    </a:srgbClr>
                  </a:outerShdw>
                </a:effectLst>
              </a:rPr>
              <a:t>Kurum kültürü </a:t>
            </a:r>
            <a:r>
              <a:rPr lang="tr-TR" dirty="0"/>
              <a:t>zaman içinde çok yavaş değiştiğinden, </a:t>
            </a:r>
            <a:r>
              <a:rPr lang="tr-TR" b="1" u="sng" dirty="0">
                <a:effectLst>
                  <a:outerShdw blurRad="38100" dist="38100" dir="2700000" algn="tl">
                    <a:srgbClr val="000000">
                      <a:alpha val="43137"/>
                    </a:srgbClr>
                  </a:outerShdw>
                </a:effectLst>
              </a:rPr>
              <a:t>kararlı bir yapıdadır</a:t>
            </a:r>
            <a:r>
              <a:rPr lang="tr-TR" dirty="0"/>
              <a:t>. Bunun dışındaki hızlı değişimi gerektiren istisnalar, firma çok büyük bir krizle karşılaştığında ya da iki farklı firma birleşme yoluna gittiğinde kültür şokunu engellemek için iki kültürün dikkatli bir şekilde bir araya getirilmesiyle yaşanmaktadır.</a:t>
            </a:r>
          </a:p>
        </p:txBody>
      </p:sp>
    </p:spTree>
    <p:extLst>
      <p:ext uri="{BB962C8B-B14F-4D97-AF65-F5344CB8AC3E}">
        <p14:creationId xmlns:p14="http://schemas.microsoft.com/office/powerpoint/2010/main" val="41975504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42303"/>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342900" indent="-342900">
              <a:buFont typeface="Arial" panose="020B0604020202020204" pitchFamily="34" charset="0"/>
              <a:buChar char="•"/>
            </a:pPr>
            <a:endParaRPr lang="tr-TR" dirty="0"/>
          </a:p>
          <a:p>
            <a:pPr marL="0" indent="0">
              <a:buNone/>
            </a:pPr>
            <a:r>
              <a:rPr lang="tr-TR" b="1" dirty="0"/>
              <a:t>	1.1.2. Kurum Kültürünün Özellikleri</a:t>
            </a:r>
          </a:p>
          <a:p>
            <a:r>
              <a:rPr lang="tr-TR" dirty="0"/>
              <a:t>Kurum kültürü, </a:t>
            </a:r>
            <a:r>
              <a:rPr lang="tr-TR" b="1" dirty="0">
                <a:effectLst>
                  <a:outerShdw blurRad="38100" dist="38100" dir="2700000" algn="tl">
                    <a:srgbClr val="000000">
                      <a:alpha val="43137"/>
                    </a:srgbClr>
                  </a:outerShdw>
                </a:effectLst>
              </a:rPr>
              <a:t>açıkça belirtilmekten öte, ifade edilmeden de anlaşılabilen bir yapıdadır</a:t>
            </a:r>
            <a:r>
              <a:rPr lang="tr-TR" dirty="0"/>
              <a:t>. Bununla beraber günümüzde firma yöneticileri, tasarladıkları kültür hakkında konuşmakta ve bir çok üst düzey lider, firmalarında nasıl bir çevre yaratmak istedikleri hakkında konuşmayı önemli bir görev olarak görmektedir.</a:t>
            </a:r>
          </a:p>
          <a:p>
            <a:r>
              <a:rPr lang="tr-TR" dirty="0"/>
              <a:t>Ayrıca kurum kültürü, </a:t>
            </a:r>
            <a:r>
              <a:rPr lang="tr-TR" i="1" dirty="0">
                <a:effectLst>
                  <a:outerShdw blurRad="38100" dist="38100" dir="2700000" algn="tl">
                    <a:srgbClr val="000000">
                      <a:alpha val="43137"/>
                    </a:srgbClr>
                  </a:outerShdw>
                </a:effectLst>
              </a:rPr>
              <a:t>firmanın inanç ve değerlerinin sembolik gösterimi olarak görülmektedir</a:t>
            </a:r>
            <a:r>
              <a:rPr lang="tr-TR" dirty="0"/>
              <a:t>. Gerçekten de çok azımız çalıştığımız kurumun kültürünü okuma şansına sahibiz. Ancak birçoğumuz kurumda </a:t>
            </a:r>
            <a:r>
              <a:rPr lang="tr-TR" u="sng" dirty="0"/>
              <a:t>işlerin nasıl yapıldığına ilişkin hikayeler duyarak kurumun değerlerini yansıtan sloganlar okuyarak ya da çalışanların </a:t>
            </a:r>
            <a:r>
              <a:rPr lang="tr-TR" u="sng" dirty="0" err="1"/>
              <a:t>onore</a:t>
            </a:r>
            <a:r>
              <a:rPr lang="tr-TR" u="sng" dirty="0"/>
              <a:t> edildikleri çeşitli tören seremonileri izleyerek </a:t>
            </a:r>
            <a:r>
              <a:rPr lang="tr-TR" dirty="0"/>
              <a:t>kurum kültürünün ne olduğuna ilişkin sonuçlar çıkarabiliriz. </a:t>
            </a:r>
          </a:p>
        </p:txBody>
      </p:sp>
    </p:spTree>
    <p:extLst>
      <p:ext uri="{BB962C8B-B14F-4D97-AF65-F5344CB8AC3E}">
        <p14:creationId xmlns:p14="http://schemas.microsoft.com/office/powerpoint/2010/main" val="10920526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560944"/>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1.1.2. Kurum Kültürünün Özellikleri</a:t>
            </a:r>
          </a:p>
          <a:p>
            <a:r>
              <a:rPr lang="tr-TR" dirty="0"/>
              <a:t>Bir firmanın kültürü</a:t>
            </a:r>
            <a:r>
              <a:rPr lang="tr-TR" i="1" dirty="0">
                <a:effectLst>
                  <a:outerShdw blurRad="38100" dist="38100" dir="2700000" algn="tl">
                    <a:srgbClr val="000000">
                      <a:alpha val="43137"/>
                    </a:srgbClr>
                  </a:outerShdw>
                </a:effectLst>
              </a:rPr>
              <a:t>, kendi inanç ve değerlerine uygun kişileri işe alma eğiliminde olduğundan zamanla sürekli hale gelmektedir</a:t>
            </a:r>
            <a:r>
              <a:rPr lang="tr-TR" dirty="0"/>
              <a:t>. Bu durum işçi-işveren uyumunu sağlamaktadır. </a:t>
            </a:r>
          </a:p>
          <a:p>
            <a:r>
              <a:rPr lang="tr-TR" dirty="0"/>
              <a:t>Bütün firmalara uygun «</a:t>
            </a:r>
            <a:r>
              <a:rPr lang="tr-TR" i="1" dirty="0">
                <a:effectLst>
                  <a:outerShdw blurRad="38100" dist="38100" dir="2700000" algn="tl">
                    <a:srgbClr val="000000">
                      <a:alpha val="43137"/>
                    </a:srgbClr>
                  </a:outerShdw>
                </a:effectLst>
              </a:rPr>
              <a:t>en iyi kurum kültürü</a:t>
            </a:r>
            <a:r>
              <a:rPr lang="tr-TR" dirty="0"/>
              <a:t>» yoktur. Çünkü </a:t>
            </a:r>
            <a:r>
              <a:rPr lang="tr-TR" i="1" dirty="0">
                <a:effectLst>
                  <a:outerShdw blurRad="38100" dist="38100" dir="2700000" algn="tl">
                    <a:srgbClr val="000000">
                      <a:alpha val="43137"/>
                    </a:srgbClr>
                  </a:outerShdw>
                </a:effectLst>
              </a:rPr>
              <a:t>kurum kültürü firmanın geçmişine ve amaçlarına, faaliyet gösterdiği endüstriye, rekabet yapısına ve çevredeki diğer faktörlere bağlıdır. </a:t>
            </a:r>
          </a:p>
        </p:txBody>
      </p:sp>
    </p:spTree>
    <p:extLst>
      <p:ext uri="{BB962C8B-B14F-4D97-AF65-F5344CB8AC3E}">
        <p14:creationId xmlns:p14="http://schemas.microsoft.com/office/powerpoint/2010/main" val="32274297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705080" y="3119865"/>
            <a:ext cx="5398264" cy="3124201"/>
          </a:xfrm>
        </p:spPr>
        <p:txBody>
          <a:bodyPr>
            <a:noAutofit/>
          </a:bodyPr>
          <a:lstStyle/>
          <a:p>
            <a:r>
              <a:rPr lang="tr-TR" sz="2400" i="1" dirty="0">
                <a:effectLst>
                  <a:outerShdw blurRad="38100" dist="38100" dir="2700000" algn="tl">
                    <a:srgbClr val="000000">
                      <a:alpha val="43137"/>
                    </a:srgbClr>
                  </a:outerShdw>
                </a:effectLst>
              </a:rPr>
              <a:t>Birçok firmanın kültürü söyledikleriyle çalışanlarını etkileme gücüne sahip üst yönetimden gelmektedir</a:t>
            </a:r>
            <a:r>
              <a:rPr lang="tr-TR" sz="2400" dirty="0"/>
              <a:t>. Bununla birlikte gözlemci çalışanlar açısından yönetimin söylediklerinden çok yaptıkları daha önemlidir. </a:t>
            </a:r>
          </a:p>
          <a:p>
            <a:pPr marL="0" indent="0">
              <a:buNone/>
            </a:pPr>
            <a:r>
              <a:rPr lang="tr-TR" sz="2400" dirty="0"/>
              <a:t>	</a:t>
            </a:r>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89782" y="2438400"/>
            <a:ext cx="5113241" cy="3896300"/>
          </a:xfrm>
        </p:spPr>
      </p:pic>
    </p:spTree>
    <p:extLst>
      <p:ext uri="{BB962C8B-B14F-4D97-AF65-F5344CB8AC3E}">
        <p14:creationId xmlns:p14="http://schemas.microsoft.com/office/powerpoint/2010/main" val="2134960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693604"/>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1.1.2. Kurum Kültürünün Özellikleri</a:t>
            </a:r>
          </a:p>
          <a:p>
            <a:pPr marL="0" indent="0">
              <a:buNone/>
            </a:pPr>
            <a:r>
              <a:rPr lang="tr-TR" i="1" dirty="0">
                <a:effectLst>
                  <a:outerShdw blurRad="38100" dist="38100" dir="2700000" algn="tl">
                    <a:srgbClr val="000000">
                      <a:alpha val="43137"/>
                    </a:srgbClr>
                  </a:outerShdw>
                </a:effectLst>
              </a:rPr>
              <a:t>Yapılan araştırmalar kurum kültürüyle performans arasında doğrusal bir ilişki olduğunu göstermektedir</a:t>
            </a:r>
            <a:r>
              <a:rPr lang="tr-TR" dirty="0"/>
              <a:t>. Bugün birçok araştırmacı ve yazar, </a:t>
            </a:r>
            <a:r>
              <a:rPr lang="tr-TR" i="1" dirty="0"/>
              <a:t>kültürün firma içinde işbirliği, karar alma, kontrol ve iletişim yapılarını kolaylaştırdığını ve işyerine bağlılığı artırdığına inanmaktadır</a:t>
            </a:r>
            <a:r>
              <a:rPr lang="tr-TR" dirty="0"/>
              <a:t>. Bu durum özellikle başarıdaki engelleri ortadan kaldırarak </a:t>
            </a:r>
            <a:r>
              <a:rPr lang="tr-TR" i="1" dirty="0">
                <a:effectLst>
                  <a:outerShdw blurRad="38100" dist="38100" dir="2700000" algn="tl">
                    <a:srgbClr val="000000">
                      <a:alpha val="43137"/>
                    </a:srgbClr>
                  </a:outerShdw>
                </a:effectLst>
              </a:rPr>
              <a:t>performansı artıran kültür yaratmak isteyen firmalar</a:t>
            </a:r>
            <a:r>
              <a:rPr lang="tr-TR" dirty="0"/>
              <a:t> için geçerlidir. </a:t>
            </a:r>
          </a:p>
        </p:txBody>
      </p:sp>
    </p:spTree>
    <p:extLst>
      <p:ext uri="{BB962C8B-B14F-4D97-AF65-F5344CB8AC3E}">
        <p14:creationId xmlns:p14="http://schemas.microsoft.com/office/powerpoint/2010/main" val="1064750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1. Kurum Kültürü ve Kurum içi İletişim</a:t>
            </a:r>
          </a:p>
        </p:txBody>
      </p:sp>
      <p:sp>
        <p:nvSpPr>
          <p:cNvPr id="3" name="İçerik Yer Tutucusu 2"/>
          <p:cNvSpPr>
            <a:spLocks noGrp="1"/>
          </p:cNvSpPr>
          <p:nvPr>
            <p:ph idx="1"/>
          </p:nvPr>
        </p:nvSpPr>
        <p:spPr>
          <a:xfrm>
            <a:off x="1484310" y="2211355"/>
            <a:ext cx="10018713" cy="4217437"/>
          </a:xfrm>
        </p:spPr>
        <p:txBody>
          <a:bodyPr>
            <a:normAutofit fontScale="92500" lnSpcReduction="20000"/>
          </a:bodyPr>
          <a:lstStyle/>
          <a:p>
            <a:pPr marL="0" indent="0">
              <a:buNone/>
            </a:pPr>
            <a:r>
              <a:rPr lang="tr-TR" dirty="0"/>
              <a:t>	1.1. Kurum Kültürünün Kavramsal Çerçevesi</a:t>
            </a:r>
          </a:p>
          <a:p>
            <a:pPr marL="457200" lvl="1" indent="0">
              <a:buNone/>
            </a:pPr>
            <a:r>
              <a:rPr lang="tr-TR" sz="2400" dirty="0"/>
              <a:t>	1.1.1. Kurum Kültürünün Tanımı</a:t>
            </a:r>
          </a:p>
          <a:p>
            <a:pPr marL="457200" lvl="1" indent="0">
              <a:buNone/>
            </a:pPr>
            <a:r>
              <a:rPr lang="tr-TR" sz="2400" dirty="0"/>
              <a:t>	1.1.2. Kurum Kültürünün Özellikleri </a:t>
            </a:r>
          </a:p>
          <a:p>
            <a:pPr marL="457200" lvl="1" indent="0">
              <a:buNone/>
            </a:pPr>
            <a:r>
              <a:rPr lang="tr-TR" sz="2400" dirty="0"/>
              <a:t>	1.1.3. Kurum Kültürünün Boyutları</a:t>
            </a:r>
          </a:p>
          <a:p>
            <a:pPr marL="457200" lvl="1" indent="0">
              <a:buNone/>
            </a:pPr>
            <a:r>
              <a:rPr lang="tr-TR" sz="2400" dirty="0"/>
              <a:t>	1.1.4. Kurum Kültürünün Önemi ve İşlevleri</a:t>
            </a:r>
          </a:p>
          <a:p>
            <a:pPr marL="457200" lvl="1" indent="0">
              <a:buNone/>
            </a:pPr>
            <a:r>
              <a:rPr lang="tr-TR" sz="2400" dirty="0"/>
              <a:t>1.2. Kurum İçi İletişim Kavramının Kavramsal Çerçevesi</a:t>
            </a:r>
          </a:p>
          <a:p>
            <a:pPr marL="457200" lvl="1" indent="0">
              <a:buNone/>
            </a:pPr>
            <a:r>
              <a:rPr lang="tr-TR" sz="2400" dirty="0"/>
              <a:t>	1.2.1. Kurum İçi İletişimin Tanımı</a:t>
            </a:r>
          </a:p>
          <a:p>
            <a:pPr marL="457200" lvl="1" indent="0">
              <a:buNone/>
            </a:pPr>
            <a:r>
              <a:rPr lang="tr-TR" sz="2400" dirty="0"/>
              <a:t>	1.2.2. Kurum İçi İletişimin Amaçları</a:t>
            </a:r>
          </a:p>
          <a:p>
            <a:pPr marL="457200" lvl="1" indent="0">
              <a:buNone/>
            </a:pPr>
            <a:r>
              <a:rPr lang="tr-TR" sz="2400" dirty="0"/>
              <a:t>	1.2.3.Kurum İçi İletişimin İşleyiş Süreci</a:t>
            </a:r>
          </a:p>
          <a:p>
            <a:pPr marL="457200" lvl="1" indent="0">
              <a:buNone/>
            </a:pPr>
            <a:r>
              <a:rPr lang="tr-TR" sz="2400" dirty="0"/>
              <a:t>	1.2.4. İletişim Araç ve Yöntemleri</a:t>
            </a:r>
          </a:p>
          <a:p>
            <a:endParaRPr lang="tr-TR" dirty="0"/>
          </a:p>
        </p:txBody>
      </p:sp>
    </p:spTree>
    <p:extLst>
      <p:ext uri="{BB962C8B-B14F-4D97-AF65-F5344CB8AC3E}">
        <p14:creationId xmlns:p14="http://schemas.microsoft.com/office/powerpoint/2010/main" val="21906321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0335" y="180421"/>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00335" y="1356432"/>
            <a:ext cx="10018713" cy="5321147"/>
          </a:xfrm>
        </p:spPr>
        <p:txBody>
          <a:bodyPr>
            <a:normAutofit fontScale="92500" lnSpcReduction="20000"/>
          </a:bodyPr>
          <a:lstStyle/>
          <a:p>
            <a:pPr marL="0" indent="0">
              <a:buNone/>
            </a:pPr>
            <a:r>
              <a:rPr lang="tr-TR" b="1" dirty="0"/>
              <a:t>	</a:t>
            </a:r>
          </a:p>
          <a:p>
            <a:pPr marL="0" indent="0">
              <a:buNone/>
            </a:pPr>
            <a:endParaRPr lang="tr-TR" b="1" dirty="0"/>
          </a:p>
          <a:p>
            <a:pPr marL="0" indent="0">
              <a:buNone/>
            </a:pPr>
            <a:r>
              <a:rPr lang="tr-TR" b="1" dirty="0"/>
              <a:t>1.1.3 Kurum Kültürünün Boyutları</a:t>
            </a:r>
          </a:p>
          <a:p>
            <a:pPr marL="0" indent="0">
              <a:buNone/>
            </a:pPr>
            <a:r>
              <a:rPr lang="tr-TR" dirty="0"/>
              <a:t>Kurum kültürü birbirine bağlı olan bazı boyutları da kapsamaktadır. Eğer kurum kültürü varsa, tanımlanıp ölçülebilen belirli boyutlarının da olması gerekir. Bir araya geldiğinde firmanın özünü oluşturan ve firmadan firmaya farklılık gösteren 10 boyuttan söz edilebilir (Akıncı, Vural, 2005: 60): </a:t>
            </a:r>
          </a:p>
          <a:p>
            <a:pPr marL="0" indent="0">
              <a:buNone/>
            </a:pPr>
            <a:r>
              <a:rPr lang="tr-TR" b="1" dirty="0"/>
              <a:t>1-</a:t>
            </a:r>
            <a:r>
              <a:rPr lang="tr-TR" dirty="0"/>
              <a:t> </a:t>
            </a:r>
            <a:r>
              <a:rPr lang="tr-TR" b="1" dirty="0"/>
              <a:t>Bireysel </a:t>
            </a:r>
            <a:r>
              <a:rPr lang="tr-TR" b="1" dirty="0" err="1"/>
              <a:t>insiyatif</a:t>
            </a:r>
            <a:r>
              <a:rPr lang="tr-TR" b="1" dirty="0"/>
              <a:t>: </a:t>
            </a:r>
            <a:r>
              <a:rPr lang="tr-TR" dirty="0"/>
              <a:t>Örgüt çalışanlarının sahip olduğu özgürlük, bağımsızlık ve sorumluluk derecesi,</a:t>
            </a:r>
          </a:p>
          <a:p>
            <a:pPr marL="0" indent="0">
              <a:buNone/>
            </a:pPr>
            <a:r>
              <a:rPr lang="tr-TR" b="1" dirty="0"/>
              <a:t>2-</a:t>
            </a:r>
            <a:r>
              <a:rPr lang="tr-TR" dirty="0"/>
              <a:t> </a:t>
            </a:r>
            <a:r>
              <a:rPr lang="tr-TR" b="1" dirty="0"/>
              <a:t>Risk toleransı: </a:t>
            </a:r>
            <a:r>
              <a:rPr lang="tr-TR" dirty="0"/>
              <a:t>Çalışanların girişkenliğe, yeniliklere açık olmaya ve risk almaya ne kadar teşvik edildikleri,</a:t>
            </a:r>
          </a:p>
          <a:p>
            <a:pPr marL="0" indent="0">
              <a:buNone/>
            </a:pPr>
            <a:r>
              <a:rPr lang="tr-TR" b="1" dirty="0"/>
              <a:t>3- Yön: </a:t>
            </a:r>
            <a:r>
              <a:rPr lang="tr-TR" dirty="0"/>
              <a:t>Örgütün çalışanlarına verdiği açık hedefler ve kendilerinden beklenilen performansın derecesi,</a:t>
            </a:r>
          </a:p>
          <a:p>
            <a:pPr marL="0" indent="0">
              <a:buNone/>
            </a:pPr>
            <a:r>
              <a:rPr lang="tr-TR" b="1" dirty="0"/>
              <a:t>4- Bütünleşme: </a:t>
            </a:r>
            <a:r>
              <a:rPr lang="tr-TR" dirty="0"/>
              <a:t>Örgüt bünyesindeki ünitelerin, ne kadar bir arada ve koordineli bir şekilde çalışmaya teşvik edildikleri,</a:t>
            </a:r>
          </a:p>
          <a:p>
            <a:pPr marL="0" indent="0">
              <a:buNone/>
            </a:pPr>
            <a:endParaRPr lang="tr-TR" dirty="0"/>
          </a:p>
          <a:p>
            <a:pPr marL="0" indent="0">
              <a:buNone/>
            </a:pPr>
            <a:endParaRPr lang="tr-TR" b="1" dirty="0"/>
          </a:p>
        </p:txBody>
      </p:sp>
    </p:spTree>
    <p:extLst>
      <p:ext uri="{BB962C8B-B14F-4D97-AF65-F5344CB8AC3E}">
        <p14:creationId xmlns:p14="http://schemas.microsoft.com/office/powerpoint/2010/main" val="443213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109710"/>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09" y="1145755"/>
            <a:ext cx="10018713" cy="6125378"/>
          </a:xfrm>
        </p:spPr>
        <p:txBody>
          <a:bodyPr>
            <a:normAutofit fontScale="85000" lnSpcReduction="20000"/>
          </a:bodyPr>
          <a:lstStyle/>
          <a:p>
            <a:pPr marL="0" indent="0">
              <a:buNone/>
            </a:pPr>
            <a:endParaRPr lang="tr-TR" b="1" dirty="0"/>
          </a:p>
          <a:p>
            <a:pPr marL="0" indent="0">
              <a:buNone/>
            </a:pPr>
            <a:r>
              <a:rPr lang="tr-TR" sz="2600" b="1" dirty="0"/>
              <a:t>	1.1.3. Kurum Kültürünün Boyutları</a:t>
            </a:r>
          </a:p>
          <a:p>
            <a:pPr marL="0" indent="0">
              <a:buNone/>
            </a:pPr>
            <a:r>
              <a:rPr lang="tr-TR" sz="2600" b="1" dirty="0"/>
              <a:t>5- Yönetimin desteği: </a:t>
            </a:r>
            <a:r>
              <a:rPr lang="tr-TR" sz="2600" dirty="0"/>
              <a:t>Örgüt içinde üstlerin astlarına sağladığı açık iletişim, yardım ve desteğin derecesi</a:t>
            </a:r>
          </a:p>
          <a:p>
            <a:pPr marL="0" indent="0">
              <a:buNone/>
            </a:pPr>
            <a:r>
              <a:rPr lang="tr-TR" sz="2600" b="1" dirty="0"/>
              <a:t>6- Kontrol: </a:t>
            </a:r>
            <a:r>
              <a:rPr lang="tr-TR" sz="2600" dirty="0"/>
              <a:t>Örgütte geçerli olan kural ve yönetmeliklerin sayısıyla, işçi davranışlarını takip ve kontrol etmek için direkt yapılan denetimin miktarı,</a:t>
            </a:r>
          </a:p>
          <a:p>
            <a:pPr marL="0" indent="0">
              <a:buNone/>
            </a:pPr>
            <a:r>
              <a:rPr lang="tr-TR" sz="2600" b="1" dirty="0"/>
              <a:t>7- Kimlik: </a:t>
            </a:r>
            <a:r>
              <a:rPr lang="tr-TR" sz="2600" dirty="0"/>
              <a:t>Çalışanların kendi uzmanlık sahaları veya belirli çalışma gruplarından öte, örgütü bir bütün olarak görme ve tanımlama dereceleri,</a:t>
            </a:r>
          </a:p>
          <a:p>
            <a:pPr marL="0" indent="0">
              <a:buNone/>
            </a:pPr>
            <a:r>
              <a:rPr lang="tr-TR" sz="2600" b="1" dirty="0"/>
              <a:t>8- Ödül sistemi: </a:t>
            </a:r>
            <a:r>
              <a:rPr lang="tr-TR" sz="2600" dirty="0"/>
              <a:t>Kıdem süresi veya adam tutma gibi değişkenlere bağlı olmadan, işçi performans kriterine dayanan ödüllerin (ücret artışı ve terfi gibi) derecesi,</a:t>
            </a:r>
          </a:p>
          <a:p>
            <a:pPr marL="0" indent="0">
              <a:buNone/>
            </a:pPr>
            <a:r>
              <a:rPr lang="tr-TR" sz="2600" b="1" dirty="0"/>
              <a:t>9- Fikir ayrılıklarına verilen tolerans: </a:t>
            </a:r>
            <a:r>
              <a:rPr lang="tr-TR" sz="2600" dirty="0"/>
              <a:t>Örgütte çalışanların fikir ayrılıklarından kaynaklanan çatışmaların ne kadarının </a:t>
            </a:r>
            <a:r>
              <a:rPr lang="tr-TR" sz="2600" dirty="0" err="1"/>
              <a:t>tolere</a:t>
            </a:r>
            <a:r>
              <a:rPr lang="tr-TR" sz="2600" dirty="0"/>
              <a:t> edildiği</a:t>
            </a:r>
          </a:p>
          <a:p>
            <a:pPr marL="0" indent="0">
              <a:buNone/>
            </a:pPr>
            <a:r>
              <a:rPr lang="tr-TR" sz="2600" b="1" dirty="0"/>
              <a:t>10- İletişim modelleri: </a:t>
            </a:r>
            <a:r>
              <a:rPr lang="tr-TR" sz="2600" dirty="0"/>
              <a:t>Örgütsel iletişimin, resmi otorite hiyerarşisiyle ne kadarının sınırlandırıldığının derecesi. </a:t>
            </a:r>
          </a:p>
          <a:p>
            <a:pPr marL="0" indent="0">
              <a:buNone/>
            </a:pPr>
            <a:endParaRPr lang="tr-TR" sz="2600" dirty="0"/>
          </a:p>
          <a:p>
            <a:pPr marL="0" indent="0">
              <a:buNone/>
            </a:pPr>
            <a:r>
              <a:rPr lang="tr-TR" dirty="0"/>
              <a:t> </a:t>
            </a:r>
          </a:p>
          <a:p>
            <a:pPr marL="0" indent="0">
              <a:buNone/>
            </a:pPr>
            <a:endParaRPr lang="tr-TR" b="1" dirty="0"/>
          </a:p>
        </p:txBody>
      </p:sp>
    </p:spTree>
    <p:extLst>
      <p:ext uri="{BB962C8B-B14F-4D97-AF65-F5344CB8AC3E}">
        <p14:creationId xmlns:p14="http://schemas.microsoft.com/office/powerpoint/2010/main" val="31638415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9578" y="0"/>
            <a:ext cx="10018713" cy="1752599"/>
          </a:xfrm>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363894" y="1446245"/>
            <a:ext cx="6015473" cy="5234473"/>
          </a:xfrm>
        </p:spPr>
        <p:txBody>
          <a:bodyPr>
            <a:normAutofit fontScale="92500" lnSpcReduction="20000"/>
          </a:bodyPr>
          <a:lstStyle/>
          <a:p>
            <a:pPr marL="0" indent="0">
              <a:buNone/>
            </a:pPr>
            <a:endParaRPr lang="tr-TR" sz="2600" b="1" dirty="0" smtClean="0"/>
          </a:p>
          <a:p>
            <a:pPr marL="0" indent="0">
              <a:buNone/>
            </a:pPr>
            <a:endParaRPr lang="tr-TR" sz="2600" b="1" dirty="0"/>
          </a:p>
          <a:p>
            <a:pPr marL="0" indent="0">
              <a:buNone/>
            </a:pPr>
            <a:r>
              <a:rPr lang="tr-TR" sz="2600" b="1" dirty="0" smtClean="0"/>
              <a:t>1.1.4</a:t>
            </a:r>
            <a:r>
              <a:rPr lang="tr-TR" sz="2600" b="1" dirty="0"/>
              <a:t>. Kurum Kültürünün Önemi ve </a:t>
            </a:r>
            <a:r>
              <a:rPr lang="tr-TR" sz="2600" b="1" dirty="0" smtClean="0"/>
              <a:t>İşlevleri</a:t>
            </a:r>
            <a:r>
              <a:rPr lang="tr-TR" sz="2800" b="1" dirty="0"/>
              <a:t>1.4. Kurum Kültürünün Önemi ve İşlevleri</a:t>
            </a:r>
          </a:p>
          <a:p>
            <a:pPr marL="0" indent="0">
              <a:buNone/>
            </a:pPr>
            <a:r>
              <a:rPr lang="tr-TR" sz="2800" u="sng" dirty="0"/>
              <a:t>Kurum kültürünün 3 ana işlevi vardır </a:t>
            </a:r>
            <a:r>
              <a:rPr lang="tr-TR" sz="2800" dirty="0"/>
              <a:t>(Akıcı, Vural , 2005: 64-66).</a:t>
            </a:r>
          </a:p>
          <a:p>
            <a:r>
              <a:rPr lang="tr-TR" sz="2800" dirty="0"/>
              <a:t>Örgütün dış çevreye uyum sorunlarını çözme</a:t>
            </a:r>
          </a:p>
          <a:p>
            <a:r>
              <a:rPr lang="tr-TR" sz="2800" dirty="0"/>
              <a:t>Örgütün çevreyle bütünleşme sorunlarını çözme</a:t>
            </a:r>
          </a:p>
          <a:p>
            <a:r>
              <a:rPr lang="tr-TR" sz="2800" dirty="0"/>
              <a:t>Çevresel belirsizlikleri azaltma, endişeleri giderme ve korkuları yenme</a:t>
            </a:r>
          </a:p>
          <a:p>
            <a:pPr marL="0" indent="0">
              <a:buNone/>
            </a:pPr>
            <a:endParaRPr lang="tr-TR" sz="2600" dirty="0"/>
          </a:p>
          <a:p>
            <a:endParaRPr lang="tr-TR" b="1"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88935" y="1446246"/>
            <a:ext cx="4891489" cy="4921504"/>
          </a:xfrm>
        </p:spPr>
      </p:pic>
    </p:spTree>
    <p:extLst>
      <p:ext uri="{BB962C8B-B14F-4D97-AF65-F5344CB8AC3E}">
        <p14:creationId xmlns:p14="http://schemas.microsoft.com/office/powerpoint/2010/main" val="2032155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124437"/>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fontScale="92500"/>
          </a:bodyPr>
          <a:lstStyle/>
          <a:p>
            <a:pPr marL="0" indent="0">
              <a:buNone/>
            </a:pPr>
            <a:r>
              <a:rPr lang="tr-TR" b="1" dirty="0"/>
              <a:t>	1.4. Kurum Kültürünün Önemi ve İşlevleri</a:t>
            </a:r>
          </a:p>
          <a:p>
            <a:r>
              <a:rPr lang="tr-TR" dirty="0">
                <a:effectLst>
                  <a:outerShdw blurRad="38100" dist="38100" dir="2700000" algn="tl">
                    <a:srgbClr val="000000">
                      <a:alpha val="43137"/>
                    </a:srgbClr>
                  </a:outerShdw>
                </a:effectLst>
              </a:rPr>
              <a:t>Örgütün dış çevreye uyum sorunlarını çözme: </a:t>
            </a:r>
          </a:p>
          <a:p>
            <a:pPr marL="0" indent="0">
              <a:buNone/>
            </a:pPr>
            <a:r>
              <a:rPr lang="tr-TR" dirty="0">
                <a:solidFill>
                  <a:schemeClr val="accent1"/>
                </a:solidFill>
                <a:effectLst>
                  <a:outerShdw blurRad="38100" dist="38100" dir="2700000" algn="tl">
                    <a:srgbClr val="000000">
                      <a:alpha val="43137"/>
                    </a:srgbClr>
                  </a:outerShdw>
                </a:effectLst>
              </a:rPr>
              <a:t>- </a:t>
            </a:r>
            <a:r>
              <a:rPr lang="tr-TR" dirty="0">
                <a:effectLst>
                  <a:outerShdw blurRad="38100" dist="38100" dir="2700000" algn="tl">
                    <a:srgbClr val="000000">
                      <a:alpha val="43137"/>
                    </a:srgbClr>
                  </a:outerShdw>
                </a:effectLst>
              </a:rPr>
              <a:t> </a:t>
            </a:r>
            <a:r>
              <a:rPr lang="tr-TR" b="1" dirty="0"/>
              <a:t>Görev ve strateji: </a:t>
            </a:r>
            <a:r>
              <a:rPr lang="tr-TR" dirty="0"/>
              <a:t>Ana görevin birincil işlevi açıkça veya üstü kapalı olarak belirtilmiş değer ve fonksiyonların çevreye duyurulması ve bunların çevre tarafından anlaşılması</a:t>
            </a:r>
          </a:p>
          <a:p>
            <a:pPr>
              <a:buFontTx/>
              <a:buChar char="-"/>
            </a:pPr>
            <a:r>
              <a:rPr lang="tr-TR" b="1" dirty="0"/>
              <a:t>Amaçlar:</a:t>
            </a:r>
            <a:r>
              <a:rPr lang="tr-TR" dirty="0">
                <a:effectLst>
                  <a:outerShdw blurRad="38100" dist="38100" dir="2700000" algn="tl">
                    <a:srgbClr val="000000">
                      <a:alpha val="43137"/>
                    </a:srgbClr>
                  </a:outerShdw>
                </a:effectLst>
              </a:rPr>
              <a:t> </a:t>
            </a:r>
            <a:r>
              <a:rPr lang="tr-TR" dirty="0"/>
              <a:t>Ana hedeften üretilmiş amaçlar üzerinde fikir birliğine varılması</a:t>
            </a:r>
          </a:p>
          <a:p>
            <a:pPr>
              <a:buFontTx/>
              <a:buChar char="-"/>
            </a:pPr>
            <a:r>
              <a:rPr lang="tr-TR" b="1" dirty="0"/>
              <a:t>Araçlar: </a:t>
            </a:r>
            <a:r>
              <a:rPr lang="tr-TR" dirty="0"/>
              <a:t>Hedeflere ulaşmada kullanılacak araçlar, yöntemler üzerinde anlaşmaya varılması</a:t>
            </a:r>
          </a:p>
          <a:p>
            <a:pPr>
              <a:buFontTx/>
              <a:buChar char="-"/>
            </a:pPr>
            <a:r>
              <a:rPr lang="tr-TR" b="1" dirty="0"/>
              <a:t>Ölçme: </a:t>
            </a:r>
            <a:r>
              <a:rPr lang="tr-TR" dirty="0"/>
              <a:t>Örgütün veya grubun amaçlarını ölçmede kullanılacak başarı değerlendirme ölçütleri  ve kontrol sistemleri üzerinde ortak bir karara varılması.</a:t>
            </a:r>
          </a:p>
          <a:p>
            <a:pPr>
              <a:buFontTx/>
              <a:buChar char="-"/>
            </a:pPr>
            <a:r>
              <a:rPr lang="tr-TR" b="1" dirty="0"/>
              <a:t>Düzeltme: </a:t>
            </a:r>
            <a:r>
              <a:rPr lang="tr-TR" dirty="0"/>
              <a:t>Amaçlara ulaşılamadığı durumlarda düzeltici ve sapmayı önleyici çabalar hakkında bir anlaşmaya varılması</a:t>
            </a:r>
          </a:p>
          <a:p>
            <a:pPr marL="0" indent="0">
              <a:buNone/>
            </a:pPr>
            <a:endParaRPr lang="tr-TR" b="1" dirty="0"/>
          </a:p>
        </p:txBody>
      </p:sp>
    </p:spTree>
    <p:extLst>
      <p:ext uri="{BB962C8B-B14F-4D97-AF65-F5344CB8AC3E}">
        <p14:creationId xmlns:p14="http://schemas.microsoft.com/office/powerpoint/2010/main" val="3244213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93510C35-9F23-4F62-8594-E68E3A2D98E5}"/>
              </a:ext>
            </a:extLst>
          </p:cNvPr>
          <p:cNvSpPr>
            <a:spLocks noGrp="1"/>
          </p:cNvSpPr>
          <p:nvPr>
            <p:ph type="title"/>
          </p:nvPr>
        </p:nvSpPr>
        <p:spPr/>
        <p:txBody>
          <a:bodyPr/>
          <a:lstStyle/>
          <a:p>
            <a:r>
              <a:rPr lang="tr-TR" b="1" dirty="0"/>
              <a:t>1.1. Kurum Kültürünün Kavramsal Çerçevesi</a:t>
            </a:r>
            <a:endParaRPr lang="tr-TR" dirty="0"/>
          </a:p>
        </p:txBody>
      </p:sp>
      <p:sp>
        <p:nvSpPr>
          <p:cNvPr id="3" name="İçerik Yer Tutucusu 2">
            <a:extLst>
              <a:ext uri="{FF2B5EF4-FFF2-40B4-BE49-F238E27FC236}">
                <a16:creationId xmlns="" xmlns:a16="http://schemas.microsoft.com/office/drawing/2014/main" id="{4630403B-046F-4D8D-906D-AFE458A1BA19}"/>
              </a:ext>
            </a:extLst>
          </p:cNvPr>
          <p:cNvSpPr>
            <a:spLocks noGrp="1"/>
          </p:cNvSpPr>
          <p:nvPr>
            <p:ph sz="half" idx="1"/>
          </p:nvPr>
        </p:nvSpPr>
        <p:spPr>
          <a:xfrm>
            <a:off x="811764" y="2071396"/>
            <a:ext cx="5567604" cy="4245429"/>
          </a:xfrm>
        </p:spPr>
        <p:txBody>
          <a:bodyPr>
            <a:normAutofit/>
          </a:bodyPr>
          <a:lstStyle/>
          <a:p>
            <a:r>
              <a:rPr lang="tr-TR" sz="2400" dirty="0">
                <a:effectLst>
                  <a:outerShdw blurRad="38100" dist="38100" dir="2700000" algn="tl">
                    <a:srgbClr val="000000">
                      <a:alpha val="43137"/>
                    </a:srgbClr>
                  </a:outerShdw>
                </a:effectLst>
              </a:rPr>
              <a:t>Örgütün çevreyle bütünleşme sorunlarını çözme:</a:t>
            </a:r>
          </a:p>
          <a:p>
            <a:pPr marL="0" indent="0">
              <a:buNone/>
            </a:pPr>
            <a:r>
              <a:rPr lang="tr-TR" sz="2400" dirty="0"/>
              <a:t>- </a:t>
            </a:r>
            <a:r>
              <a:rPr lang="tr-TR" sz="2400" b="1" dirty="0"/>
              <a:t>Ortak dil ve kavram birliği: </a:t>
            </a:r>
            <a:r>
              <a:rPr lang="tr-TR" sz="2400" dirty="0"/>
              <a:t>Grup üyelerini birbirine bağlayan, iletişim kurmalarını sağlayan bir husustur. Aksi halde üyeler birbirini anlayamayacağı için sosyal bir örgüt ya da grubun varlığından söz edilemez. </a:t>
            </a:r>
          </a:p>
        </p:txBody>
      </p:sp>
      <p:pic>
        <p:nvPicPr>
          <p:cNvPr id="6" name="İçerik Yer Tutucusu 5">
            <a:extLst>
              <a:ext uri="{FF2B5EF4-FFF2-40B4-BE49-F238E27FC236}">
                <a16:creationId xmlns="" xmlns:a16="http://schemas.microsoft.com/office/drawing/2014/main" id="{3EE47B9D-97BB-4E7C-BC86-1E583DD4D688}"/>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76661" y="2146042"/>
            <a:ext cx="4385388" cy="4320072"/>
          </a:xfrm>
        </p:spPr>
      </p:pic>
    </p:spTree>
    <p:extLst>
      <p:ext uri="{BB962C8B-B14F-4D97-AF65-F5344CB8AC3E}">
        <p14:creationId xmlns:p14="http://schemas.microsoft.com/office/powerpoint/2010/main" val="1119174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292388"/>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1.4. Kurum Kültürünün Önemi ve İşlevleri</a:t>
            </a:r>
          </a:p>
          <a:p>
            <a:r>
              <a:rPr lang="tr-TR" dirty="0">
                <a:effectLst>
                  <a:outerShdw blurRad="38100" dist="38100" dir="2700000" algn="tl">
                    <a:srgbClr val="000000">
                      <a:alpha val="43137"/>
                    </a:srgbClr>
                  </a:outerShdw>
                </a:effectLst>
              </a:rPr>
              <a:t>Örgütün çevreyle bütünleşme sorunlarını çözme</a:t>
            </a:r>
          </a:p>
          <a:p>
            <a:pPr>
              <a:buFontTx/>
              <a:buChar char="-"/>
            </a:pPr>
            <a:r>
              <a:rPr lang="tr-TR" b="1" dirty="0"/>
              <a:t>Grup sınırları, gruba dahil olma ve kabul edilmeme ölçütleri: </a:t>
            </a:r>
            <a:r>
              <a:rPr lang="tr-TR" dirty="0"/>
              <a:t>Kültürün en önemli olduğu konulardan biri örgüte üye olma standartlarının geliştirilmesidir. Üyeler böylece örgütsel sınırlarla ve örgüte katılma koşullarını ve nedenlerini anlarlar.</a:t>
            </a:r>
          </a:p>
          <a:p>
            <a:pPr>
              <a:buFontTx/>
              <a:buChar char="-"/>
            </a:pPr>
            <a:r>
              <a:rPr lang="tr-TR" b="1" dirty="0"/>
              <a:t>Güç ve konum: </a:t>
            </a:r>
            <a:r>
              <a:rPr lang="tr-TR" dirty="0"/>
              <a:t>Örgütlerde hiyerarşik mevkilerin ve yetkilerin nasıl elde edileceği, terfi sisteminin ölçütlerinin neler olacağı bellidir. Bu konuda örgüt üyeleri, uyumun sağlanmasına yardımcı olacak, ortaya çıkabilecek muhtemel anlaşmazlık ve çatışmaların önüne geçecektir.</a:t>
            </a:r>
            <a:endParaRPr lang="tr-TR" b="1" dirty="0"/>
          </a:p>
        </p:txBody>
      </p:sp>
    </p:spTree>
    <p:extLst>
      <p:ext uri="{BB962C8B-B14F-4D97-AF65-F5344CB8AC3E}">
        <p14:creationId xmlns:p14="http://schemas.microsoft.com/office/powerpoint/2010/main" val="7623224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57702"/>
            <a:ext cx="10018713" cy="1278874"/>
          </a:xfrm>
        </p:spPr>
        <p:txBody>
          <a:bodyPr>
            <a:normAutofit/>
          </a:bodyPr>
          <a:lstStyle/>
          <a:p>
            <a:r>
              <a:rPr lang="tr-TR" b="1" dirty="0"/>
              <a:t>1.1. Kurum Kültürünün Kavramsal Çerçevesi </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1.4. Kurum Kültürünün Önemi ve İşlevleri</a:t>
            </a:r>
          </a:p>
          <a:p>
            <a:r>
              <a:rPr lang="tr-TR" dirty="0">
                <a:effectLst>
                  <a:outerShdw blurRad="38100" dist="38100" dir="2700000" algn="tl">
                    <a:srgbClr val="000000">
                      <a:alpha val="43137"/>
                    </a:srgbClr>
                  </a:outerShdw>
                </a:effectLst>
              </a:rPr>
              <a:t>Örgütün çevreyle bütünleşme sorunlarını çözme</a:t>
            </a:r>
          </a:p>
          <a:p>
            <a:pPr>
              <a:buFontTx/>
              <a:buChar char="-"/>
            </a:pPr>
            <a:r>
              <a:rPr lang="tr-TR" b="1" dirty="0"/>
              <a:t>Kişisel ilkeler, arkadaşlık ve sevgi</a:t>
            </a:r>
            <a:r>
              <a:rPr lang="tr-TR" dirty="0">
                <a:effectLst>
                  <a:outerShdw blurRad="38100" dist="38100" dir="2700000" algn="tl">
                    <a:srgbClr val="000000">
                      <a:alpha val="43137"/>
                    </a:srgbClr>
                  </a:outerShdw>
                </a:effectLst>
              </a:rPr>
              <a:t>: </a:t>
            </a:r>
            <a:r>
              <a:rPr lang="tr-TR" dirty="0"/>
              <a:t>Örgütlerde bireyler arası ilişkiler, arkadaşlık, sevgi bağları oluşturmak, birlikte iş yapmak ve duygusal bakımdan tatmin olmak için gerekli ortamın kuralları oluşturulmalıdır.</a:t>
            </a:r>
          </a:p>
          <a:p>
            <a:pPr>
              <a:buFontTx/>
              <a:buChar char="-"/>
            </a:pPr>
            <a:r>
              <a:rPr lang="tr-TR" b="1" dirty="0"/>
              <a:t>Ödüller ve cezalar: </a:t>
            </a:r>
            <a:r>
              <a:rPr lang="tr-TR" dirty="0"/>
              <a:t>Örgütlerde hangi hareketlerin iyi ve arzu edilen, hangi davranışların arzu edilmeyen olduğunu, hangi davranışların maddi ya da manevi ödül kazandıracağını, hangi tutumların cezalandırılacağını veya ödülsüz bırakılacağını belirlemek gerekir.</a:t>
            </a:r>
          </a:p>
        </p:txBody>
      </p:sp>
    </p:spTree>
    <p:extLst>
      <p:ext uri="{BB962C8B-B14F-4D97-AF65-F5344CB8AC3E}">
        <p14:creationId xmlns:p14="http://schemas.microsoft.com/office/powerpoint/2010/main" val="907422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3758"/>
            <a:ext cx="10018713" cy="1278874"/>
          </a:xfrm>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1.4. Kurum Kültürünün Önemi ve İşlevleri</a:t>
            </a:r>
          </a:p>
          <a:p>
            <a:r>
              <a:rPr lang="tr-TR" dirty="0">
                <a:effectLst>
                  <a:outerShdw blurRad="38100" dist="38100" dir="2700000" algn="tl">
                    <a:srgbClr val="000000">
                      <a:alpha val="43137"/>
                    </a:srgbClr>
                  </a:outerShdw>
                </a:effectLst>
              </a:rPr>
              <a:t>Çevresel belirsizlikleri azaltma, endişeleri giderme ve korkuları yenme:</a:t>
            </a:r>
          </a:p>
          <a:p>
            <a:pPr marL="0" indent="0">
              <a:buNone/>
            </a:pPr>
            <a:r>
              <a:rPr lang="tr-TR" i="1" dirty="0"/>
              <a:t>Örgütsel kültürün önemli bir görevi, çevredeki belirsizliklere karşı bir filtre rolü oynaması, bu belirsizlikleri azaltması ya da en azından hafifletmesidir</a:t>
            </a:r>
            <a:r>
              <a:rPr lang="tr-TR" dirty="0"/>
              <a:t>. Birey çevreden gelebilecek tehdit ve tehlikelerin önemli veya önemsiz olduğunu düşünmeden korku veya endişeye kapılabilir. </a:t>
            </a:r>
          </a:p>
          <a:p>
            <a:pPr marL="0" indent="0">
              <a:buNone/>
            </a:pPr>
            <a:r>
              <a:rPr lang="tr-TR" dirty="0"/>
              <a:t>Birey, </a:t>
            </a:r>
            <a:r>
              <a:rPr lang="tr-TR" dirty="0">
                <a:effectLst>
                  <a:outerShdw blurRad="38100" dist="38100" dir="2700000" algn="tl">
                    <a:srgbClr val="000000">
                      <a:alpha val="43137"/>
                    </a:srgbClr>
                  </a:outerShdw>
                </a:effectLst>
              </a:rPr>
              <a:t>öncelikli görevlerini, hedeflerini, amaçlarını, amaçlarına ulaştıracak araçları ve bunlar arasındaki öncelik ve ilişkileri bildiği zaman kendine gelen </a:t>
            </a:r>
            <a:r>
              <a:rPr lang="tr-TR" dirty="0" err="1">
                <a:effectLst>
                  <a:outerShdw blurRad="38100" dist="38100" dir="2700000" algn="tl">
                    <a:srgbClr val="000000">
                      <a:alpha val="43137"/>
                    </a:srgbClr>
                  </a:outerShdw>
                </a:effectLst>
              </a:rPr>
              <a:t>uyarımları</a:t>
            </a:r>
            <a:r>
              <a:rPr lang="tr-TR" dirty="0">
                <a:effectLst>
                  <a:outerShdw blurRad="38100" dist="38100" dir="2700000" algn="tl">
                    <a:srgbClr val="000000">
                      <a:alpha val="43137"/>
                    </a:srgbClr>
                  </a:outerShdw>
                </a:effectLst>
              </a:rPr>
              <a:t> ve tehditleri ayıklar ve başa çıkmak için varsayımlar geliştirir. </a:t>
            </a:r>
          </a:p>
          <a:p>
            <a:endParaRPr lang="tr-T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22928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3758"/>
            <a:ext cx="10018713" cy="1278874"/>
          </a:xfrm>
        </p:spPr>
        <p:txBody>
          <a:bodyPr>
            <a:normAutofit/>
          </a:bodyPr>
          <a:lstStyle/>
          <a:p>
            <a:r>
              <a:rPr lang="tr-TR" b="1" dirty="0"/>
              <a:t>1.1. Kurum Kültürünün Kavramsal Çerçevesi </a:t>
            </a:r>
            <a:endParaRPr lang="tr-TR" dirty="0"/>
          </a:p>
        </p:txBody>
      </p:sp>
      <p:sp>
        <p:nvSpPr>
          <p:cNvPr id="3" name="İçerik Yer Tutucusu 2"/>
          <p:cNvSpPr>
            <a:spLocks noGrp="1"/>
          </p:cNvSpPr>
          <p:nvPr>
            <p:ph idx="1"/>
          </p:nvPr>
        </p:nvSpPr>
        <p:spPr>
          <a:xfrm>
            <a:off x="1484310" y="1995515"/>
            <a:ext cx="10018713" cy="5321147"/>
          </a:xfrm>
        </p:spPr>
        <p:txBody>
          <a:bodyPr>
            <a:normAutofit/>
          </a:bodyPr>
          <a:lstStyle/>
          <a:p>
            <a:pPr marL="0" indent="0">
              <a:buNone/>
            </a:pPr>
            <a:r>
              <a:rPr lang="tr-TR" b="1" dirty="0"/>
              <a:t>	1.4. Kurum Kültürünün Önemi ve İşlevleri</a:t>
            </a:r>
          </a:p>
          <a:p>
            <a:pPr>
              <a:buFont typeface="Arial" panose="020B0604020202020204" pitchFamily="34" charset="0"/>
              <a:buChar char="•"/>
            </a:pPr>
            <a:r>
              <a:rPr lang="tr-TR" dirty="0"/>
              <a:t>Örgütlerde resmiyetten kaynaklanan kural ve yönetmelikler işçi davranışlarını düzenlemektedir. Örgütlerdeki resmiyet, </a:t>
            </a:r>
            <a:r>
              <a:rPr lang="tr-TR" b="1" i="1" dirty="0">
                <a:effectLst>
                  <a:outerShdw blurRad="38100" dist="38100" dir="2700000" algn="tl">
                    <a:srgbClr val="000000">
                      <a:alpha val="43137"/>
                    </a:srgbClr>
                  </a:outerShdw>
                </a:effectLst>
              </a:rPr>
              <a:t>açıklık, düzen ve tutarlılık </a:t>
            </a:r>
            <a:r>
              <a:rPr lang="tr-TR" dirty="0"/>
              <a:t>yaratmaktadır.</a:t>
            </a:r>
          </a:p>
          <a:p>
            <a:pPr>
              <a:buFont typeface="Arial" panose="020B0604020202020204" pitchFamily="34" charset="0"/>
              <a:buChar char="•"/>
            </a:pPr>
            <a:r>
              <a:rPr lang="tr-TR" dirty="0"/>
              <a:t>Güçlü bir kurum kültürü de, hiçbir yazılı dokümana gerek kalmadan aynı sonucu başarmaktadır. </a:t>
            </a:r>
          </a:p>
          <a:p>
            <a:pPr>
              <a:buFont typeface="Arial" panose="020B0604020202020204" pitchFamily="34" charset="0"/>
              <a:buChar char="•"/>
            </a:pPr>
            <a:r>
              <a:rPr lang="tr-TR" dirty="0"/>
              <a:t>Bir kurumun kültürü ne kadar güçlüyse, yönetimin çalışanların davranışlarını yönlendirmek için o kadar az resmi kural ve yönetmeliklere ihtiyacı olacaktır. </a:t>
            </a:r>
          </a:p>
          <a:p>
            <a:pPr>
              <a:buFont typeface="Arial" panose="020B0604020202020204" pitchFamily="34" charset="0"/>
              <a:buChar char="•"/>
            </a:pPr>
            <a:r>
              <a:rPr lang="tr-TR" dirty="0"/>
              <a:t>Çalışanlar, firma kültürünü benimsediklerinde yazılı kural ve yönetmeliklere gerek kalmadan, bunları içselleştirerek kendi kendilerini yönlendireceklerdir. </a:t>
            </a:r>
          </a:p>
          <a:p>
            <a:pPr>
              <a:buFont typeface="Arial" panose="020B0604020202020204" pitchFamily="34" charset="0"/>
              <a:buChar char="•"/>
            </a:pPr>
            <a:endParaRPr lang="tr-TR" b="1" dirty="0"/>
          </a:p>
          <a:p>
            <a:endParaRPr lang="tr-TR" b="1" dirty="0"/>
          </a:p>
        </p:txBody>
      </p:sp>
    </p:spTree>
    <p:extLst>
      <p:ext uri="{BB962C8B-B14F-4D97-AF65-F5344CB8AC3E}">
        <p14:creationId xmlns:p14="http://schemas.microsoft.com/office/powerpoint/2010/main" val="3020055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1" y="693604"/>
            <a:ext cx="10018713" cy="1278874"/>
          </a:xfrm>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1333041"/>
            <a:ext cx="10018713" cy="5321147"/>
          </a:xfrm>
        </p:spPr>
        <p:txBody>
          <a:bodyPr>
            <a:normAutofit/>
          </a:bodyPr>
          <a:lstStyle/>
          <a:p>
            <a:pPr marL="0" indent="0">
              <a:buNone/>
            </a:pPr>
            <a:r>
              <a:rPr lang="tr-TR" b="1" dirty="0"/>
              <a:t>	1.4. Kurum Kültürünün Önemi ve İşlevleri</a:t>
            </a:r>
          </a:p>
          <a:p>
            <a:r>
              <a:rPr lang="tr-TR" u="sng" dirty="0">
                <a:effectLst>
                  <a:outerShdw blurRad="38100" dist="38100" dir="2700000" algn="tl">
                    <a:srgbClr val="000000">
                      <a:alpha val="43137"/>
                    </a:srgbClr>
                  </a:outerShdw>
                </a:effectLst>
              </a:rPr>
              <a:t>Başarılı firmaların en önemli özelliği, bilinçli ve güçlü bir kültüre sahip olmalarıdır. </a:t>
            </a:r>
          </a:p>
          <a:p>
            <a:r>
              <a:rPr lang="tr-TR" dirty="0"/>
              <a:t>Bir kültür ne kadar </a:t>
            </a:r>
            <a:r>
              <a:rPr lang="tr-TR" b="1" dirty="0">
                <a:effectLst>
                  <a:outerShdw blurRad="38100" dist="38100" dir="2700000" algn="tl">
                    <a:srgbClr val="000000">
                      <a:alpha val="43137"/>
                    </a:srgbClr>
                  </a:outerShdw>
                </a:effectLst>
              </a:rPr>
              <a:t>güçlü ve pazara yönelikse</a:t>
            </a:r>
            <a:r>
              <a:rPr lang="tr-TR" dirty="0"/>
              <a:t>, firmada o kadar az örgütsel şema ve politika kitapçıkları olacaktır. Bu tür firmalarda çalışanlar en zor durumda dahi ne yapmaları gerektiğini bilmektedir. Çünkü kendilerine yön veren paylaşılmış değerler, oldukça açık ve nettir.   </a:t>
            </a:r>
          </a:p>
        </p:txBody>
      </p:sp>
    </p:spTree>
    <p:extLst>
      <p:ext uri="{BB962C8B-B14F-4D97-AF65-F5344CB8AC3E}">
        <p14:creationId xmlns:p14="http://schemas.microsoft.com/office/powerpoint/2010/main" val="19945230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p>
        </p:txBody>
      </p:sp>
      <p:sp>
        <p:nvSpPr>
          <p:cNvPr id="3" name="İçerik Yer Tutucusu 2"/>
          <p:cNvSpPr>
            <a:spLocks noGrp="1"/>
          </p:cNvSpPr>
          <p:nvPr>
            <p:ph idx="1"/>
          </p:nvPr>
        </p:nvSpPr>
        <p:spPr>
          <a:xfrm>
            <a:off x="1484311" y="2105138"/>
            <a:ext cx="10018713" cy="4155703"/>
          </a:xfrm>
        </p:spPr>
        <p:txBody>
          <a:bodyPr>
            <a:normAutofit/>
          </a:bodyPr>
          <a:lstStyle/>
          <a:p>
            <a:pPr marL="342900" indent="-342900">
              <a:buFont typeface="Arial" panose="020B0604020202020204" pitchFamily="34" charset="0"/>
              <a:buChar char="•"/>
            </a:pPr>
            <a:endParaRPr lang="tr-TR" dirty="0"/>
          </a:p>
          <a:p>
            <a:pPr marL="0" indent="0">
              <a:buNone/>
            </a:pPr>
            <a:r>
              <a:rPr lang="tr-TR" b="1" dirty="0"/>
              <a:t>	1.1.1. Kurum Kültürünün Tanımı </a:t>
            </a:r>
          </a:p>
          <a:p>
            <a:pPr>
              <a:lnSpc>
                <a:spcPct val="120000"/>
              </a:lnSpc>
            </a:pPr>
            <a:r>
              <a:rPr lang="tr-TR" dirty="0"/>
              <a:t>Günümüz iş dünyasında </a:t>
            </a:r>
            <a:r>
              <a:rPr lang="tr-TR" i="1" dirty="0">
                <a:effectLst>
                  <a:outerShdw blurRad="38100" dist="38100" dir="2700000" algn="tl">
                    <a:srgbClr val="000000">
                      <a:alpha val="43137"/>
                    </a:srgbClr>
                  </a:outerShdw>
                </a:effectLst>
              </a:rPr>
              <a:t>artan globalleşme, müşteri beklentileri ve gelişen teknoloji</a:t>
            </a:r>
            <a:r>
              <a:rPr lang="tr-TR" dirty="0"/>
              <a:t> örgütlerin önceki dönemlere göre çalışanlardan beklentilerini artırmıştır. İlk dönemlerde örgütlerin başarılı olmaları ve yaşamlarını devam ettirebilmeleri için </a:t>
            </a:r>
            <a:r>
              <a:rPr lang="tr-TR" b="1" dirty="0">
                <a:effectLst>
                  <a:outerShdw blurRad="38100" dist="38100" dir="2700000" algn="tl">
                    <a:srgbClr val="000000">
                      <a:alpha val="43137"/>
                    </a:srgbClr>
                  </a:outerShdw>
                </a:effectLst>
              </a:rPr>
              <a:t>örgüt yapısı, süreç ve teknoloji </a:t>
            </a:r>
            <a:r>
              <a:rPr lang="tr-TR" dirty="0"/>
              <a:t>gibi unsurların önemli olduğu düşünülürken günümüzde insan unsurunun başarı ve verimlilik için daha önemli olduğu anlaşılmıştır (Yücel ve Koçak, 2014: 45).</a:t>
            </a:r>
          </a:p>
        </p:txBody>
      </p:sp>
    </p:spTree>
    <p:extLst>
      <p:ext uri="{BB962C8B-B14F-4D97-AF65-F5344CB8AC3E}">
        <p14:creationId xmlns:p14="http://schemas.microsoft.com/office/powerpoint/2010/main" val="39196881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10" y="333758"/>
            <a:ext cx="10018713" cy="1278874"/>
          </a:xfrm>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0" y="1536853"/>
            <a:ext cx="10018713" cy="5321147"/>
          </a:xfrm>
        </p:spPr>
        <p:txBody>
          <a:bodyPr>
            <a:normAutofit lnSpcReduction="10000"/>
          </a:bodyPr>
          <a:lstStyle/>
          <a:p>
            <a:pPr marL="0" indent="0">
              <a:buNone/>
            </a:pPr>
            <a:r>
              <a:rPr lang="tr-TR" b="1" dirty="0"/>
              <a:t>	1.4. Kurum Kültürünün Önemi ve İşlevleri</a:t>
            </a:r>
          </a:p>
          <a:p>
            <a:pPr marL="0" indent="0">
              <a:buNone/>
            </a:pPr>
            <a:r>
              <a:rPr lang="tr-TR" i="1" u="sng" dirty="0">
                <a:effectLst>
                  <a:outerShdw blurRad="38100" dist="38100" dir="2700000" algn="tl">
                    <a:srgbClr val="000000">
                      <a:alpha val="43137"/>
                    </a:srgbClr>
                  </a:outerShdw>
                </a:effectLst>
              </a:rPr>
              <a:t>Örgüt açısından kurum kültürünün işlevlerini şu şekilde özetleyebiliriz</a:t>
            </a:r>
            <a:r>
              <a:rPr lang="tr-TR" dirty="0"/>
              <a:t>: </a:t>
            </a:r>
          </a:p>
          <a:p>
            <a:pPr marL="0" indent="0">
              <a:buNone/>
            </a:pPr>
            <a:r>
              <a:rPr lang="tr-TR" b="1" dirty="0"/>
              <a:t>1-</a:t>
            </a:r>
            <a:r>
              <a:rPr lang="tr-TR" dirty="0"/>
              <a:t> Örgütte, genellikle paylaşılan değerlerin örgütün daha sonraki kuşaklarına taşınmasını sağlar ve böylece, örgütün sürekliliğine katkısı olur. </a:t>
            </a:r>
          </a:p>
          <a:p>
            <a:pPr marL="0" indent="0">
              <a:buNone/>
            </a:pPr>
            <a:r>
              <a:rPr lang="tr-TR" b="1" dirty="0"/>
              <a:t>2-</a:t>
            </a:r>
            <a:r>
              <a:rPr lang="tr-TR" dirty="0"/>
              <a:t> Örgütün kişiliğini ve kimliğini tanımlar ve elemanlar bu kimlikle tanınır. </a:t>
            </a:r>
          </a:p>
          <a:p>
            <a:pPr marL="0" indent="0">
              <a:buNone/>
            </a:pPr>
            <a:r>
              <a:rPr lang="tr-TR" b="1" dirty="0"/>
              <a:t>3- </a:t>
            </a:r>
            <a:r>
              <a:rPr lang="tr-TR" dirty="0"/>
              <a:t>Çalışanları motive eder.</a:t>
            </a:r>
          </a:p>
          <a:p>
            <a:pPr marL="0" indent="0">
              <a:buNone/>
            </a:pPr>
            <a:r>
              <a:rPr lang="tr-TR" b="1" dirty="0"/>
              <a:t>4- </a:t>
            </a:r>
            <a:r>
              <a:rPr lang="tr-TR" dirty="0"/>
              <a:t>Güçlü ve pazara/piyasaya yönelimliyse;</a:t>
            </a:r>
          </a:p>
          <a:p>
            <a:pPr marL="0" indent="0">
              <a:buNone/>
            </a:pPr>
            <a:r>
              <a:rPr lang="tr-TR" dirty="0"/>
              <a:t>- Politika kitapçıklarına,</a:t>
            </a:r>
          </a:p>
          <a:p>
            <a:pPr marL="0" indent="0">
              <a:buNone/>
            </a:pPr>
            <a:r>
              <a:rPr lang="tr-TR" dirty="0"/>
              <a:t>- Örgüt şemalarına</a:t>
            </a:r>
          </a:p>
          <a:p>
            <a:pPr marL="0" indent="0">
              <a:buNone/>
            </a:pPr>
            <a:r>
              <a:rPr lang="tr-TR" dirty="0"/>
              <a:t>- Ayrıntılı işlem ve kurallara ilişkin dokümanlara daha az gerek duyulur.</a:t>
            </a:r>
          </a:p>
          <a:p>
            <a:pPr marL="0" indent="0">
              <a:buNone/>
            </a:pPr>
            <a:r>
              <a:rPr lang="tr-TR" dirty="0"/>
              <a:t>- Planlama ve karar almayı kolaylaştırır.</a:t>
            </a:r>
          </a:p>
        </p:txBody>
      </p:sp>
    </p:spTree>
    <p:extLst>
      <p:ext uri="{BB962C8B-B14F-4D97-AF65-F5344CB8AC3E}">
        <p14:creationId xmlns:p14="http://schemas.microsoft.com/office/powerpoint/2010/main" val="2993263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1092" y="297454"/>
            <a:ext cx="10018713" cy="1752599"/>
          </a:xfrm>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249115" y="2283319"/>
            <a:ext cx="6235547" cy="4670236"/>
          </a:xfrm>
        </p:spPr>
        <p:txBody>
          <a:bodyPr>
            <a:normAutofit lnSpcReduction="10000"/>
          </a:bodyPr>
          <a:lstStyle/>
          <a:p>
            <a:pPr marL="0" indent="0">
              <a:buNone/>
            </a:pPr>
            <a:endParaRPr lang="tr-TR" b="1" dirty="0"/>
          </a:p>
          <a:p>
            <a:pPr marL="0" indent="0">
              <a:buNone/>
            </a:pPr>
            <a:r>
              <a:rPr lang="tr-TR" sz="2400" b="1" dirty="0"/>
              <a:t>1.4. Kurum Kültürünün Önemi ve İşlevleri</a:t>
            </a:r>
          </a:p>
          <a:p>
            <a:pPr marL="0" indent="0">
              <a:buNone/>
            </a:pPr>
            <a:r>
              <a:rPr lang="tr-TR" sz="2400" b="1" dirty="0"/>
              <a:t>5-</a:t>
            </a:r>
            <a:r>
              <a:rPr lang="tr-TR" sz="2400" dirty="0"/>
              <a:t> Alt kademe elemanları çoğu durumda ne yapmaları gerektiğini kolayca bilebilirler. Çünkü </a:t>
            </a:r>
            <a:r>
              <a:rPr lang="tr-TR" sz="2400" i="1" dirty="0">
                <a:effectLst>
                  <a:outerShdw blurRad="38100" dist="38100" dir="2700000" algn="tl">
                    <a:srgbClr val="000000">
                      <a:alpha val="43137"/>
                    </a:srgbClr>
                  </a:outerShdw>
                </a:effectLst>
              </a:rPr>
              <a:t>zengin mitoloji ve yol gösterici değerlerin neler olduğunu bilirler. </a:t>
            </a:r>
          </a:p>
          <a:p>
            <a:pPr marL="0" indent="0">
              <a:buNone/>
            </a:pPr>
            <a:r>
              <a:rPr lang="tr-TR" sz="2400" dirty="0">
                <a:effectLst>
                  <a:outerShdw blurRad="38100" dist="38100" dir="2700000" algn="tl">
                    <a:srgbClr val="000000">
                      <a:alpha val="43137"/>
                    </a:srgbClr>
                  </a:outerShdw>
                </a:effectLst>
              </a:rPr>
              <a:t>Kültürel değer ve amaçlar, çalışanların örgüt bakımından önemli olanın neler olduğunu kavramalarını ve buna göre davranmalarını sağlar. </a:t>
            </a:r>
          </a:p>
          <a:p>
            <a:pPr marL="0" indent="0">
              <a:buNone/>
            </a:pPr>
            <a:r>
              <a:rPr lang="tr-TR" sz="2400" b="1" dirty="0"/>
              <a:t>6- </a:t>
            </a:r>
            <a:r>
              <a:rPr lang="tr-TR" sz="2400" dirty="0"/>
              <a:t>Çalışanların yaşamına anlam katıp onu zenginleştirebilir. </a:t>
            </a:r>
          </a:p>
          <a:p>
            <a:pPr marL="0" indent="0">
              <a:buNone/>
            </a:pPr>
            <a:endParaRPr lang="tr-TR" sz="4000" dirty="0"/>
          </a:p>
          <a:p>
            <a:pPr marL="0" indent="0">
              <a:buNone/>
            </a:pPr>
            <a:endParaRPr lang="tr-TR" sz="4000" b="1" dirty="0"/>
          </a:p>
        </p:txBody>
      </p:sp>
      <p:pic>
        <p:nvPicPr>
          <p:cNvPr id="6" name="İçerik Yer Tutucusu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65204" y="1972020"/>
            <a:ext cx="5144877" cy="3811836"/>
          </a:xfrm>
        </p:spPr>
      </p:pic>
    </p:spTree>
    <p:extLst>
      <p:ext uri="{BB962C8B-B14F-4D97-AF65-F5344CB8AC3E}">
        <p14:creationId xmlns:p14="http://schemas.microsoft.com/office/powerpoint/2010/main" val="2634126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8" y="772296"/>
            <a:ext cx="10018713" cy="1278874"/>
          </a:xfrm>
        </p:spPr>
        <p:txBody>
          <a:bodyPr>
            <a:normAutofit/>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09" y="1612632"/>
            <a:ext cx="10018713" cy="4263528"/>
          </a:xfrm>
        </p:spPr>
        <p:txBody>
          <a:bodyPr>
            <a:normAutofit/>
          </a:bodyPr>
          <a:lstStyle/>
          <a:p>
            <a:pPr marL="0" indent="0">
              <a:buNone/>
            </a:pPr>
            <a:r>
              <a:rPr lang="tr-TR" b="1" dirty="0"/>
              <a:t>1.4. Kurum Kültürünün Önemi ve İşlevleri</a:t>
            </a:r>
          </a:p>
          <a:p>
            <a:pPr marL="0" indent="0">
              <a:buNone/>
            </a:pPr>
            <a:r>
              <a:rPr lang="tr-TR" b="1" dirty="0"/>
              <a:t>7- </a:t>
            </a:r>
            <a:r>
              <a:rPr lang="tr-TR" dirty="0"/>
              <a:t>Kültür, değerler sistemi, çalışanların güvenlik-sağlık, yaşama anlam katma ve müşteriye hizmet gibi, işlevlerini bütünleştirir.</a:t>
            </a:r>
          </a:p>
          <a:p>
            <a:pPr marL="0" indent="0">
              <a:buNone/>
            </a:pPr>
            <a:r>
              <a:rPr lang="tr-TR" b="1" dirty="0"/>
              <a:t>8- </a:t>
            </a:r>
            <a:r>
              <a:rPr lang="tr-TR" dirty="0"/>
              <a:t>Örgütsel amaçların ve kalıcılığın kaynağı olma işlevi görür. </a:t>
            </a:r>
          </a:p>
        </p:txBody>
      </p:sp>
    </p:spTree>
    <p:extLst>
      <p:ext uri="{BB962C8B-B14F-4D97-AF65-F5344CB8AC3E}">
        <p14:creationId xmlns:p14="http://schemas.microsoft.com/office/powerpoint/2010/main" val="953231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483047"/>
            <a:ext cx="10018713" cy="1278874"/>
          </a:xfrm>
        </p:spPr>
        <p:txBody>
          <a:bodyPr>
            <a:normAutofit fontScale="90000"/>
          </a:bodyPr>
          <a:lstStyle/>
          <a:p>
            <a:r>
              <a:rPr lang="tr-TR" b="1" dirty="0"/>
              <a:t>1.2. Kurum içi İletişim Kavramının Kavramsal Çerçevesi</a:t>
            </a:r>
            <a:r>
              <a:rPr lang="tr-TR" dirty="0"/>
              <a:t/>
            </a:r>
            <a:br>
              <a:rPr lang="tr-TR" dirty="0"/>
            </a:br>
            <a:endParaRPr lang="tr-TR" dirty="0"/>
          </a:p>
        </p:txBody>
      </p:sp>
      <p:sp>
        <p:nvSpPr>
          <p:cNvPr id="3" name="İçerik Yer Tutucusu 2"/>
          <p:cNvSpPr>
            <a:spLocks noGrp="1"/>
          </p:cNvSpPr>
          <p:nvPr>
            <p:ph idx="1"/>
          </p:nvPr>
        </p:nvSpPr>
        <p:spPr>
          <a:xfrm>
            <a:off x="1484309" y="1612632"/>
            <a:ext cx="10018713" cy="4263528"/>
          </a:xfrm>
        </p:spPr>
        <p:txBody>
          <a:bodyPr>
            <a:normAutofit/>
          </a:bodyPr>
          <a:lstStyle/>
          <a:p>
            <a:pPr marL="0" indent="0">
              <a:buNone/>
            </a:pPr>
            <a:r>
              <a:rPr lang="tr-TR" b="1" dirty="0"/>
              <a:t>1.2.1. Kurum İçi İletişimin Tanımı</a:t>
            </a:r>
          </a:p>
          <a:p>
            <a:r>
              <a:rPr lang="tr-TR" i="1" dirty="0">
                <a:effectLst>
                  <a:outerShdw blurRad="38100" dist="38100" dir="2700000" algn="tl">
                    <a:srgbClr val="000000">
                      <a:alpha val="43137"/>
                    </a:srgbClr>
                  </a:outerShdw>
                </a:effectLst>
              </a:rPr>
              <a:t>Kurum içi iletişim</a:t>
            </a:r>
            <a:r>
              <a:rPr lang="tr-TR" dirty="0"/>
              <a:t>; </a:t>
            </a:r>
            <a:r>
              <a:rPr lang="tr-TR" u="sng" dirty="0"/>
              <a:t>iki ya da daha fazla kişi arasında bilgi, fikir, düşünce, anlam, duygu ve tutumların belli bir sonuca ulaşmak ya da davranışları etkilemek amacıyla sembollere dönüştürülerek belirli bir araç ya da araçlar vasıtasıyla aktarılması, iletilmesi, anlaşılması ve davranışa dönüştürülmesi sürecidir (Karsak, 2016: 75):</a:t>
            </a:r>
          </a:p>
        </p:txBody>
      </p:sp>
    </p:spTree>
    <p:extLst>
      <p:ext uri="{BB962C8B-B14F-4D97-AF65-F5344CB8AC3E}">
        <p14:creationId xmlns:p14="http://schemas.microsoft.com/office/powerpoint/2010/main" val="32878057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8CB30EFF-F857-46E0-AC3E-34A15F63B98E}"/>
              </a:ext>
            </a:extLst>
          </p:cNvPr>
          <p:cNvSpPr>
            <a:spLocks noGrp="1"/>
          </p:cNvSpPr>
          <p:nvPr>
            <p:ph type="title"/>
          </p:nvPr>
        </p:nvSpPr>
        <p:spPr/>
        <p:txBody>
          <a:bodyPr>
            <a:normAutofit fontScale="90000"/>
          </a:bodyPr>
          <a:lstStyle/>
          <a:p>
            <a:r>
              <a:rPr lang="tr-TR" b="1" dirty="0"/>
              <a:t>1.2. Kurum İçi İletişim Kavramının Kavramsal Çerçevesi</a:t>
            </a:r>
            <a:r>
              <a:rPr lang="tr-TR" dirty="0"/>
              <a:t/>
            </a:r>
            <a:br>
              <a:rPr lang="tr-TR" dirty="0"/>
            </a:br>
            <a:endParaRPr lang="tr-TR" dirty="0"/>
          </a:p>
        </p:txBody>
      </p:sp>
      <p:sp>
        <p:nvSpPr>
          <p:cNvPr id="3" name="İçerik Yer Tutucusu 2">
            <a:extLst>
              <a:ext uri="{FF2B5EF4-FFF2-40B4-BE49-F238E27FC236}">
                <a16:creationId xmlns="" xmlns:a16="http://schemas.microsoft.com/office/drawing/2014/main" id="{7D419355-D7B3-49B4-A0CB-9A22A35CA065}"/>
              </a:ext>
            </a:extLst>
          </p:cNvPr>
          <p:cNvSpPr>
            <a:spLocks noGrp="1"/>
          </p:cNvSpPr>
          <p:nvPr>
            <p:ph sz="half" idx="1"/>
          </p:nvPr>
        </p:nvSpPr>
        <p:spPr/>
        <p:txBody>
          <a:bodyPr>
            <a:normAutofit fontScale="92500"/>
          </a:bodyPr>
          <a:lstStyle/>
          <a:p>
            <a:pPr marL="0" indent="0">
              <a:buNone/>
            </a:pPr>
            <a:r>
              <a:rPr lang="tr-TR" sz="2400" b="1" dirty="0"/>
              <a:t>1.2.1. Kurum İçi İletişimin Tanımı</a:t>
            </a:r>
          </a:p>
          <a:p>
            <a:r>
              <a:rPr lang="tr-TR" sz="2400" b="1" i="1" dirty="0">
                <a:effectLst>
                  <a:outerShdw blurRad="38100" dist="38100" dir="2700000" algn="tl">
                    <a:srgbClr val="000000">
                      <a:alpha val="43137"/>
                    </a:srgbClr>
                  </a:outerShdw>
                </a:effectLst>
              </a:rPr>
              <a:t>Kurum içi iletişim, </a:t>
            </a:r>
            <a:r>
              <a:rPr lang="tr-TR" sz="2400" i="1" dirty="0"/>
              <a:t>kurumun misyon ve vizyonuna bağlı kalmak şartıyla, kurumun işleyişini sağlamak için kurumu meydana getiren birimler, kurum ve kurumun çevresi arasındaki sürekli bilgi ve düşünce transferine dayanan bir süreçtir</a:t>
            </a:r>
            <a:r>
              <a:rPr lang="tr-TR" sz="2400" dirty="0"/>
              <a:t> (Karsak, 2016: 75)</a:t>
            </a:r>
            <a:r>
              <a:rPr lang="tr-TR" sz="2400" i="1" dirty="0"/>
              <a:t>.</a:t>
            </a:r>
          </a:p>
          <a:p>
            <a:endParaRPr lang="tr-TR" dirty="0"/>
          </a:p>
        </p:txBody>
      </p:sp>
      <p:pic>
        <p:nvPicPr>
          <p:cNvPr id="6" name="İçerik Yer Tutucusu 5">
            <a:extLst>
              <a:ext uri="{FF2B5EF4-FFF2-40B4-BE49-F238E27FC236}">
                <a16:creationId xmlns="" xmlns:a16="http://schemas.microsoft.com/office/drawing/2014/main" id="{36892AE1-D3CF-4876-A0AE-A7E40863ABFE}"/>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016620" y="2667000"/>
            <a:ext cx="3946849" cy="3584510"/>
          </a:xfrm>
        </p:spPr>
      </p:pic>
    </p:spTree>
    <p:extLst>
      <p:ext uri="{BB962C8B-B14F-4D97-AF65-F5344CB8AC3E}">
        <p14:creationId xmlns:p14="http://schemas.microsoft.com/office/powerpoint/2010/main" val="31233913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688320"/>
            <a:ext cx="10018713" cy="1278874"/>
          </a:xfrm>
        </p:spPr>
        <p:txBody>
          <a:bodyPr>
            <a:normAutofit fontScale="90000"/>
          </a:bodyPr>
          <a:lstStyle/>
          <a:p>
            <a:r>
              <a:rPr lang="tr-TR" b="1" dirty="0"/>
              <a:t>1.2. Kurum içi İletişim Kavramının Kavramsal Çerçevesi</a:t>
            </a:r>
            <a:r>
              <a:rPr lang="tr-TR" dirty="0"/>
              <a:t/>
            </a:r>
            <a:br>
              <a:rPr lang="tr-TR" dirty="0"/>
            </a:br>
            <a:endParaRPr lang="tr-TR" dirty="0"/>
          </a:p>
        </p:txBody>
      </p:sp>
      <p:sp>
        <p:nvSpPr>
          <p:cNvPr id="3" name="İçerik Yer Tutucusu 2"/>
          <p:cNvSpPr>
            <a:spLocks noGrp="1"/>
          </p:cNvSpPr>
          <p:nvPr>
            <p:ph idx="1"/>
          </p:nvPr>
        </p:nvSpPr>
        <p:spPr>
          <a:xfrm>
            <a:off x="1484309" y="2459400"/>
            <a:ext cx="10018713" cy="4862813"/>
          </a:xfrm>
        </p:spPr>
        <p:txBody>
          <a:bodyPr>
            <a:normAutofit/>
          </a:bodyPr>
          <a:lstStyle/>
          <a:p>
            <a:pPr marL="0" indent="0">
              <a:buNone/>
            </a:pPr>
            <a:r>
              <a:rPr lang="tr-TR" sz="2600" b="1" dirty="0"/>
              <a:t>1.2.2. Kurum İçi İletişimin Amaçları</a:t>
            </a:r>
            <a:r>
              <a:rPr lang="tr-TR" sz="2800" dirty="0"/>
              <a:t> (Karsak, 2016: 76)</a:t>
            </a:r>
            <a:r>
              <a:rPr lang="tr-TR" sz="2800" i="1" dirty="0"/>
              <a:t>.</a:t>
            </a:r>
            <a:endParaRPr lang="tr-TR" sz="2600" b="1" dirty="0"/>
          </a:p>
          <a:p>
            <a:pPr>
              <a:buFont typeface="Arial" panose="020B0604020202020204" pitchFamily="34" charset="0"/>
              <a:buChar char="•"/>
            </a:pPr>
            <a:r>
              <a:rPr lang="tr-TR" sz="2600" dirty="0"/>
              <a:t>Örgütsel politika ve kararların çalışanlara duyurulması,</a:t>
            </a:r>
          </a:p>
          <a:p>
            <a:pPr>
              <a:buFont typeface="Arial" panose="020B0604020202020204" pitchFamily="34" charset="0"/>
              <a:buChar char="•"/>
            </a:pPr>
            <a:r>
              <a:rPr lang="tr-TR" sz="2600" dirty="0"/>
              <a:t>Yıllık bütçe, gelir, faaliyet ve projelerin çalışanlara duyurulması,</a:t>
            </a:r>
          </a:p>
          <a:p>
            <a:pPr>
              <a:buFont typeface="Arial" panose="020B0604020202020204" pitchFamily="34" charset="0"/>
              <a:buChar char="•"/>
            </a:pPr>
            <a:r>
              <a:rPr lang="tr-TR" sz="2600" dirty="0"/>
              <a:t>Şirket evlilikleri durumlarında bilgilendirme,</a:t>
            </a:r>
          </a:p>
          <a:p>
            <a:pPr>
              <a:buFont typeface="Arial" panose="020B0604020202020204" pitchFamily="34" charset="0"/>
              <a:buChar char="•"/>
            </a:pPr>
            <a:r>
              <a:rPr lang="tr-TR" sz="2600" dirty="0"/>
              <a:t>İş güvenliğine ilişkin bilgileri çalışanlara iletme,</a:t>
            </a:r>
          </a:p>
          <a:p>
            <a:pPr>
              <a:buFont typeface="Arial" panose="020B0604020202020204" pitchFamily="34" charset="0"/>
              <a:buChar char="•"/>
            </a:pPr>
            <a:r>
              <a:rPr lang="tr-TR" sz="2600" dirty="0"/>
              <a:t>Kurum yayınları aracılığıyla sürekli bilgilendirme,</a:t>
            </a:r>
          </a:p>
          <a:p>
            <a:pPr>
              <a:buFont typeface="Arial" panose="020B0604020202020204" pitchFamily="34" charset="0"/>
              <a:buChar char="•"/>
            </a:pPr>
            <a:r>
              <a:rPr lang="tr-TR" sz="2600" dirty="0"/>
              <a:t>Ücret artışları, primler, ikramiyeler, izinler, eğitimler konusunda bilgilendirme, </a:t>
            </a:r>
          </a:p>
          <a:p>
            <a:pPr>
              <a:buFont typeface="Arial" panose="020B0604020202020204" pitchFamily="34" charset="0"/>
              <a:buChar char="•"/>
            </a:pPr>
            <a:endParaRPr lang="tr-TR" dirty="0"/>
          </a:p>
          <a:p>
            <a:pPr marL="0" indent="0">
              <a:buNone/>
            </a:pPr>
            <a:endParaRPr lang="tr-TR" b="1" dirty="0"/>
          </a:p>
        </p:txBody>
      </p:sp>
    </p:spTree>
    <p:extLst>
      <p:ext uri="{BB962C8B-B14F-4D97-AF65-F5344CB8AC3E}">
        <p14:creationId xmlns:p14="http://schemas.microsoft.com/office/powerpoint/2010/main" val="3964137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BB8C5051-BBF7-4B6C-8EC1-3D80C3918FA1}"/>
              </a:ext>
            </a:extLst>
          </p:cNvPr>
          <p:cNvSpPr>
            <a:spLocks noGrp="1"/>
          </p:cNvSpPr>
          <p:nvPr>
            <p:ph type="title"/>
          </p:nvPr>
        </p:nvSpPr>
        <p:spPr/>
        <p:txBody>
          <a:bodyPr/>
          <a:lstStyle/>
          <a:p>
            <a:r>
              <a:rPr lang="tr-TR" b="1" dirty="0"/>
              <a:t>1.2. Kurum içi İletişim Kavramının Kavramsal Çerçevesi</a:t>
            </a:r>
            <a:endParaRPr lang="tr-TR" dirty="0"/>
          </a:p>
        </p:txBody>
      </p:sp>
      <p:sp>
        <p:nvSpPr>
          <p:cNvPr id="3" name="İçerik Yer Tutucusu 2">
            <a:extLst>
              <a:ext uri="{FF2B5EF4-FFF2-40B4-BE49-F238E27FC236}">
                <a16:creationId xmlns="" xmlns:a16="http://schemas.microsoft.com/office/drawing/2014/main" id="{92D45752-0D1B-4103-96C5-77529948E9BF}"/>
              </a:ext>
            </a:extLst>
          </p:cNvPr>
          <p:cNvSpPr>
            <a:spLocks noGrp="1"/>
          </p:cNvSpPr>
          <p:nvPr>
            <p:ph sz="half" idx="1"/>
          </p:nvPr>
        </p:nvSpPr>
        <p:spPr>
          <a:xfrm>
            <a:off x="1484312" y="2666999"/>
            <a:ext cx="4895055" cy="4041711"/>
          </a:xfrm>
        </p:spPr>
        <p:txBody>
          <a:bodyPr>
            <a:normAutofit lnSpcReduction="10000"/>
          </a:bodyPr>
          <a:lstStyle/>
          <a:p>
            <a:pPr marL="0" indent="0">
              <a:buNone/>
            </a:pPr>
            <a:endParaRPr lang="tr-TR" b="1" dirty="0"/>
          </a:p>
          <a:p>
            <a:pPr marL="0" indent="0">
              <a:buNone/>
            </a:pPr>
            <a:endParaRPr lang="tr-TR" b="1" dirty="0"/>
          </a:p>
          <a:p>
            <a:pPr marL="0" indent="0">
              <a:buNone/>
            </a:pPr>
            <a:r>
              <a:rPr lang="tr-TR" sz="2400" b="1" dirty="0"/>
              <a:t>1.2.2. Kurum İçi İletişimin Amaçları</a:t>
            </a:r>
          </a:p>
          <a:p>
            <a:pPr>
              <a:buFont typeface="Arial" panose="020B0604020202020204" pitchFamily="34" charset="0"/>
              <a:buChar char="•"/>
            </a:pPr>
            <a:r>
              <a:rPr lang="tr-TR" sz="2400" dirty="0"/>
              <a:t>Kariyer olanaklarını bildirme,</a:t>
            </a:r>
          </a:p>
          <a:p>
            <a:pPr>
              <a:buFont typeface="Arial" panose="020B0604020202020204" pitchFamily="34" charset="0"/>
              <a:buChar char="•"/>
            </a:pPr>
            <a:r>
              <a:rPr lang="tr-TR" sz="2400" dirty="0"/>
              <a:t>Çeşitli birimlerin, kurumsal yayınlar aracılığıyla tanıtılarak çalışanların kuruma ilişkin bilgilerinin artırılması,</a:t>
            </a:r>
          </a:p>
          <a:p>
            <a:pPr>
              <a:buFont typeface="Arial" panose="020B0604020202020204" pitchFamily="34" charset="0"/>
              <a:buChar char="•"/>
            </a:pPr>
            <a:r>
              <a:rPr lang="tr-TR" sz="2400" dirty="0"/>
              <a:t>Kurumun çalışanlar aracılığıyla toplumda tanınması kolaylaşır.</a:t>
            </a:r>
          </a:p>
          <a:p>
            <a:pPr>
              <a:buFont typeface="Arial" panose="020B0604020202020204" pitchFamily="34" charset="0"/>
              <a:buChar char="•"/>
            </a:pPr>
            <a:endParaRPr lang="tr-TR" sz="2400" dirty="0"/>
          </a:p>
          <a:p>
            <a:pPr>
              <a:buFont typeface="Arial" panose="020B0604020202020204" pitchFamily="34" charset="0"/>
              <a:buChar char="•"/>
            </a:pPr>
            <a:endParaRPr lang="tr-TR" dirty="0"/>
          </a:p>
          <a:p>
            <a:pPr>
              <a:buFont typeface="Arial" panose="020B0604020202020204" pitchFamily="34" charset="0"/>
              <a:buChar char="•"/>
            </a:pPr>
            <a:endParaRPr lang="tr-TR" dirty="0"/>
          </a:p>
          <a:p>
            <a:endParaRPr lang="tr-TR" dirty="0"/>
          </a:p>
        </p:txBody>
      </p:sp>
      <p:pic>
        <p:nvPicPr>
          <p:cNvPr id="6" name="İçerik Yer Tutucusu 5">
            <a:extLst>
              <a:ext uri="{FF2B5EF4-FFF2-40B4-BE49-F238E27FC236}">
                <a16:creationId xmlns="" xmlns:a16="http://schemas.microsoft.com/office/drawing/2014/main" id="{6E455B4B-6579-4BD9-A203-00339E4D329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66114" y="2438399"/>
            <a:ext cx="5159829" cy="3822442"/>
          </a:xfrm>
        </p:spPr>
      </p:pic>
    </p:spTree>
    <p:extLst>
      <p:ext uri="{BB962C8B-B14F-4D97-AF65-F5344CB8AC3E}">
        <p14:creationId xmlns:p14="http://schemas.microsoft.com/office/powerpoint/2010/main" val="42021103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9" y="688320"/>
            <a:ext cx="10018713" cy="1278874"/>
          </a:xfrm>
        </p:spPr>
        <p:txBody>
          <a:bodyPr>
            <a:normAutofit fontScale="90000"/>
          </a:bodyPr>
          <a:lstStyle/>
          <a:p>
            <a:r>
              <a:rPr lang="tr-TR" b="1" dirty="0"/>
              <a:t>1.2. Kurum içi İletişim Kavramının Kavramsal Çerçevesi</a:t>
            </a:r>
            <a:r>
              <a:rPr lang="tr-TR" dirty="0"/>
              <a:t/>
            </a:r>
            <a:br>
              <a:rPr lang="tr-TR" dirty="0"/>
            </a:br>
            <a:endParaRPr lang="tr-TR" dirty="0"/>
          </a:p>
        </p:txBody>
      </p:sp>
      <p:sp>
        <p:nvSpPr>
          <p:cNvPr id="3" name="İçerik Yer Tutucusu 2"/>
          <p:cNvSpPr>
            <a:spLocks noGrp="1"/>
          </p:cNvSpPr>
          <p:nvPr>
            <p:ph idx="1"/>
          </p:nvPr>
        </p:nvSpPr>
        <p:spPr>
          <a:xfrm>
            <a:off x="1484308" y="1703620"/>
            <a:ext cx="10018713" cy="4862813"/>
          </a:xfrm>
        </p:spPr>
        <p:txBody>
          <a:bodyPr>
            <a:normAutofit/>
          </a:bodyPr>
          <a:lstStyle/>
          <a:p>
            <a:pPr marL="0" indent="0">
              <a:buNone/>
            </a:pPr>
            <a:r>
              <a:rPr lang="tr-TR" b="1" dirty="0"/>
              <a:t>1.2.3.Kurum İçi İletişimin İşleyiş Süreci </a:t>
            </a:r>
            <a:r>
              <a:rPr lang="tr-TR" dirty="0"/>
              <a:t>(Karsak, 2016: 76)</a:t>
            </a:r>
            <a:r>
              <a:rPr lang="tr-TR" i="1" dirty="0"/>
              <a:t>.</a:t>
            </a:r>
            <a:endParaRPr lang="tr-TR" b="1" dirty="0"/>
          </a:p>
          <a:p>
            <a:pPr marL="0" indent="0">
              <a:buNone/>
            </a:pPr>
            <a:r>
              <a:rPr lang="tr-TR" b="1" u="sng" dirty="0">
                <a:effectLst>
                  <a:outerShdw blurRad="38100" dist="38100" dir="2700000" algn="tl">
                    <a:srgbClr val="000000">
                      <a:alpha val="43137"/>
                    </a:srgbClr>
                  </a:outerShdw>
                </a:effectLst>
              </a:rPr>
              <a:t>Biçimsel iletişim:</a:t>
            </a:r>
            <a:r>
              <a:rPr lang="tr-TR" dirty="0">
                <a:effectLst>
                  <a:outerShdw blurRad="38100" dist="38100" dir="2700000" algn="tl">
                    <a:srgbClr val="000000">
                      <a:alpha val="43137"/>
                    </a:srgbClr>
                  </a:outerShdw>
                </a:effectLst>
              </a:rPr>
              <a:t> </a:t>
            </a:r>
            <a:r>
              <a:rPr lang="tr-TR" dirty="0"/>
              <a:t>Biçimsel iletişim örgütte örgütsel kurallar doğrultusunda gerçekleştirilen örgüt üyelerinin kişiliklerinden soyutlanmış bir iletişim türüdür. Biçimsel iletişim bir kurumda yer alan tüm birimler arasındaki bilgi akışını kapsar. Biçimsel iletişim kurumda hiyerarşiye uygun işler. </a:t>
            </a:r>
            <a:r>
              <a:rPr lang="tr-TR" b="1" u="sng" dirty="0">
                <a:effectLst>
                  <a:outerShdw blurRad="38100" dist="38100" dir="2700000" algn="tl">
                    <a:srgbClr val="000000">
                      <a:alpha val="43137"/>
                    </a:srgbClr>
                  </a:outerShdw>
                </a:effectLst>
              </a:rPr>
              <a:t>Biçimsel iletişim</a:t>
            </a:r>
            <a:r>
              <a:rPr lang="tr-TR" dirty="0"/>
              <a:t>; </a:t>
            </a:r>
            <a:r>
              <a:rPr lang="tr-TR" b="1" i="1" dirty="0">
                <a:effectLst>
                  <a:outerShdw blurRad="38100" dist="38100" dir="2700000" algn="tl">
                    <a:srgbClr val="000000">
                      <a:alpha val="43137"/>
                    </a:srgbClr>
                  </a:outerShdw>
                </a:effectLst>
              </a:rPr>
              <a:t>dikey iletişim, yatay iletişim ve çapraz iletişim </a:t>
            </a:r>
            <a:r>
              <a:rPr lang="tr-TR" dirty="0"/>
              <a:t>olarak üç alanda ele alınır.</a:t>
            </a:r>
          </a:p>
          <a:p>
            <a:pPr marL="0" indent="0">
              <a:buNone/>
            </a:pPr>
            <a:endParaRPr lang="tr-TR" b="1" dirty="0"/>
          </a:p>
        </p:txBody>
      </p:sp>
    </p:spTree>
    <p:extLst>
      <p:ext uri="{BB962C8B-B14F-4D97-AF65-F5344CB8AC3E}">
        <p14:creationId xmlns:p14="http://schemas.microsoft.com/office/powerpoint/2010/main" val="19333785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4308" y="856271"/>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484308" y="1194318"/>
            <a:ext cx="10018713" cy="5663682"/>
          </a:xfrm>
        </p:spPr>
        <p:txBody>
          <a:bodyPr>
            <a:normAutofit lnSpcReduction="10000"/>
          </a:bodyPr>
          <a:lstStyle/>
          <a:p>
            <a:pPr marL="0" indent="0">
              <a:buNone/>
            </a:pPr>
            <a:endParaRPr lang="tr-TR" b="1" dirty="0"/>
          </a:p>
          <a:p>
            <a:pPr marL="0" indent="0">
              <a:buNone/>
            </a:pPr>
            <a:r>
              <a:rPr lang="tr-TR" b="1" dirty="0"/>
              <a:t>1.2.3.Kurum İçi İletişimin İşleyiş Süreci</a:t>
            </a:r>
          </a:p>
          <a:p>
            <a:pPr marL="0" indent="0">
              <a:buNone/>
            </a:pPr>
            <a:r>
              <a:rPr lang="tr-TR" b="1" dirty="0">
                <a:effectLst>
                  <a:outerShdw blurRad="38100" dist="38100" dir="2700000" algn="tl">
                    <a:srgbClr val="000000">
                      <a:alpha val="43137"/>
                    </a:srgbClr>
                  </a:outerShdw>
                </a:effectLst>
              </a:rPr>
              <a:t>- Biçimsel iletişim Kanalları:</a:t>
            </a:r>
          </a:p>
          <a:p>
            <a:pPr marL="0" indent="0">
              <a:buNone/>
            </a:pPr>
            <a:r>
              <a:rPr lang="tr-TR" b="1" dirty="0">
                <a:effectLst>
                  <a:outerShdw blurRad="38100" dist="38100" dir="2700000" algn="tl">
                    <a:srgbClr val="000000">
                      <a:alpha val="43137"/>
                    </a:srgbClr>
                  </a:outerShdw>
                </a:effectLst>
              </a:rPr>
              <a:t>	</a:t>
            </a:r>
            <a:r>
              <a:rPr lang="tr-TR" b="1" u="sng" dirty="0">
                <a:effectLst>
                  <a:outerShdw blurRad="38100" dist="38100" dir="2700000" algn="tl">
                    <a:srgbClr val="000000">
                      <a:alpha val="43137"/>
                    </a:srgbClr>
                  </a:outerShdw>
                </a:effectLst>
              </a:rPr>
              <a:t>Dikey İletişim</a:t>
            </a:r>
          </a:p>
          <a:p>
            <a:pPr marL="0" indent="0">
              <a:buNone/>
            </a:pPr>
            <a:r>
              <a:rPr lang="tr-TR" u="sng" dirty="0"/>
              <a:t>Dikey iletişim iki şekilde gerçekleşir</a:t>
            </a:r>
            <a:r>
              <a:rPr lang="tr-TR" dirty="0"/>
              <a:t>. «</a:t>
            </a:r>
            <a:r>
              <a:rPr lang="tr-TR" i="1" dirty="0"/>
              <a:t>Aşağıdan Yukarıdan İletişim» ve «Yukarıdan Aşağıya İletişim».</a:t>
            </a:r>
          </a:p>
          <a:p>
            <a:pPr marL="0" indent="0">
              <a:buNone/>
            </a:pPr>
            <a:r>
              <a:rPr lang="tr-TR" b="1" dirty="0"/>
              <a:t>	a)Aşağıdan Yukarıya İletişim: </a:t>
            </a:r>
          </a:p>
          <a:p>
            <a:pPr marL="0" indent="0">
              <a:buNone/>
            </a:pPr>
            <a:r>
              <a:rPr lang="tr-TR" u="sng" dirty="0"/>
              <a:t>Alt kademelerden üst kademelere bilgi akışının sağlanması bu iletişimin temel hedefidir</a:t>
            </a:r>
            <a:r>
              <a:rPr lang="tr-TR" dirty="0"/>
              <a:t>.</a:t>
            </a:r>
          </a:p>
          <a:p>
            <a:pPr marL="0" indent="0">
              <a:buNone/>
            </a:pPr>
            <a:r>
              <a:rPr lang="tr-TR" dirty="0"/>
              <a:t>Kurumun en alt kademedeki çalışanından en üst kademeye mesaj iletmesi sürecini içerir. Bu iletişim türünde bilgi akışı genellikle astın üstüne o kişinin de bir üstüne rapor vermesi şeklinde hiyerarşiye uygun gerçekleşir.</a:t>
            </a:r>
          </a:p>
          <a:p>
            <a:pPr marL="0" indent="0">
              <a:buNone/>
            </a:pPr>
            <a:r>
              <a:rPr lang="tr-TR" dirty="0"/>
              <a:t> Yöneticilerin doğru karar verebilmeleri için bu iletişim türü gereklidir.</a:t>
            </a:r>
          </a:p>
          <a:p>
            <a:pPr marL="0" indent="0">
              <a:buNone/>
            </a:pPr>
            <a:endParaRPr lang="tr-TR" b="1" dirty="0"/>
          </a:p>
        </p:txBody>
      </p:sp>
    </p:spTree>
    <p:extLst>
      <p:ext uri="{BB962C8B-B14F-4D97-AF65-F5344CB8AC3E}">
        <p14:creationId xmlns:p14="http://schemas.microsoft.com/office/powerpoint/2010/main" val="22829996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2202808"/>
            <a:ext cx="10018713" cy="4181680"/>
          </a:xfrm>
        </p:spPr>
        <p:txBody>
          <a:bodyPr>
            <a:normAutofit lnSpcReduction="10000"/>
          </a:bodyPr>
          <a:lstStyle/>
          <a:p>
            <a:pPr marL="0" indent="0">
              <a:buNone/>
            </a:pPr>
            <a:r>
              <a:rPr lang="tr-TR" b="1" dirty="0"/>
              <a:t>	</a:t>
            </a:r>
          </a:p>
          <a:p>
            <a:pPr marL="0" indent="0">
              <a:buNone/>
            </a:pPr>
            <a:r>
              <a:rPr lang="tr-TR" b="1" dirty="0"/>
              <a:t>b) Yukarıdan Aşağıya İletişim: </a:t>
            </a:r>
          </a:p>
          <a:p>
            <a:pPr marL="0" indent="0">
              <a:buNone/>
            </a:pPr>
            <a:r>
              <a:rPr lang="tr-TR" dirty="0"/>
              <a:t>Bu iletişim türünde yöneticiden çalışanlara bilgi akışını sağlamak hedeflenir. </a:t>
            </a:r>
            <a:r>
              <a:rPr lang="tr-TR" i="1" dirty="0">
                <a:effectLst>
                  <a:outerShdw blurRad="38100" dist="38100" dir="2700000" algn="tl">
                    <a:srgbClr val="000000">
                      <a:alpha val="43137"/>
                    </a:srgbClr>
                  </a:outerShdw>
                </a:effectLst>
              </a:rPr>
              <a:t>Yöneticiler; emirleri, kuralları, kararları, yönergeleri iletirler. </a:t>
            </a:r>
            <a:r>
              <a:rPr lang="tr-TR" dirty="0"/>
              <a:t>Çalışanların bilgilendirilmesi temel amaçtır.</a:t>
            </a:r>
          </a:p>
          <a:p>
            <a:pPr marL="0" indent="0">
              <a:buNone/>
            </a:pPr>
            <a:r>
              <a:rPr lang="tr-TR" b="1" dirty="0">
                <a:effectLst>
                  <a:outerShdw blurRad="38100" dist="38100" dir="2700000" algn="tl">
                    <a:srgbClr val="000000">
                      <a:alpha val="43137"/>
                    </a:srgbClr>
                  </a:outerShdw>
                </a:effectLst>
              </a:rPr>
              <a:t>	</a:t>
            </a:r>
            <a:r>
              <a:rPr lang="tr-TR" b="1" u="sng" dirty="0">
                <a:effectLst>
                  <a:outerShdw blurRad="38100" dist="38100" dir="2700000" algn="tl">
                    <a:srgbClr val="000000">
                      <a:alpha val="43137"/>
                    </a:srgbClr>
                  </a:outerShdw>
                </a:effectLst>
              </a:rPr>
              <a:t>Yatay İletişim</a:t>
            </a:r>
          </a:p>
          <a:p>
            <a:pPr marL="0" indent="0">
              <a:buNone/>
            </a:pPr>
            <a:r>
              <a:rPr lang="tr-TR" dirty="0"/>
              <a:t>Aynı kademedeki yöneticilerin, ortaklaşa bağlı bulundukları üst kademeye başvurmadan, üst kademenin emrine gerek kalmadan karşılıklı olarak kendilerini ilgilendiren konularda işbirliği yapmaları durumunda gerçekleşir. </a:t>
            </a:r>
            <a:r>
              <a:rPr lang="tr-TR" i="1" dirty="0">
                <a:effectLst>
                  <a:outerShdw blurRad="38100" dist="38100" dir="2700000" algn="tl">
                    <a:srgbClr val="000000">
                      <a:alpha val="43137"/>
                    </a:srgbClr>
                  </a:outerShdw>
                </a:effectLst>
              </a:rPr>
              <a:t>Kurumda dayanışma ruhunu oluşturur</a:t>
            </a:r>
            <a:r>
              <a:rPr lang="tr-TR" dirty="0"/>
              <a:t>.</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3394649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2105138"/>
            <a:ext cx="10018713" cy="4155703"/>
          </a:xfrm>
        </p:spPr>
        <p:txBody>
          <a:bodyPr>
            <a:normAutofit fontScale="92500" lnSpcReduction="10000"/>
          </a:bodyPr>
          <a:lstStyle/>
          <a:p>
            <a:pPr marL="342900" indent="-342900">
              <a:buFont typeface="Arial" panose="020B0604020202020204" pitchFamily="34" charset="0"/>
              <a:buChar char="•"/>
            </a:pPr>
            <a:endParaRPr lang="tr-TR" dirty="0"/>
          </a:p>
          <a:p>
            <a:pPr marL="0" indent="0">
              <a:buNone/>
            </a:pPr>
            <a:r>
              <a:rPr lang="tr-TR" b="1" dirty="0"/>
              <a:t>	</a:t>
            </a:r>
            <a:r>
              <a:rPr lang="tr-TR" sz="2600" b="1" dirty="0"/>
              <a:t>1.1.1. Kurum Kültürünün Tanımı </a:t>
            </a:r>
          </a:p>
          <a:p>
            <a:pPr>
              <a:lnSpc>
                <a:spcPct val="120000"/>
              </a:lnSpc>
            </a:pPr>
            <a:r>
              <a:rPr lang="tr-TR" dirty="0"/>
              <a:t>Kurumlarda işlerin nasıl yapılacağı ile ilgili bir yol gösterici olan </a:t>
            </a:r>
            <a:r>
              <a:rPr lang="tr-TR" u="sng" dirty="0">
                <a:effectLst>
                  <a:outerShdw blurRad="38100" dist="38100" dir="2700000" algn="tl">
                    <a:srgbClr val="000000">
                      <a:alpha val="43137"/>
                    </a:srgbClr>
                  </a:outerShdw>
                </a:effectLst>
              </a:rPr>
              <a:t>kurum kültürü, yapılan işlerde takım çalışmasının, sorunları çözme yönteminin, içsel bütünleşme ve dışsal adaptasyon sorunlarının çözümünü sağlayan, grup üyeleri tarafından paylaşılan, öğrenilerek geliştirilen, yeni üyelere kurum yapısını algılamaları, neyin önemli olduğu ve nasıl davranmaları gerektiği konularında yön gösterici varsayımlar modelidir</a:t>
            </a:r>
            <a:r>
              <a:rPr lang="tr-TR" dirty="0"/>
              <a:t>. Bütün örgütler bulundukları coğrafyaya, faaliyet gösterdikleri sektöre ve yönetim anlayışlarına göre şekillenen bir kültüre sahiptirler (Yücel ve Koçak, 2014: 46).</a:t>
            </a:r>
          </a:p>
        </p:txBody>
      </p:sp>
    </p:spTree>
    <p:extLst>
      <p:ext uri="{BB962C8B-B14F-4D97-AF65-F5344CB8AC3E}">
        <p14:creationId xmlns:p14="http://schemas.microsoft.com/office/powerpoint/2010/main" val="2335799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4A213ED-908A-440C-BEC8-BEF6E7A6F25E}"/>
              </a:ext>
            </a:extLst>
          </p:cNvPr>
          <p:cNvSpPr>
            <a:spLocks noGrp="1"/>
          </p:cNvSpPr>
          <p:nvPr>
            <p:ph type="title"/>
          </p:nvPr>
        </p:nvSpPr>
        <p:spPr/>
        <p:txBody>
          <a:bodyPr>
            <a:normAutofit fontScale="90000"/>
          </a:bodyPr>
          <a:lstStyle/>
          <a:p>
            <a:r>
              <a:rPr lang="tr-TR" b="1" dirty="0"/>
              <a:t>1.2. Kurum içi İletişim Kavramının Kavramsal Çerçevesi</a:t>
            </a:r>
            <a:br>
              <a:rPr lang="tr-TR" b="1" dirty="0"/>
            </a:br>
            <a:endParaRPr lang="tr-TR" dirty="0"/>
          </a:p>
        </p:txBody>
      </p:sp>
      <p:sp>
        <p:nvSpPr>
          <p:cNvPr id="3" name="İçerik Yer Tutucusu 2">
            <a:extLst>
              <a:ext uri="{FF2B5EF4-FFF2-40B4-BE49-F238E27FC236}">
                <a16:creationId xmlns="" xmlns:a16="http://schemas.microsoft.com/office/drawing/2014/main" id="{F021B297-5BA7-4264-ACB3-2A92171C8ED6}"/>
              </a:ext>
            </a:extLst>
          </p:cNvPr>
          <p:cNvSpPr>
            <a:spLocks noGrp="1"/>
          </p:cNvSpPr>
          <p:nvPr>
            <p:ph sz="half" idx="1"/>
          </p:nvPr>
        </p:nvSpPr>
        <p:spPr>
          <a:xfrm>
            <a:off x="830424" y="2438399"/>
            <a:ext cx="5548943" cy="3099319"/>
          </a:xfrm>
        </p:spPr>
        <p:txBody>
          <a:bodyPr>
            <a:noAutofit/>
          </a:bodyPr>
          <a:lstStyle/>
          <a:p>
            <a:pPr marL="0" indent="0">
              <a:buNone/>
            </a:pPr>
            <a:endParaRPr lang="tr-TR" sz="2400" b="1" u="sng" dirty="0">
              <a:effectLst>
                <a:outerShdw blurRad="38100" dist="38100" dir="2700000" algn="tl">
                  <a:srgbClr val="000000">
                    <a:alpha val="43137"/>
                  </a:srgbClr>
                </a:outerShdw>
              </a:effectLst>
            </a:endParaRPr>
          </a:p>
          <a:p>
            <a:pPr marL="0" indent="0">
              <a:buNone/>
            </a:pPr>
            <a:endParaRPr lang="tr-TR" sz="2400" b="1" u="sng" dirty="0">
              <a:effectLst>
                <a:outerShdw blurRad="38100" dist="38100" dir="2700000" algn="tl">
                  <a:srgbClr val="000000">
                    <a:alpha val="43137"/>
                  </a:srgbClr>
                </a:outerShdw>
              </a:effectLst>
            </a:endParaRPr>
          </a:p>
          <a:p>
            <a:pPr marL="0" indent="0">
              <a:buNone/>
            </a:pPr>
            <a:r>
              <a:rPr lang="tr-TR" sz="2400" b="1" u="sng" dirty="0">
                <a:effectLst>
                  <a:outerShdw blurRad="38100" dist="38100" dir="2700000" algn="tl">
                    <a:srgbClr val="000000">
                      <a:alpha val="43137"/>
                    </a:srgbClr>
                  </a:outerShdw>
                </a:effectLst>
              </a:rPr>
              <a:t>Çapraz İletişim</a:t>
            </a:r>
          </a:p>
          <a:p>
            <a:pPr marL="0" indent="0">
              <a:buNone/>
            </a:pPr>
            <a:r>
              <a:rPr lang="tr-TR" sz="2400" dirty="0"/>
              <a:t>Organizasyon yapısında aynı düzeyde olmayan yönetim merkezleri arasındaki mesaj alışverişini tanımlar. </a:t>
            </a:r>
          </a:p>
          <a:p>
            <a:pPr marL="0" indent="0">
              <a:buNone/>
            </a:pPr>
            <a:r>
              <a:rPr lang="tr-TR" sz="2400" dirty="0"/>
              <a:t>Özellikle proje tipi organizasyonlarda görülen bir iletişim türüdür. </a:t>
            </a:r>
          </a:p>
          <a:p>
            <a:pPr marL="0" indent="0">
              <a:buNone/>
            </a:pPr>
            <a:r>
              <a:rPr lang="tr-TR" sz="2400" dirty="0"/>
              <a:t>Çapraz iletişimin en önemli özelliği zaman tasarrufu sağlamasıdır. Çalışanların bu iletişim durumundan bağlı bulundukları yöneticiyi haberdar etmeleri gerekir.</a:t>
            </a:r>
          </a:p>
        </p:txBody>
      </p:sp>
      <p:pic>
        <p:nvPicPr>
          <p:cNvPr id="6" name="İçerik Yer Tutucusu 5">
            <a:extLst>
              <a:ext uri="{FF2B5EF4-FFF2-40B4-BE49-F238E27FC236}">
                <a16:creationId xmlns="" xmlns:a16="http://schemas.microsoft.com/office/drawing/2014/main" id="{386C18AE-6D1A-46C5-8BF7-646A38A67FA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50090" y="2438399"/>
            <a:ext cx="4590661" cy="3971732"/>
          </a:xfrm>
        </p:spPr>
      </p:pic>
    </p:spTree>
    <p:extLst>
      <p:ext uri="{BB962C8B-B14F-4D97-AF65-F5344CB8AC3E}">
        <p14:creationId xmlns:p14="http://schemas.microsoft.com/office/powerpoint/2010/main" val="1450224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2202808"/>
            <a:ext cx="10018713" cy="4181680"/>
          </a:xfrm>
        </p:spPr>
        <p:txBody>
          <a:bodyPr>
            <a:normAutofit fontScale="92500" lnSpcReduction="10000"/>
          </a:bodyPr>
          <a:lstStyle/>
          <a:p>
            <a:pPr marL="0" indent="0">
              <a:buNone/>
            </a:pPr>
            <a:r>
              <a:rPr lang="tr-TR" b="1" dirty="0"/>
              <a:t>	</a:t>
            </a:r>
          </a:p>
          <a:p>
            <a:pPr marL="0" indent="0">
              <a:buNone/>
            </a:pPr>
            <a:r>
              <a:rPr lang="tr-TR" sz="2600" b="1" dirty="0">
                <a:effectLst>
                  <a:outerShdw blurRad="38100" dist="38100" dir="2700000" algn="tl">
                    <a:srgbClr val="000000">
                      <a:alpha val="43137"/>
                    </a:srgbClr>
                  </a:outerShdw>
                </a:effectLst>
              </a:rPr>
              <a:t>- Biçimsel Olmayan İletişim Kanalları (Doğal İletişim)</a:t>
            </a:r>
          </a:p>
          <a:p>
            <a:pPr marL="0" indent="0">
              <a:buNone/>
            </a:pPr>
            <a:r>
              <a:rPr lang="tr-TR" sz="2600" u="sng" dirty="0"/>
              <a:t>Kurumlarda kişiler arası resmi olmayan ilişkiler ağının tümünü kapsar</a:t>
            </a:r>
            <a:r>
              <a:rPr lang="tr-TR" sz="2600" dirty="0"/>
              <a:t>. </a:t>
            </a:r>
          </a:p>
          <a:p>
            <a:pPr marL="0" indent="0">
              <a:buNone/>
            </a:pPr>
            <a:r>
              <a:rPr lang="tr-TR" sz="2600" b="1" dirty="0">
                <a:effectLst>
                  <a:outerShdw blurRad="38100" dist="38100" dir="2700000" algn="tl">
                    <a:srgbClr val="000000">
                      <a:alpha val="43137"/>
                    </a:srgbClr>
                  </a:outerShdw>
                </a:effectLst>
              </a:rPr>
              <a:t>Biçimsel iletişim </a:t>
            </a:r>
            <a:r>
              <a:rPr lang="tr-TR" sz="2600" dirty="0"/>
              <a:t>daha çok örgütün iletişim gereksinimlerini karşılamak için kullanılırken, </a:t>
            </a:r>
            <a:r>
              <a:rPr lang="tr-TR" sz="2600" b="1" dirty="0">
                <a:effectLst>
                  <a:outerShdw blurRad="38100" dist="38100" dir="2700000" algn="tl">
                    <a:srgbClr val="000000">
                      <a:alpha val="43137"/>
                    </a:srgbClr>
                  </a:outerShdw>
                </a:effectLst>
              </a:rPr>
              <a:t>doğal iletişim </a:t>
            </a:r>
            <a:r>
              <a:rPr lang="tr-TR" sz="2600" dirty="0"/>
              <a:t>çalışanların sosyal faaliyetlerini yürütmek için kullandığı bir iletişim türüdür.</a:t>
            </a:r>
          </a:p>
          <a:p>
            <a:pPr marL="0" indent="0">
              <a:buNone/>
            </a:pPr>
            <a:r>
              <a:rPr lang="tr-TR" sz="2600" b="1" dirty="0">
                <a:effectLst>
                  <a:outerShdw blurRad="38100" dist="38100" dir="2700000" algn="tl">
                    <a:srgbClr val="000000">
                      <a:alpha val="43137"/>
                    </a:srgbClr>
                  </a:outerShdw>
                </a:effectLst>
              </a:rPr>
              <a:t>Doğal iletişim süreci </a:t>
            </a:r>
            <a:r>
              <a:rPr lang="tr-TR" sz="2600" dirty="0"/>
              <a:t>bilginin kurum içinde «</a:t>
            </a:r>
            <a:r>
              <a:rPr lang="tr-TR" sz="2600" i="1" dirty="0"/>
              <a:t>dedikodu» ve «söylenti»</a:t>
            </a:r>
            <a:r>
              <a:rPr lang="tr-TR" sz="2600" dirty="0"/>
              <a:t> şeklinde yayıldığı bir süreçtir. </a:t>
            </a:r>
          </a:p>
          <a:p>
            <a:pPr marL="0" indent="0">
              <a:buNone/>
            </a:pPr>
            <a:r>
              <a:rPr lang="tr-TR" sz="2600" dirty="0"/>
              <a:t>Bu iletişim süreci biçimsel iletişim yollarının sağlayamadığı, kurum üyeleri arasındaki gereksinimlerden oluşur.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24515591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2202808"/>
            <a:ext cx="10018713" cy="4181680"/>
          </a:xfrm>
        </p:spPr>
        <p:txBody>
          <a:bodyPr>
            <a:normAutofit/>
          </a:bodyPr>
          <a:lstStyle/>
          <a:p>
            <a:pPr marL="0" indent="0">
              <a:buNone/>
            </a:pPr>
            <a:r>
              <a:rPr lang="tr-TR" b="1" dirty="0"/>
              <a:t>	</a:t>
            </a:r>
          </a:p>
          <a:p>
            <a:pPr marL="0" indent="0">
              <a:buNone/>
            </a:pPr>
            <a:r>
              <a:rPr lang="tr-TR" sz="2600" b="1" dirty="0">
                <a:effectLst>
                  <a:outerShdw blurRad="38100" dist="38100" dir="2700000" algn="tl">
                    <a:srgbClr val="000000">
                      <a:alpha val="43137"/>
                    </a:srgbClr>
                  </a:outerShdw>
                </a:effectLst>
              </a:rPr>
              <a:t>- Biçimsel Olmayan İletişim Kanalları (Doğal İletişim)</a:t>
            </a:r>
          </a:p>
          <a:p>
            <a:pPr marL="0" indent="0">
              <a:buNone/>
            </a:pPr>
            <a:r>
              <a:rPr lang="tr-TR" sz="2600" dirty="0"/>
              <a:t>Biçimsel olmayan iletişim süreci biçimsel iletişimin boşluklarını kapatır. </a:t>
            </a:r>
            <a:r>
              <a:rPr lang="tr-TR" sz="2600" i="1" dirty="0"/>
              <a:t>Yeterli bilgi akışının karşılanamadığı durumlarda </a:t>
            </a:r>
            <a:r>
              <a:rPr lang="tr-TR" sz="2600" b="1" dirty="0"/>
              <a:t>kurum içi iletişim «</a:t>
            </a:r>
            <a:r>
              <a:rPr lang="tr-TR" sz="2600" u="sng" dirty="0"/>
              <a:t>dedikodu» ve «fısıltı» </a:t>
            </a:r>
            <a:r>
              <a:rPr lang="tr-TR" sz="2600" dirty="0"/>
              <a:t>şeklini alır. </a:t>
            </a:r>
          </a:p>
          <a:p>
            <a:pPr marL="0" indent="0">
              <a:buNone/>
            </a:pPr>
            <a:r>
              <a:rPr lang="tr-TR" sz="2600" u="sng" dirty="0">
                <a:effectLst>
                  <a:outerShdw blurRad="38100" dist="38100" dir="2700000" algn="tl">
                    <a:srgbClr val="000000">
                      <a:alpha val="43137"/>
                    </a:srgbClr>
                  </a:outerShdw>
                </a:effectLst>
              </a:rPr>
              <a:t>Doğal iletişim kurumdaki çalışanlar arasında kendiliğinden oluşmaktadır ve hiyerarşik bir yapılanma söz konusu değildir</a:t>
            </a:r>
            <a:r>
              <a:rPr lang="tr-TR" sz="2600" dirty="0"/>
              <a:t>.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931870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2032120"/>
            <a:ext cx="10018713" cy="4181680"/>
          </a:xfrm>
        </p:spPr>
        <p:txBody>
          <a:bodyPr>
            <a:normAutofit/>
          </a:bodyPr>
          <a:lstStyle/>
          <a:p>
            <a:pPr marL="0" indent="0">
              <a:buNone/>
            </a:pPr>
            <a:r>
              <a:rPr lang="tr-TR" sz="2600" b="1" dirty="0">
                <a:effectLst>
                  <a:outerShdw blurRad="38100" dist="38100" dir="2700000" algn="tl">
                    <a:srgbClr val="000000">
                      <a:alpha val="43137"/>
                    </a:srgbClr>
                  </a:outerShdw>
                </a:effectLst>
              </a:rPr>
              <a:t>- Biçimsel Olmayan İletişim Kanalları (Doğal İletişim)</a:t>
            </a:r>
          </a:p>
          <a:p>
            <a:pPr marL="0" indent="0">
              <a:buNone/>
            </a:pPr>
            <a:r>
              <a:rPr lang="tr-TR" dirty="0"/>
              <a:t>Doğal iletişim sürecinde iletişim daha çok dedikodu ve söylentiye dayalıdır. Bu iletişim sürecinin en olumsuz yanı mesajın A’dan D’ye ulaşana kadar değişikliğe uğraması ve istenmeyen anlamlara yol açmasıdır. </a:t>
            </a:r>
            <a:r>
              <a:rPr lang="tr-TR" b="1" dirty="0">
                <a:effectLst>
                  <a:outerShdw blurRad="38100" dist="38100" dir="2700000" algn="tl">
                    <a:srgbClr val="000000">
                      <a:alpha val="43137"/>
                    </a:srgbClr>
                  </a:outerShdw>
                </a:effectLst>
              </a:rPr>
              <a:t>Bu olumsuzluklardan kaçınmak için</a:t>
            </a:r>
            <a:r>
              <a:rPr lang="tr-TR" dirty="0"/>
              <a:t> </a:t>
            </a:r>
            <a:r>
              <a:rPr lang="tr-TR" i="1" dirty="0"/>
              <a:t>biçimsel iletişim kanallarının doğru bilgilerle sıklıkla doldurulması gereklidir</a:t>
            </a:r>
            <a:r>
              <a:rPr lang="tr-TR" dirty="0"/>
              <a:t>. </a:t>
            </a:r>
          </a:p>
        </p:txBody>
      </p:sp>
    </p:spTree>
    <p:extLst>
      <p:ext uri="{BB962C8B-B14F-4D97-AF65-F5344CB8AC3E}">
        <p14:creationId xmlns:p14="http://schemas.microsoft.com/office/powerpoint/2010/main" val="3223111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1924916"/>
            <a:ext cx="10018713" cy="4181680"/>
          </a:xfrm>
        </p:spPr>
        <p:txBody>
          <a:bodyPr>
            <a:normAutofit/>
          </a:bodyPr>
          <a:lstStyle/>
          <a:p>
            <a:pPr marL="0" indent="0">
              <a:buNone/>
            </a:pPr>
            <a:r>
              <a:rPr lang="tr-TR" b="1" dirty="0"/>
              <a:t>İletişim Araç ve Yöntemleri</a:t>
            </a:r>
          </a:p>
          <a:p>
            <a:r>
              <a:rPr lang="tr-TR" dirty="0"/>
              <a:t>İletişim </a:t>
            </a:r>
            <a:r>
              <a:rPr lang="tr-TR" b="1" dirty="0">
                <a:effectLst>
                  <a:outerShdw blurRad="38100" dist="38100" dir="2700000" algn="tl">
                    <a:srgbClr val="000000">
                      <a:alpha val="43137"/>
                    </a:srgbClr>
                  </a:outerShdw>
                </a:effectLst>
              </a:rPr>
              <a:t>sözlü iletişim, sözsüz iletişim ve yazılı iletişim </a:t>
            </a:r>
            <a:r>
              <a:rPr lang="tr-TR" dirty="0"/>
              <a:t>olarak üçe ayrılmaktadır. </a:t>
            </a:r>
          </a:p>
          <a:p>
            <a:r>
              <a:rPr lang="tr-TR" b="1" dirty="0">
                <a:effectLst>
                  <a:outerShdw blurRad="38100" dist="38100" dir="2700000" algn="tl">
                    <a:srgbClr val="000000">
                      <a:alpha val="43137"/>
                    </a:srgbClr>
                  </a:outerShdw>
                </a:effectLst>
              </a:rPr>
              <a:t>Sözsüz iletişim</a:t>
            </a:r>
            <a:r>
              <a:rPr lang="tr-TR" dirty="0"/>
              <a:t>, </a:t>
            </a:r>
            <a:r>
              <a:rPr lang="tr-TR" i="1" dirty="0">
                <a:effectLst>
                  <a:outerShdw blurRad="38100" dist="38100" dir="2700000" algn="tl">
                    <a:srgbClr val="000000">
                      <a:alpha val="43137"/>
                    </a:srgbClr>
                  </a:outerShdw>
                </a:effectLst>
              </a:rPr>
              <a:t>beden dili (kinetik) </a:t>
            </a:r>
            <a:r>
              <a:rPr lang="tr-TR" dirty="0"/>
              <a:t>ve </a:t>
            </a:r>
            <a:r>
              <a:rPr lang="tr-TR" i="1" dirty="0">
                <a:effectLst>
                  <a:outerShdw blurRad="38100" dist="38100" dir="2700000" algn="tl">
                    <a:srgbClr val="000000">
                      <a:alpha val="43137"/>
                    </a:srgbClr>
                  </a:outerShdw>
                </a:effectLst>
              </a:rPr>
              <a:t>mekan dili (</a:t>
            </a:r>
            <a:r>
              <a:rPr lang="tr-TR" i="1" dirty="0" err="1">
                <a:effectLst>
                  <a:outerShdw blurRad="38100" dist="38100" dir="2700000" algn="tl">
                    <a:srgbClr val="000000">
                      <a:alpha val="43137"/>
                    </a:srgbClr>
                  </a:outerShdw>
                </a:effectLst>
              </a:rPr>
              <a:t>proksemik</a:t>
            </a:r>
            <a:r>
              <a:rPr lang="tr-TR" i="1" dirty="0">
                <a:effectLst>
                  <a:outerShdw blurRad="38100" dist="38100" dir="2700000" algn="tl">
                    <a:srgbClr val="000000">
                      <a:alpha val="43137"/>
                    </a:srgbClr>
                  </a:outerShdw>
                </a:effectLst>
              </a:rPr>
              <a:t>) </a:t>
            </a:r>
            <a:r>
              <a:rPr lang="tr-TR" dirty="0"/>
              <a:t>olarak ele alınır.</a:t>
            </a:r>
          </a:p>
          <a:p>
            <a:r>
              <a:rPr lang="tr-TR" dirty="0"/>
              <a:t> </a:t>
            </a:r>
            <a:r>
              <a:rPr lang="tr-TR" dirty="0" err="1"/>
              <a:t>Mehrabian</a:t>
            </a:r>
            <a:r>
              <a:rPr lang="tr-TR" dirty="0"/>
              <a:t> ve </a:t>
            </a:r>
            <a:r>
              <a:rPr lang="tr-TR" dirty="0" err="1"/>
              <a:t>Ferris’in</a:t>
            </a:r>
            <a:r>
              <a:rPr lang="tr-TR" dirty="0"/>
              <a:t> araştırmasına göre iletişimde </a:t>
            </a:r>
            <a:r>
              <a:rPr lang="tr-TR" b="1" dirty="0">
                <a:effectLst>
                  <a:outerShdw blurRad="38100" dist="38100" dir="2700000" algn="tl">
                    <a:srgbClr val="000000">
                      <a:alpha val="43137"/>
                    </a:srgbClr>
                  </a:outerShdw>
                </a:effectLst>
              </a:rPr>
              <a:t>sözcükler % 10, ses tonu % 30 ve beden dili % 60</a:t>
            </a:r>
            <a:r>
              <a:rPr lang="tr-TR" dirty="0"/>
              <a:t> oranında etkilidir.</a:t>
            </a:r>
          </a:p>
        </p:txBody>
      </p:sp>
    </p:spTree>
    <p:extLst>
      <p:ext uri="{BB962C8B-B14F-4D97-AF65-F5344CB8AC3E}">
        <p14:creationId xmlns:p14="http://schemas.microsoft.com/office/powerpoint/2010/main" val="27757158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62A4FDCE-C1EE-43B3-8684-9D1B048E0CBF}"/>
              </a:ext>
            </a:extLst>
          </p:cNvPr>
          <p:cNvSpPr>
            <a:spLocks noGrp="1"/>
          </p:cNvSpPr>
          <p:nvPr>
            <p:ph type="title"/>
          </p:nvPr>
        </p:nvSpPr>
        <p:spPr>
          <a:xfrm>
            <a:off x="1484310" y="190500"/>
            <a:ext cx="10018713" cy="1752599"/>
          </a:xfrm>
        </p:spPr>
        <p:txBody>
          <a:bodyPr/>
          <a:lstStyle/>
          <a:p>
            <a:r>
              <a:rPr lang="tr-TR" b="1" dirty="0"/>
              <a:t>1.2. Kurum içi İletişim Kavramının Kavramsal Çerçevesi</a:t>
            </a:r>
            <a:endParaRPr lang="tr-TR" dirty="0"/>
          </a:p>
        </p:txBody>
      </p:sp>
      <p:sp>
        <p:nvSpPr>
          <p:cNvPr id="3" name="İçerik Yer Tutucusu 2">
            <a:extLst>
              <a:ext uri="{FF2B5EF4-FFF2-40B4-BE49-F238E27FC236}">
                <a16:creationId xmlns="" xmlns:a16="http://schemas.microsoft.com/office/drawing/2014/main" id="{92815CF4-0353-4B78-B65A-BE8535A257A8}"/>
              </a:ext>
            </a:extLst>
          </p:cNvPr>
          <p:cNvSpPr>
            <a:spLocks noGrp="1"/>
          </p:cNvSpPr>
          <p:nvPr>
            <p:ph sz="half" idx="1"/>
          </p:nvPr>
        </p:nvSpPr>
        <p:spPr>
          <a:xfrm>
            <a:off x="688976" y="2052735"/>
            <a:ext cx="5690391" cy="4646645"/>
          </a:xfrm>
        </p:spPr>
        <p:txBody>
          <a:bodyPr>
            <a:normAutofit fontScale="32500" lnSpcReduction="20000"/>
          </a:bodyPr>
          <a:lstStyle/>
          <a:p>
            <a:pPr marL="0" indent="0">
              <a:buNone/>
            </a:pPr>
            <a:r>
              <a:rPr lang="tr-TR" sz="6800" b="1" dirty="0"/>
              <a:t>Sözlü İletişim</a:t>
            </a:r>
          </a:p>
          <a:p>
            <a:r>
              <a:rPr lang="tr-TR" sz="6800" dirty="0"/>
              <a:t>Günlük hayatımızın bir parçası olan sözlü iletişim, </a:t>
            </a:r>
            <a:r>
              <a:rPr lang="tr-TR" sz="6800" b="1" dirty="0">
                <a:effectLst>
                  <a:outerShdw blurRad="38100" dist="38100" dir="2700000" algn="tl">
                    <a:srgbClr val="000000">
                      <a:alpha val="43137"/>
                    </a:srgbClr>
                  </a:outerShdw>
                </a:effectLst>
              </a:rPr>
              <a:t>yüz yüze ve kitle araçları </a:t>
            </a:r>
            <a:r>
              <a:rPr lang="tr-TR" sz="6800" dirty="0"/>
              <a:t>aracılığıyla gerçekleşir. </a:t>
            </a:r>
          </a:p>
          <a:p>
            <a:r>
              <a:rPr lang="tr-TR" sz="6800" b="1" dirty="0">
                <a:effectLst>
                  <a:outerShdw blurRad="38100" dist="38100" dir="2700000" algn="tl">
                    <a:srgbClr val="000000">
                      <a:alpha val="43137"/>
                    </a:srgbClr>
                  </a:outerShdw>
                </a:effectLst>
              </a:rPr>
              <a:t>Yüz yüze iletişimde </a:t>
            </a:r>
            <a:r>
              <a:rPr lang="tr-TR" sz="6800" dirty="0"/>
              <a:t>alıcı ve vericinin (kaynak) aynı mekanda olması gerekir. Kaynak ve alıcı aynı mekanda değilse bazı araçlar kullanmak gerekir. </a:t>
            </a:r>
          </a:p>
          <a:p>
            <a:r>
              <a:rPr lang="tr-TR" sz="6800" u="sng" dirty="0"/>
              <a:t>Bu iletişim türünde </a:t>
            </a:r>
            <a:r>
              <a:rPr lang="tr-TR" sz="6800" b="1" dirty="0">
                <a:effectLst>
                  <a:outerShdw blurRad="38100" dist="38100" dir="2700000" algn="tl">
                    <a:srgbClr val="000000">
                      <a:alpha val="43137"/>
                    </a:srgbClr>
                  </a:outerShdw>
                </a:effectLst>
              </a:rPr>
              <a:t>kişinin etkili bir ses tonu kullanması  ve doğru sözcükler seçmesi </a:t>
            </a:r>
            <a:r>
              <a:rPr lang="tr-TR" sz="6800" dirty="0"/>
              <a:t>iletişimin etkinliği için gereklidir. </a:t>
            </a:r>
          </a:p>
          <a:p>
            <a:r>
              <a:rPr lang="tr-TR" sz="6800" dirty="0"/>
              <a:t>Sözlü iletişimin çabuk unutulması, belge niteliğinin olmaması zayıf yönlerindendir. </a:t>
            </a:r>
          </a:p>
          <a:p>
            <a:pPr marL="0" indent="0">
              <a:buNone/>
            </a:pPr>
            <a:endParaRPr lang="tr-TR" sz="2400" dirty="0"/>
          </a:p>
        </p:txBody>
      </p:sp>
      <p:pic>
        <p:nvPicPr>
          <p:cNvPr id="6" name="İçerik Yer Tutucusu 5">
            <a:extLst>
              <a:ext uri="{FF2B5EF4-FFF2-40B4-BE49-F238E27FC236}">
                <a16:creationId xmlns="" xmlns:a16="http://schemas.microsoft.com/office/drawing/2014/main" id="{29AD6B29-61B7-484F-9F20-A58E1722ED79}"/>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9368" y="2407298"/>
            <a:ext cx="5507832" cy="3844212"/>
          </a:xfrm>
        </p:spPr>
      </p:pic>
    </p:spTree>
    <p:extLst>
      <p:ext uri="{BB962C8B-B14F-4D97-AF65-F5344CB8AC3E}">
        <p14:creationId xmlns:p14="http://schemas.microsoft.com/office/powerpoint/2010/main" val="1072541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1924916"/>
            <a:ext cx="10018713" cy="4181680"/>
          </a:xfrm>
        </p:spPr>
        <p:txBody>
          <a:bodyPr>
            <a:normAutofit/>
          </a:bodyPr>
          <a:lstStyle/>
          <a:p>
            <a:pPr marL="0" indent="0">
              <a:buNone/>
            </a:pPr>
            <a:r>
              <a:rPr lang="tr-TR" b="1" dirty="0"/>
              <a:t>Sözsüz İletişim</a:t>
            </a:r>
          </a:p>
          <a:p>
            <a:pPr marL="0" indent="0">
              <a:buNone/>
            </a:pPr>
            <a:r>
              <a:rPr lang="tr-TR" dirty="0"/>
              <a:t>Sözsüz iletişim, iletişim yokluğunu olanaksız kılar ve sözel iletilerden daha güvenilir bir kaynak oluşturur. </a:t>
            </a:r>
          </a:p>
          <a:p>
            <a:pPr marL="0" indent="0">
              <a:buNone/>
            </a:pPr>
            <a:r>
              <a:rPr lang="tr-TR" b="1" i="1" dirty="0"/>
              <a:t>Beden dili (kinetik)</a:t>
            </a:r>
          </a:p>
          <a:p>
            <a:pPr marL="0" indent="0">
              <a:buNone/>
            </a:pPr>
            <a:r>
              <a:rPr lang="tr-TR" dirty="0"/>
              <a:t>Beden dili insanların ilk anlaşma aracı olmuştur. Bedenimizle dışa vurduğumuz iletilerdir ve iletişimsizliği de olanaksız kılar. Bedenin farklı öğeleri aracılığıyla mesajlar iletilebilir. </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893208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86945" y="1924916"/>
            <a:ext cx="10018713" cy="4181680"/>
          </a:xfrm>
        </p:spPr>
        <p:txBody>
          <a:bodyPr>
            <a:normAutofit/>
          </a:bodyPr>
          <a:lstStyle/>
          <a:p>
            <a:pPr marL="0" indent="0">
              <a:buNone/>
            </a:pPr>
            <a:r>
              <a:rPr lang="tr-TR" b="1" i="1" dirty="0"/>
              <a:t>Beden dili (Kinetik)</a:t>
            </a:r>
          </a:p>
          <a:p>
            <a:pPr marL="0" indent="0">
              <a:buNone/>
            </a:pPr>
            <a:r>
              <a:rPr lang="tr-TR" dirty="0"/>
              <a:t>Bedenin farklı öğeleri aracılığıyla mesajlar iletilebilir. Bu öğeleri şu şekilde sıralamak mümkündür:</a:t>
            </a:r>
          </a:p>
          <a:p>
            <a:pPr>
              <a:buFont typeface="Wingdings" panose="05000000000000000000" pitchFamily="2" charset="2"/>
              <a:buChar char="Ø"/>
            </a:pPr>
            <a:r>
              <a:rPr lang="tr-TR" dirty="0"/>
              <a:t> </a:t>
            </a:r>
            <a:r>
              <a:rPr lang="tr-TR" dirty="0">
                <a:effectLst>
                  <a:outerShdw blurRad="38100" dist="38100" dir="2700000" algn="tl">
                    <a:srgbClr val="000000">
                      <a:alpha val="43137"/>
                    </a:srgbClr>
                  </a:outerShdw>
                </a:effectLst>
              </a:rPr>
              <a:t>Gövde: </a:t>
            </a:r>
            <a:r>
              <a:rPr lang="tr-TR" dirty="0"/>
              <a:t>İletişim merkezimizi oluşturur. Gövdemizin hitap ettiğimiz topluluğa doğru olması gerekir. </a:t>
            </a:r>
          </a:p>
          <a:p>
            <a:pPr>
              <a:buFont typeface="Wingdings" panose="05000000000000000000" pitchFamily="2" charset="2"/>
              <a:buChar char="Ø"/>
            </a:pPr>
            <a:r>
              <a:rPr lang="tr-TR" dirty="0"/>
              <a:t> </a:t>
            </a:r>
            <a:r>
              <a:rPr lang="tr-TR" dirty="0">
                <a:effectLst>
                  <a:outerShdw blurRad="38100" dist="38100" dir="2700000" algn="tl">
                    <a:srgbClr val="000000">
                      <a:alpha val="43137"/>
                    </a:srgbClr>
                  </a:outerShdw>
                </a:effectLst>
              </a:rPr>
              <a:t>Baş: </a:t>
            </a:r>
            <a:r>
              <a:rPr lang="tr-TR" dirty="0"/>
              <a:t>Hiç konuşmadan onaylama, reddetme, kibir vb. anlamları iletir. </a:t>
            </a:r>
          </a:p>
          <a:p>
            <a:pPr>
              <a:buFont typeface="Wingdings" panose="05000000000000000000" pitchFamily="2" charset="2"/>
              <a:buChar char="Ø"/>
            </a:pPr>
            <a:r>
              <a:rPr lang="tr-TR" dirty="0"/>
              <a:t> </a:t>
            </a:r>
            <a:r>
              <a:rPr lang="tr-TR" dirty="0">
                <a:effectLst>
                  <a:outerShdw blurRad="38100" dist="38100" dir="2700000" algn="tl">
                    <a:srgbClr val="000000">
                      <a:alpha val="43137"/>
                    </a:srgbClr>
                  </a:outerShdw>
                </a:effectLst>
              </a:rPr>
              <a:t>Yüz ifadeleri: </a:t>
            </a:r>
            <a:r>
              <a:rPr lang="tr-TR" dirty="0"/>
              <a:t>İletişim isteği ilk olarak gözlerde başlar. Mimiklerimiz pek çok farklı mesaj vermemizi sağlar. Göz kırpma, kaş kaldırma, dudak bükme bunlara örnek olarak verilebilir. </a:t>
            </a:r>
            <a:endParaRPr lang="tr-T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3357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
            </a:r>
            <a:br>
              <a:rPr lang="tr-TR" b="1" dirty="0"/>
            </a:br>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568283" y="1654329"/>
            <a:ext cx="10018713" cy="4181680"/>
          </a:xfrm>
        </p:spPr>
        <p:txBody>
          <a:bodyPr>
            <a:normAutofit/>
          </a:bodyPr>
          <a:lstStyle/>
          <a:p>
            <a:pPr marL="0" indent="0">
              <a:buNone/>
            </a:pPr>
            <a:r>
              <a:rPr lang="tr-TR" b="1" i="1" dirty="0"/>
              <a:t>Beden dili (Kinetik)</a:t>
            </a:r>
          </a:p>
          <a:p>
            <a:pPr>
              <a:buFont typeface="Wingdings" panose="05000000000000000000" pitchFamily="2" charset="2"/>
              <a:buChar char="Ø"/>
            </a:pPr>
            <a:r>
              <a:rPr lang="tr-TR" dirty="0">
                <a:effectLst>
                  <a:outerShdw blurRad="38100" dist="38100" dir="2700000" algn="tl">
                    <a:srgbClr val="000000">
                      <a:alpha val="43137"/>
                    </a:srgbClr>
                  </a:outerShdw>
                </a:effectLst>
              </a:rPr>
              <a:t>Eller ve kollar: </a:t>
            </a:r>
            <a:r>
              <a:rPr lang="tr-TR" dirty="0"/>
              <a:t>Elin yan tarafının kullanılması kesinlik ifadesidir. Masaya yumruk vurma, zafer işareti, yardım etme gibi anlamlar verir. </a:t>
            </a:r>
          </a:p>
          <a:p>
            <a:pPr>
              <a:buFont typeface="Wingdings" panose="05000000000000000000" pitchFamily="2" charset="2"/>
              <a:buChar char="Ø"/>
            </a:pPr>
            <a:r>
              <a:rPr lang="tr-TR" dirty="0"/>
              <a:t> </a:t>
            </a:r>
            <a:r>
              <a:rPr lang="tr-TR" dirty="0">
                <a:effectLst>
                  <a:outerShdw blurRad="38100" dist="38100" dir="2700000" algn="tl">
                    <a:srgbClr val="000000">
                      <a:alpha val="43137"/>
                    </a:srgbClr>
                  </a:outerShdw>
                </a:effectLst>
              </a:rPr>
              <a:t>Bacaklar: </a:t>
            </a:r>
            <a:r>
              <a:rPr lang="tr-TR" dirty="0"/>
              <a:t>Bacakların ileri doğru uzatılması içinde bulunulan ortamda rahat olmanın göstergesidir. </a:t>
            </a:r>
          </a:p>
        </p:txBody>
      </p:sp>
    </p:spTree>
    <p:extLst>
      <p:ext uri="{BB962C8B-B14F-4D97-AF65-F5344CB8AC3E}">
        <p14:creationId xmlns:p14="http://schemas.microsoft.com/office/powerpoint/2010/main" val="4262676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7EF0DF74-3AAB-4A70-90B6-A475DA978EA6}"/>
              </a:ext>
            </a:extLst>
          </p:cNvPr>
          <p:cNvSpPr>
            <a:spLocks noGrp="1"/>
          </p:cNvSpPr>
          <p:nvPr>
            <p:ph type="title"/>
          </p:nvPr>
        </p:nvSpPr>
        <p:spPr/>
        <p:txBody>
          <a:bodyPr/>
          <a:lstStyle/>
          <a:p>
            <a:r>
              <a:rPr lang="tr-TR" b="1" dirty="0"/>
              <a:t>1.2. Kurum içi İletişim Kavramının Kavramsal Çerçevesi</a:t>
            </a:r>
            <a:endParaRPr lang="tr-TR" dirty="0"/>
          </a:p>
        </p:txBody>
      </p:sp>
      <p:sp>
        <p:nvSpPr>
          <p:cNvPr id="3" name="İçerik Yer Tutucusu 2">
            <a:extLst>
              <a:ext uri="{FF2B5EF4-FFF2-40B4-BE49-F238E27FC236}">
                <a16:creationId xmlns="" xmlns:a16="http://schemas.microsoft.com/office/drawing/2014/main" id="{4E79E6CE-B1B8-4C52-974D-0A1D0678E2BD}"/>
              </a:ext>
            </a:extLst>
          </p:cNvPr>
          <p:cNvSpPr>
            <a:spLocks noGrp="1"/>
          </p:cNvSpPr>
          <p:nvPr>
            <p:ph sz="half" idx="1"/>
          </p:nvPr>
        </p:nvSpPr>
        <p:spPr>
          <a:xfrm>
            <a:off x="746450" y="2666998"/>
            <a:ext cx="5632918" cy="3970565"/>
          </a:xfrm>
        </p:spPr>
        <p:txBody>
          <a:bodyPr>
            <a:normAutofit fontScale="92500" lnSpcReduction="20000"/>
          </a:bodyPr>
          <a:lstStyle/>
          <a:p>
            <a:pPr marL="0" indent="0">
              <a:buNone/>
            </a:pPr>
            <a:endParaRPr lang="tr-TR" sz="2400" b="1" i="1" dirty="0"/>
          </a:p>
          <a:p>
            <a:pPr marL="0" indent="0">
              <a:buNone/>
            </a:pPr>
            <a:r>
              <a:rPr lang="tr-TR" sz="2400" b="1" i="1" dirty="0"/>
              <a:t>Mekan Dili (</a:t>
            </a:r>
            <a:r>
              <a:rPr lang="tr-TR" sz="2400" b="1" i="1" dirty="0" err="1"/>
              <a:t>Proksemik</a:t>
            </a:r>
            <a:r>
              <a:rPr lang="tr-TR" sz="2400" b="1" i="1" dirty="0"/>
              <a:t>)</a:t>
            </a:r>
          </a:p>
          <a:p>
            <a:pPr marL="0" indent="0">
              <a:buNone/>
            </a:pPr>
            <a:r>
              <a:rPr lang="tr-TR" sz="2400" dirty="0"/>
              <a:t>Bu alanda yapılan çalışmalar Antropolog </a:t>
            </a:r>
            <a:r>
              <a:rPr lang="tr-TR" sz="2400" b="1" dirty="0">
                <a:effectLst>
                  <a:outerShdw blurRad="38100" dist="38100" dir="2700000" algn="tl">
                    <a:srgbClr val="000000">
                      <a:alpha val="43137"/>
                    </a:srgbClr>
                  </a:outerShdw>
                </a:effectLst>
              </a:rPr>
              <a:t>Edward </a:t>
            </a:r>
            <a:r>
              <a:rPr lang="tr-TR" sz="2400" b="1" dirty="0" err="1">
                <a:effectLst>
                  <a:outerShdw blurRad="38100" dist="38100" dir="2700000" algn="tl">
                    <a:srgbClr val="000000">
                      <a:alpha val="43137"/>
                    </a:srgbClr>
                  </a:outerShdw>
                </a:effectLst>
              </a:rPr>
              <a:t>Hall</a:t>
            </a:r>
            <a:r>
              <a:rPr lang="tr-TR" sz="2400" dirty="0" err="1"/>
              <a:t>’un</a:t>
            </a:r>
            <a:r>
              <a:rPr lang="tr-TR" sz="2400" dirty="0"/>
              <a:t> çalışmalarına dayanır. </a:t>
            </a:r>
            <a:r>
              <a:rPr lang="tr-TR" sz="2400" dirty="0" err="1"/>
              <a:t>Hall’e</a:t>
            </a:r>
            <a:r>
              <a:rPr lang="tr-TR" sz="2400" dirty="0"/>
              <a:t> göre karşımızdaki kişilerle koruduğumuz alanlar bulunmaktadır. </a:t>
            </a:r>
            <a:r>
              <a:rPr lang="tr-TR" sz="2400" u="sng" dirty="0" err="1">
                <a:effectLst>
                  <a:outerShdw blurRad="38100" dist="38100" dir="2700000" algn="tl">
                    <a:srgbClr val="000000">
                      <a:alpha val="43137"/>
                    </a:srgbClr>
                  </a:outerShdw>
                </a:effectLst>
              </a:rPr>
              <a:t>Hall</a:t>
            </a:r>
            <a:r>
              <a:rPr lang="tr-TR" sz="2400" u="sng" dirty="0">
                <a:effectLst>
                  <a:outerShdw blurRad="38100" dist="38100" dir="2700000" algn="tl">
                    <a:srgbClr val="000000">
                      <a:alpha val="43137"/>
                    </a:srgbClr>
                  </a:outerShdw>
                </a:effectLst>
              </a:rPr>
              <a:t>, bu alanları 4’e ayırır. </a:t>
            </a:r>
          </a:p>
          <a:p>
            <a:pPr>
              <a:buFont typeface="Wingdings" panose="05000000000000000000" pitchFamily="2" charset="2"/>
              <a:buChar char="§"/>
            </a:pPr>
            <a:r>
              <a:rPr lang="tr-TR" sz="2400" b="1" dirty="0">
                <a:effectLst>
                  <a:outerShdw blurRad="38100" dist="38100" dir="2700000" algn="tl">
                    <a:srgbClr val="000000">
                      <a:alpha val="43137"/>
                    </a:srgbClr>
                  </a:outerShdw>
                </a:effectLst>
              </a:rPr>
              <a:t>Mahrem Alan 0-45 cm</a:t>
            </a:r>
            <a:r>
              <a:rPr lang="tr-TR" sz="2400" dirty="0"/>
              <a:t>. Yalnızca çok özel kişileri kabul ettiğimiz alandır.</a:t>
            </a:r>
          </a:p>
          <a:p>
            <a:pPr>
              <a:buFont typeface="Wingdings" panose="05000000000000000000" pitchFamily="2" charset="2"/>
              <a:buChar char="§"/>
            </a:pPr>
            <a:r>
              <a:rPr lang="tr-TR" sz="2400" b="1" dirty="0">
                <a:effectLst>
                  <a:outerShdw blurRad="38100" dist="38100" dir="2700000" algn="tl">
                    <a:srgbClr val="000000">
                      <a:alpha val="43137"/>
                    </a:srgbClr>
                  </a:outerShdw>
                </a:effectLst>
              </a:rPr>
              <a:t>Kişisel Alan 45-75 cm</a:t>
            </a:r>
            <a:r>
              <a:rPr lang="tr-TR" sz="2400" dirty="0"/>
              <a:t>. Kişisel alanımızda yabancıların yer almasından rahatsızlık duyarız. Kalabalık asansörler, metrolar vb. </a:t>
            </a:r>
          </a:p>
          <a:p>
            <a:pPr>
              <a:buFont typeface="Wingdings" panose="05000000000000000000" pitchFamily="2" charset="2"/>
              <a:buChar char="§"/>
            </a:pPr>
            <a:endParaRPr lang="tr-TR" sz="2400" dirty="0"/>
          </a:p>
          <a:p>
            <a:pPr marL="0" indent="0">
              <a:buNone/>
            </a:pPr>
            <a:endParaRPr lang="tr-TR" sz="2400" i="1" dirty="0">
              <a:effectLst>
                <a:outerShdw blurRad="38100" dist="38100" dir="2700000" algn="tl">
                  <a:srgbClr val="000000">
                    <a:alpha val="43137"/>
                  </a:srgbClr>
                </a:outerShdw>
              </a:effectLst>
            </a:endParaRPr>
          </a:p>
        </p:txBody>
      </p:sp>
      <p:pic>
        <p:nvPicPr>
          <p:cNvPr id="6" name="İçerik Yer Tutucusu 5">
            <a:extLst>
              <a:ext uri="{FF2B5EF4-FFF2-40B4-BE49-F238E27FC236}">
                <a16:creationId xmlns="" xmlns:a16="http://schemas.microsoft.com/office/drawing/2014/main" id="{58093097-BF98-4B08-8BAB-EAB72EB3BC9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79368" y="2547257"/>
            <a:ext cx="4882682" cy="3741576"/>
          </a:xfrm>
        </p:spPr>
      </p:pic>
    </p:spTree>
    <p:extLst>
      <p:ext uri="{BB962C8B-B14F-4D97-AF65-F5344CB8AC3E}">
        <p14:creationId xmlns:p14="http://schemas.microsoft.com/office/powerpoint/2010/main" val="249634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2105138"/>
            <a:ext cx="10018713" cy="4155703"/>
          </a:xfrm>
        </p:spPr>
        <p:txBody>
          <a:bodyPr>
            <a:normAutofit/>
          </a:bodyPr>
          <a:lstStyle/>
          <a:p>
            <a:pPr marL="342900" indent="-342900">
              <a:buFont typeface="Arial" panose="020B0604020202020204" pitchFamily="34" charset="0"/>
              <a:buChar char="•"/>
            </a:pPr>
            <a:endParaRPr lang="tr-TR" dirty="0"/>
          </a:p>
          <a:p>
            <a:pPr marL="0" indent="0">
              <a:buNone/>
            </a:pPr>
            <a:r>
              <a:rPr lang="tr-TR" b="1" dirty="0"/>
              <a:t>	1.1.1. Kurum Kültürünün Tanımı </a:t>
            </a:r>
          </a:p>
          <a:p>
            <a:pPr>
              <a:lnSpc>
                <a:spcPct val="120000"/>
              </a:lnSpc>
              <a:buNone/>
            </a:pPr>
            <a:r>
              <a:rPr lang="tr-TR" dirty="0"/>
              <a:t>	</a:t>
            </a:r>
            <a:r>
              <a:rPr lang="tr-TR" i="1" dirty="0">
                <a:effectLst>
                  <a:outerShdw blurRad="38100" dist="38100" dir="2700000" algn="tl">
                    <a:srgbClr val="000000">
                      <a:alpha val="43137"/>
                    </a:srgbClr>
                  </a:outerShdw>
                </a:effectLst>
              </a:rPr>
              <a:t>Kurum kültürü konusundaki araştırmalar çok eskiye dayanmakla birlikte </a:t>
            </a:r>
            <a:r>
              <a:rPr lang="tr-TR" dirty="0"/>
              <a:t>kavramın hızla gelişmesi 1980’den itibaren konuya daha fazla ilgi gösterilmesine neden olmuştur. Kurum kültürünün </a:t>
            </a:r>
            <a:r>
              <a:rPr lang="tr-TR" b="1" dirty="0">
                <a:effectLst>
                  <a:outerShdw blurRad="38100" dist="38100" dir="2700000" algn="tl">
                    <a:srgbClr val="000000">
                      <a:alpha val="43137"/>
                    </a:srgbClr>
                  </a:outerShdw>
                </a:effectLst>
              </a:rPr>
              <a:t>yönetim, iletişim, sosyoloji, psikoloji ve antropoloji</a:t>
            </a:r>
            <a:r>
              <a:rPr lang="tr-TR" dirty="0"/>
              <a:t> gibi çeşitli disiplinlerdeki bilim adamı ve araştırmacılar tarafından çalışılması farklı tanımların yapılmasına neden olmuştur (Akıncı, Vural, 2005: 40). </a:t>
            </a:r>
          </a:p>
          <a:p>
            <a:endParaRPr lang="tr-TR" dirty="0"/>
          </a:p>
        </p:txBody>
      </p:sp>
    </p:spTree>
    <p:extLst>
      <p:ext uri="{BB962C8B-B14F-4D97-AF65-F5344CB8AC3E}">
        <p14:creationId xmlns:p14="http://schemas.microsoft.com/office/powerpoint/2010/main" val="1821418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
            </a:r>
            <a:br>
              <a:rPr lang="tr-TR" b="1" dirty="0"/>
            </a:br>
            <a:r>
              <a:rPr lang="tr-TR" b="1" dirty="0"/>
              <a:t/>
            </a:r>
            <a:br>
              <a:rPr lang="tr-TR" b="1" dirty="0"/>
            </a:br>
            <a:r>
              <a:rPr lang="tr-TR" b="1" dirty="0"/>
              <a:t/>
            </a:r>
            <a:br>
              <a:rPr lang="tr-TR" b="1" dirty="0"/>
            </a:br>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600940" y="2413608"/>
            <a:ext cx="10018713" cy="4181680"/>
          </a:xfrm>
        </p:spPr>
        <p:txBody>
          <a:bodyPr>
            <a:normAutofit/>
          </a:bodyPr>
          <a:lstStyle/>
          <a:p>
            <a:pPr marL="0" indent="0">
              <a:buNone/>
            </a:pPr>
            <a:r>
              <a:rPr lang="tr-TR" b="1" i="1" dirty="0"/>
              <a:t>Mekan Dili (</a:t>
            </a:r>
            <a:r>
              <a:rPr lang="tr-TR" b="1" i="1" dirty="0" err="1"/>
              <a:t>Proksemik</a:t>
            </a:r>
            <a:r>
              <a:rPr lang="tr-TR" b="1" i="1" dirty="0"/>
              <a:t>)</a:t>
            </a:r>
          </a:p>
          <a:p>
            <a:pPr>
              <a:buFont typeface="Wingdings" panose="05000000000000000000" pitchFamily="2" charset="2"/>
              <a:buChar char="§"/>
            </a:pPr>
            <a:r>
              <a:rPr lang="tr-TR" b="1" dirty="0">
                <a:effectLst>
                  <a:outerShdw blurRad="38100" dist="38100" dir="2700000" algn="tl">
                    <a:srgbClr val="000000">
                      <a:alpha val="43137"/>
                    </a:srgbClr>
                  </a:outerShdw>
                </a:effectLst>
              </a:rPr>
              <a:t>Toplumsal</a:t>
            </a:r>
            <a:r>
              <a:rPr lang="tr-TR" b="1" i="1" dirty="0">
                <a:effectLst>
                  <a:outerShdw blurRad="38100" dist="38100" dir="2700000" algn="tl">
                    <a:srgbClr val="000000">
                      <a:alpha val="43137"/>
                    </a:srgbClr>
                  </a:outerShdw>
                </a:effectLst>
              </a:rPr>
              <a:t> </a:t>
            </a:r>
            <a:r>
              <a:rPr lang="tr-TR" b="1" dirty="0">
                <a:effectLst>
                  <a:outerShdw blurRad="38100" dist="38100" dir="2700000" algn="tl">
                    <a:srgbClr val="000000">
                      <a:alpha val="43137"/>
                    </a:srgbClr>
                  </a:outerShdw>
                </a:effectLst>
              </a:rPr>
              <a:t>Alan 75 cm-2,5 m</a:t>
            </a:r>
            <a:r>
              <a:rPr lang="tr-TR" dirty="0"/>
              <a:t>. Gündelik hayatımızda marketteki kasiyer ile banka veznesindeki memur ile koruduğumuz mesafeyi tanımlar. </a:t>
            </a:r>
          </a:p>
          <a:p>
            <a:pPr>
              <a:buFont typeface="Wingdings" panose="05000000000000000000" pitchFamily="2" charset="2"/>
              <a:buChar char="§"/>
            </a:pPr>
            <a:r>
              <a:rPr lang="tr-TR" b="1" dirty="0">
                <a:effectLst>
                  <a:outerShdw blurRad="38100" dist="38100" dir="2700000" algn="tl">
                    <a:srgbClr val="000000">
                      <a:alpha val="43137"/>
                    </a:srgbClr>
                  </a:outerShdw>
                </a:effectLst>
              </a:rPr>
              <a:t>Genel Alan 2,5 m ve sonrası</a:t>
            </a:r>
            <a:r>
              <a:rPr lang="tr-TR" dirty="0"/>
              <a:t>. Siyasetçilerin bir mitingde topluluk ile koruduğu mesafe bu alana örnektir.</a:t>
            </a:r>
          </a:p>
          <a:p>
            <a:pPr marL="0" indent="0">
              <a:buNone/>
            </a:pPr>
            <a:endParaRPr lang="tr-TR" dirty="0"/>
          </a:p>
        </p:txBody>
      </p:sp>
    </p:spTree>
    <p:extLst>
      <p:ext uri="{BB962C8B-B14F-4D97-AF65-F5344CB8AC3E}">
        <p14:creationId xmlns:p14="http://schemas.microsoft.com/office/powerpoint/2010/main" val="906614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7655" y="1285479"/>
            <a:ext cx="10018713" cy="1278874"/>
          </a:xfrm>
        </p:spPr>
        <p:txBody>
          <a:bodyPr>
            <a:normAutofit fontScale="90000"/>
          </a:bodyPr>
          <a:lstStyle/>
          <a:p>
            <a:r>
              <a:rPr lang="tr-TR" b="1" dirty="0"/>
              <a:t/>
            </a:r>
            <a:br>
              <a:rPr lang="tr-TR" b="1" dirty="0"/>
            </a:br>
            <a:r>
              <a:rPr lang="tr-TR" b="1" dirty="0"/>
              <a:t/>
            </a:r>
            <a:br>
              <a:rPr lang="tr-TR" b="1" dirty="0"/>
            </a:br>
            <a:r>
              <a:rPr lang="tr-TR" b="1" dirty="0"/>
              <a:t/>
            </a:r>
            <a:br>
              <a:rPr lang="tr-TR" b="1" dirty="0"/>
            </a:br>
            <a:r>
              <a:rPr lang="tr-TR" b="1" dirty="0"/>
              <a:t>1.2. Kurum içi İletişim Kavramının Kavramsal Çerçevesi</a:t>
            </a:r>
            <a:br>
              <a:rPr lang="tr-TR" b="1" dirty="0"/>
            </a:br>
            <a:r>
              <a:rPr lang="tr-TR" b="1" dirty="0"/>
              <a:t/>
            </a:r>
            <a:br>
              <a:rPr lang="tr-TR" b="1" dirty="0"/>
            </a:br>
            <a:r>
              <a:rPr lang="tr-TR" dirty="0"/>
              <a:t/>
            </a:r>
            <a:br>
              <a:rPr lang="tr-TR" dirty="0"/>
            </a:br>
            <a:endParaRPr lang="tr-TR" dirty="0"/>
          </a:p>
        </p:txBody>
      </p:sp>
      <p:sp>
        <p:nvSpPr>
          <p:cNvPr id="3" name="İçerik Yer Tutucusu 2"/>
          <p:cNvSpPr>
            <a:spLocks noGrp="1"/>
          </p:cNvSpPr>
          <p:nvPr>
            <p:ph idx="1"/>
          </p:nvPr>
        </p:nvSpPr>
        <p:spPr>
          <a:xfrm>
            <a:off x="1600940" y="2413608"/>
            <a:ext cx="10018713" cy="4444392"/>
          </a:xfrm>
        </p:spPr>
        <p:txBody>
          <a:bodyPr>
            <a:normAutofit fontScale="92500" lnSpcReduction="20000"/>
          </a:bodyPr>
          <a:lstStyle/>
          <a:p>
            <a:pPr marL="0" indent="0">
              <a:buNone/>
            </a:pPr>
            <a:endParaRPr lang="tr-TR" b="1" dirty="0"/>
          </a:p>
          <a:p>
            <a:pPr marL="0" indent="0">
              <a:buNone/>
            </a:pPr>
            <a:r>
              <a:rPr lang="tr-TR" b="1" dirty="0"/>
              <a:t>Yazılı İletişim</a:t>
            </a:r>
          </a:p>
          <a:p>
            <a:pPr>
              <a:buFont typeface="Arial" panose="020B0604020202020204" pitchFamily="34" charset="0"/>
              <a:buChar char="•"/>
            </a:pPr>
            <a:r>
              <a:rPr lang="tr-TR" dirty="0"/>
              <a:t>Yazılı iletişim kalıcı olmasından dolayı kurumsal iletişimde en çok kullanılan iletişim türüdür. </a:t>
            </a:r>
          </a:p>
          <a:p>
            <a:pPr>
              <a:buFont typeface="Arial" panose="020B0604020202020204" pitchFamily="34" charset="0"/>
              <a:buChar char="•"/>
            </a:pPr>
            <a:r>
              <a:rPr lang="tr-TR" dirty="0"/>
              <a:t>Arşivlenebilmesi, gerektiğinde eski bir bilgiye tekrar ulaşabilme olanağı da sağlar. </a:t>
            </a:r>
          </a:p>
          <a:p>
            <a:pPr marL="0" indent="0">
              <a:buNone/>
            </a:pPr>
            <a:r>
              <a:rPr lang="tr-TR" b="1" u="sng" dirty="0">
                <a:effectLst>
                  <a:outerShdw blurRad="38100" dist="38100" dir="2700000" algn="tl">
                    <a:srgbClr val="000000">
                      <a:alpha val="43137"/>
                    </a:srgbClr>
                  </a:outerShdw>
                </a:effectLst>
              </a:rPr>
              <a:t>Yazılı iletişimin amaçları şu şekilde ifade edilebilir</a:t>
            </a:r>
            <a:r>
              <a:rPr lang="tr-TR" b="1" dirty="0">
                <a:effectLst>
                  <a:outerShdw blurRad="38100" dist="38100" dir="2700000" algn="tl">
                    <a:srgbClr val="000000">
                      <a:alpha val="43137"/>
                    </a:srgbClr>
                  </a:outerShdw>
                </a:effectLst>
              </a:rPr>
              <a:t>:</a:t>
            </a:r>
          </a:p>
          <a:p>
            <a:pPr>
              <a:buFontTx/>
              <a:buChar char="-"/>
            </a:pPr>
            <a:r>
              <a:rPr lang="tr-TR" dirty="0"/>
              <a:t>Niçin yazıyoruz sorusunun cevabını belirlemek</a:t>
            </a:r>
          </a:p>
          <a:p>
            <a:pPr>
              <a:buFontTx/>
              <a:buChar char="-"/>
            </a:pPr>
            <a:r>
              <a:rPr lang="tr-TR" dirty="0"/>
              <a:t>Amaca uygun cümleler kurmak</a:t>
            </a:r>
          </a:p>
          <a:p>
            <a:pPr>
              <a:buFontTx/>
              <a:buChar char="-"/>
            </a:pPr>
            <a:r>
              <a:rPr lang="tr-TR" dirty="0"/>
              <a:t>Hedef kitleye uygun dille yazmak</a:t>
            </a:r>
          </a:p>
          <a:p>
            <a:pPr>
              <a:buFontTx/>
              <a:buChar char="-"/>
            </a:pPr>
            <a:r>
              <a:rPr lang="tr-TR" dirty="0"/>
              <a:t>Hiyerarşiye uygun dille yazmak</a:t>
            </a:r>
          </a:p>
          <a:p>
            <a:pPr>
              <a:buFontTx/>
              <a:buChar char="-"/>
            </a:pPr>
            <a:r>
              <a:rPr lang="tr-TR" dirty="0"/>
              <a:t>Kısa ve açık yazmak</a:t>
            </a:r>
          </a:p>
          <a:p>
            <a:pPr>
              <a:buFont typeface="Arial" panose="020B0604020202020204" pitchFamily="34" charset="0"/>
              <a:buChar char="•"/>
            </a:pPr>
            <a:endParaRPr lang="tr-TR" dirty="0"/>
          </a:p>
        </p:txBody>
      </p:sp>
    </p:spTree>
    <p:extLst>
      <p:ext uri="{BB962C8B-B14F-4D97-AF65-F5344CB8AC3E}">
        <p14:creationId xmlns:p14="http://schemas.microsoft.com/office/powerpoint/2010/main" val="28987660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FF052CAF-C6A3-408A-9BF1-9BE752E26028}"/>
              </a:ext>
            </a:extLst>
          </p:cNvPr>
          <p:cNvSpPr>
            <a:spLocks noGrp="1"/>
          </p:cNvSpPr>
          <p:nvPr>
            <p:ph type="title"/>
          </p:nvPr>
        </p:nvSpPr>
        <p:spPr>
          <a:xfrm>
            <a:off x="1484307" y="597160"/>
            <a:ext cx="10018713" cy="727788"/>
          </a:xfrm>
        </p:spPr>
        <p:txBody>
          <a:bodyPr/>
          <a:lstStyle/>
          <a:p>
            <a:r>
              <a:rPr lang="tr-TR" dirty="0"/>
              <a:t>KAYNAKÇA</a:t>
            </a:r>
          </a:p>
        </p:txBody>
      </p:sp>
      <p:sp>
        <p:nvSpPr>
          <p:cNvPr id="3" name="İçerik Yer Tutucusu 2">
            <a:extLst>
              <a:ext uri="{FF2B5EF4-FFF2-40B4-BE49-F238E27FC236}">
                <a16:creationId xmlns="" xmlns:a16="http://schemas.microsoft.com/office/drawing/2014/main" id="{69B2361B-DDEE-4C7D-A617-ADB527D1474D}"/>
              </a:ext>
            </a:extLst>
          </p:cNvPr>
          <p:cNvSpPr>
            <a:spLocks noGrp="1"/>
          </p:cNvSpPr>
          <p:nvPr>
            <p:ph idx="1"/>
          </p:nvPr>
        </p:nvSpPr>
        <p:spPr>
          <a:xfrm>
            <a:off x="1484307" y="1493110"/>
            <a:ext cx="10018713" cy="5486400"/>
          </a:xfrm>
        </p:spPr>
        <p:txBody>
          <a:bodyPr>
            <a:normAutofit/>
          </a:bodyPr>
          <a:lstStyle/>
          <a:p>
            <a:endParaRPr lang="tr-TR" dirty="0"/>
          </a:p>
          <a:p>
            <a:r>
              <a:rPr lang="tr-TR" dirty="0"/>
              <a:t>Akıncı Vural, Beril: </a:t>
            </a:r>
            <a:r>
              <a:rPr lang="tr-TR" b="1" dirty="0"/>
              <a:t>Kurum Kültürü</a:t>
            </a:r>
            <a:r>
              <a:rPr lang="tr-TR" dirty="0"/>
              <a:t>, İstanbul: İletişim Yayınları, 2005.</a:t>
            </a:r>
          </a:p>
          <a:p>
            <a:r>
              <a:rPr lang="tr-TR" dirty="0" err="1"/>
              <a:t>Çakırkaya</a:t>
            </a:r>
            <a:r>
              <a:rPr lang="tr-TR" dirty="0"/>
              <a:t>, Murat: </a:t>
            </a:r>
            <a:r>
              <a:rPr lang="tr-TR" b="1" dirty="0"/>
              <a:t>İtibar Yönetimi, </a:t>
            </a:r>
            <a:r>
              <a:rPr lang="tr-TR" dirty="0"/>
              <a:t>Konya: Eğitim Yayınevi, 2016.</a:t>
            </a:r>
          </a:p>
          <a:p>
            <a:r>
              <a:rPr lang="tr-TR" dirty="0"/>
              <a:t>Karsak, Banu: Kurumsal İletişim, İstanbul: Beta Yayınları, 2016.</a:t>
            </a:r>
          </a:p>
          <a:p>
            <a:r>
              <a:rPr lang="tr-TR" dirty="0" err="1"/>
              <a:t>Peltekoğlu</a:t>
            </a:r>
            <a:r>
              <a:rPr lang="tr-TR" dirty="0"/>
              <a:t>, Filiz Balta: </a:t>
            </a:r>
            <a:r>
              <a:rPr lang="tr-TR" b="1" dirty="0"/>
              <a:t>Halkla İlişkiler Nedir?</a:t>
            </a:r>
            <a:r>
              <a:rPr lang="tr-TR" dirty="0"/>
              <a:t>, 5. Baskı, İstanbul. 2007.</a:t>
            </a:r>
          </a:p>
          <a:p>
            <a:r>
              <a:rPr lang="tr-TR" dirty="0"/>
              <a:t>Örücü, Edip; Yıldız, Harun: «Örgütsel Kültür Boyutlarının Belirlenmesine Yönelik Bir Araştıra: Bir Telekomünikasyon Şirketi Örneği», </a:t>
            </a:r>
            <a:r>
              <a:rPr lang="tr-TR" b="1" dirty="0"/>
              <a:t>Uludağ Üniversitesi İİBF Dergisi</a:t>
            </a:r>
            <a:r>
              <a:rPr lang="tr-TR" dirty="0"/>
              <a:t>, </a:t>
            </a:r>
            <a:r>
              <a:rPr lang="nl-NL" dirty="0"/>
              <a:t>Cilt/Vol. XXXI, Sayı/No. 2, 2012, pp. 129-154</a:t>
            </a:r>
            <a:r>
              <a:rPr lang="tr-TR" dirty="0"/>
              <a:t>.</a:t>
            </a:r>
          </a:p>
          <a:p>
            <a:r>
              <a:rPr lang="tr-TR" dirty="0"/>
              <a:t>Yücel, İlhami; Koçak, Daimi: «Örgüt Kültürü ile Örgütsel Bağlılık Arasındaki İlişkiye Yönelik Bir Araştırma», Erzincan Üniversitesi Sosyal Bilimler Enstitüsü Dergisi (ERZSOSDER) VII – II, 2014, 45 -64.</a:t>
            </a:r>
          </a:p>
          <a:p>
            <a:endParaRPr lang="tr-TR" dirty="0"/>
          </a:p>
        </p:txBody>
      </p:sp>
    </p:spTree>
    <p:extLst>
      <p:ext uri="{BB962C8B-B14F-4D97-AF65-F5344CB8AC3E}">
        <p14:creationId xmlns:p14="http://schemas.microsoft.com/office/powerpoint/2010/main" val="1441382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sz="half" idx="1"/>
          </p:nvPr>
        </p:nvSpPr>
        <p:spPr>
          <a:xfrm>
            <a:off x="925418" y="2291508"/>
            <a:ext cx="5453950" cy="4491847"/>
          </a:xfrm>
        </p:spPr>
        <p:txBody>
          <a:bodyPr>
            <a:normAutofit lnSpcReduction="10000"/>
          </a:bodyPr>
          <a:lstStyle/>
          <a:p>
            <a:r>
              <a:rPr lang="tr-TR" sz="2400" b="1" dirty="0"/>
              <a:t>1.1.1. Kurum Kültürünün Tanımı </a:t>
            </a:r>
          </a:p>
          <a:p>
            <a:r>
              <a:rPr lang="tr-TR" sz="2400" i="1" dirty="0">
                <a:effectLst>
                  <a:outerShdw blurRad="38100" dist="38100" dir="2700000" algn="tl">
                    <a:srgbClr val="000000">
                      <a:alpha val="43137"/>
                    </a:srgbClr>
                  </a:outerShdw>
                </a:effectLst>
              </a:rPr>
              <a:t>Kurumsal kültür</a:t>
            </a:r>
            <a:r>
              <a:rPr lang="tr-TR" sz="2400" dirty="0"/>
              <a:t>, </a:t>
            </a:r>
            <a:r>
              <a:rPr lang="tr-TR" sz="2400" i="1" dirty="0"/>
              <a:t>derinliklerde var olan temel inanış ve varsayımlardan kaynaklanan, kurumun üyeleri tarafından paylaşılan ve farkında olmadan, sorgulamadan uygulanan, kurumun kendisini ve çevreyi algılayışı </a:t>
            </a:r>
            <a:r>
              <a:rPr lang="tr-TR" sz="2400" dirty="0"/>
              <a:t>ile ilgilidir.  Diğer bir ifadeyle  </a:t>
            </a:r>
            <a:r>
              <a:rPr lang="tr-TR" sz="2400" b="1" dirty="0">
                <a:effectLst>
                  <a:outerShdw blurRad="38100" dist="38100" dir="2700000" algn="tl">
                    <a:srgbClr val="000000">
                      <a:alpha val="43137"/>
                    </a:srgbClr>
                  </a:outerShdw>
                </a:effectLst>
              </a:rPr>
              <a:t>kurumsal kültür</a:t>
            </a:r>
            <a:r>
              <a:rPr lang="tr-TR" sz="2400" dirty="0"/>
              <a:t>, tüm çalışanlara rehberlik eden normlar ile kurumun olayları ele alış biçimi olarak tanımlanabilir (</a:t>
            </a:r>
            <a:r>
              <a:rPr lang="tr-TR" sz="2400" dirty="0" err="1"/>
              <a:t>Peltekoğlu</a:t>
            </a:r>
            <a:r>
              <a:rPr lang="tr-TR" sz="2400" dirty="0"/>
              <a:t>, 2007: 548). </a:t>
            </a:r>
          </a:p>
          <a:p>
            <a:endParaRPr lang="tr-TR" dirty="0"/>
          </a:p>
        </p:txBody>
      </p:sp>
      <p:pic>
        <p:nvPicPr>
          <p:cNvPr id="5" name="İçerik Yer Tutucusu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30458" y="2291508"/>
            <a:ext cx="4252511" cy="3723702"/>
          </a:xfrm>
        </p:spPr>
      </p:pic>
    </p:spTree>
    <p:extLst>
      <p:ext uri="{BB962C8B-B14F-4D97-AF65-F5344CB8AC3E}">
        <p14:creationId xmlns:p14="http://schemas.microsoft.com/office/powerpoint/2010/main" val="28482034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2105138"/>
            <a:ext cx="10018713" cy="4155703"/>
          </a:xfrm>
        </p:spPr>
        <p:txBody>
          <a:bodyPr>
            <a:normAutofit/>
          </a:bodyPr>
          <a:lstStyle/>
          <a:p>
            <a:pPr marL="0" indent="0">
              <a:buNone/>
            </a:pPr>
            <a:r>
              <a:rPr lang="tr-TR" b="1" dirty="0"/>
              <a:t>1.1.1. Kurum Kültürünün Tanımı </a:t>
            </a:r>
          </a:p>
          <a:p>
            <a:pPr marL="0" indent="0">
              <a:buNone/>
            </a:pPr>
            <a:r>
              <a:rPr lang="tr-TR" dirty="0"/>
              <a:t>Kurum kültürü konusunda yapılan tanımlamaların çeşitliliğine rağmen söz konusu tanımlar arasında birtakım </a:t>
            </a:r>
            <a:r>
              <a:rPr lang="tr-TR" b="1" dirty="0">
                <a:effectLst>
                  <a:outerShdw blurRad="38100" dist="38100" dir="2700000" algn="tl">
                    <a:srgbClr val="000000">
                      <a:alpha val="43137"/>
                    </a:srgbClr>
                  </a:outerShdw>
                </a:effectLst>
              </a:rPr>
              <a:t>ortak noktalar </a:t>
            </a:r>
            <a:r>
              <a:rPr lang="tr-TR" dirty="0"/>
              <a:t>mevcuttur. Bunlar (Akıncı, Vural, 2005: 43):</a:t>
            </a:r>
          </a:p>
          <a:p>
            <a:r>
              <a:rPr lang="tr-TR" dirty="0"/>
              <a:t>Öncelikle tüm tanımlarda </a:t>
            </a:r>
            <a:r>
              <a:rPr lang="tr-TR" b="1" dirty="0"/>
              <a:t>kurum üyelerince paylaşılan bir değerler bütünü</a:t>
            </a:r>
            <a:r>
              <a:rPr lang="tr-TR" dirty="0"/>
              <a:t>nden söz edilmektedir.  Bu değerler bütünü, üyelere </a:t>
            </a:r>
            <a:r>
              <a:rPr lang="tr-TR" i="1" dirty="0">
                <a:effectLst>
                  <a:outerShdw blurRad="38100" dist="38100" dir="2700000" algn="tl">
                    <a:srgbClr val="000000">
                      <a:alpha val="43137"/>
                    </a:srgbClr>
                  </a:outerShdw>
                </a:effectLst>
              </a:rPr>
              <a:t>doğru ya da yanlış, kabul edilebilir ya da kabul edilmez davranışların neler olduğu </a:t>
            </a:r>
            <a:r>
              <a:rPr lang="tr-TR" dirty="0"/>
              <a:t>hakkında bilgi vermektedir. </a:t>
            </a:r>
          </a:p>
        </p:txBody>
      </p:sp>
    </p:spTree>
    <p:extLst>
      <p:ext uri="{BB962C8B-B14F-4D97-AF65-F5344CB8AC3E}">
        <p14:creationId xmlns:p14="http://schemas.microsoft.com/office/powerpoint/2010/main" val="3888396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2105138"/>
            <a:ext cx="10018713" cy="4155703"/>
          </a:xfrm>
        </p:spPr>
        <p:txBody>
          <a:bodyPr>
            <a:normAutofit/>
          </a:bodyPr>
          <a:lstStyle/>
          <a:p>
            <a:pPr marL="0" indent="0">
              <a:buNone/>
            </a:pPr>
            <a:r>
              <a:rPr lang="tr-TR" b="1" dirty="0"/>
              <a:t>1.1.1. Kurum Kültürünün Tanımı </a:t>
            </a:r>
          </a:p>
          <a:p>
            <a:r>
              <a:rPr lang="tr-TR" dirty="0"/>
              <a:t>İkinci ortak nokta, </a:t>
            </a:r>
            <a:r>
              <a:rPr lang="tr-TR" i="1" dirty="0">
                <a:effectLst>
                  <a:outerShdw blurRad="38100" dist="38100" dir="2700000" algn="tl">
                    <a:srgbClr val="000000">
                      <a:alpha val="43137"/>
                    </a:srgbClr>
                  </a:outerShdw>
                </a:effectLst>
              </a:rPr>
              <a:t>organizasyon içindeki bu ortak değerler bütününün kurumun üyelerince sorgulanmaksızın doğru kabul edildiğidir</a:t>
            </a:r>
            <a:r>
              <a:rPr lang="tr-TR" dirty="0"/>
              <a:t>. Bu değerler açıkça ifade edilmezler, yazılı değildirler ancak tüm davranışları şekillendiren asıl güçtür. </a:t>
            </a:r>
          </a:p>
          <a:p>
            <a:r>
              <a:rPr lang="tr-TR" dirty="0"/>
              <a:t>Birçok tanımda </a:t>
            </a:r>
            <a:r>
              <a:rPr lang="tr-TR" i="1" dirty="0">
                <a:effectLst>
                  <a:outerShdw blurRad="38100" dist="38100" dir="2700000" algn="tl">
                    <a:srgbClr val="000000">
                      <a:alpha val="43137"/>
                    </a:srgbClr>
                  </a:outerShdw>
                </a:effectLst>
              </a:rPr>
              <a:t>kültürün zaman içinde karşılaşılan örgütsel varlık sorunlarına bulunan çözümlerden ve bunlara ilişkin genel kabullerden temellendiği </a:t>
            </a:r>
            <a:r>
              <a:rPr lang="tr-TR" dirty="0"/>
              <a:t>belirtilmektedir. </a:t>
            </a:r>
          </a:p>
          <a:p>
            <a:endParaRPr lang="tr-TR" dirty="0"/>
          </a:p>
        </p:txBody>
      </p:sp>
    </p:spTree>
    <p:extLst>
      <p:ext uri="{BB962C8B-B14F-4D97-AF65-F5344CB8AC3E}">
        <p14:creationId xmlns:p14="http://schemas.microsoft.com/office/powerpoint/2010/main" val="29518402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1.1. Kurum Kültürünün Kavramsal Çerçevesi</a:t>
            </a:r>
            <a:endParaRPr lang="tr-TR" dirty="0"/>
          </a:p>
        </p:txBody>
      </p:sp>
      <p:sp>
        <p:nvSpPr>
          <p:cNvPr id="3" name="İçerik Yer Tutucusu 2"/>
          <p:cNvSpPr>
            <a:spLocks noGrp="1"/>
          </p:cNvSpPr>
          <p:nvPr>
            <p:ph idx="1"/>
          </p:nvPr>
        </p:nvSpPr>
        <p:spPr>
          <a:xfrm>
            <a:off x="1484311" y="2105138"/>
            <a:ext cx="10018713" cy="4155703"/>
          </a:xfrm>
        </p:spPr>
        <p:txBody>
          <a:bodyPr>
            <a:normAutofit/>
          </a:bodyPr>
          <a:lstStyle/>
          <a:p>
            <a:pPr marL="0" indent="0">
              <a:buNone/>
            </a:pPr>
            <a:r>
              <a:rPr lang="tr-TR" b="1" dirty="0"/>
              <a:t>1.1.1. Kurum Kültürünün Tanımı </a:t>
            </a:r>
          </a:p>
          <a:p>
            <a:r>
              <a:rPr lang="tr-TR" dirty="0"/>
              <a:t>Yapılan tanımlardaki diğer bir ortak yön de, </a:t>
            </a:r>
            <a:r>
              <a:rPr lang="tr-TR" i="1" dirty="0">
                <a:effectLst>
                  <a:outerShdw blurRad="38100" dist="38100" dir="2700000" algn="tl">
                    <a:srgbClr val="000000">
                      <a:alpha val="43137"/>
                    </a:srgbClr>
                  </a:outerShdw>
                </a:effectLst>
              </a:rPr>
              <a:t>değerlerin iletimi ve paylaşımında kullanılan yollara ilişkindir</a:t>
            </a:r>
            <a:r>
              <a:rPr lang="tr-TR" dirty="0">
                <a:effectLst>
                  <a:outerShdw blurRad="38100" dist="38100" dir="2700000" algn="tl">
                    <a:srgbClr val="000000">
                      <a:alpha val="43137"/>
                    </a:srgbClr>
                  </a:outerShdw>
                </a:effectLst>
              </a:rPr>
              <a:t>. </a:t>
            </a:r>
            <a:r>
              <a:rPr lang="tr-TR" u="sng" dirty="0">
                <a:effectLst>
                  <a:outerShdw blurRad="38100" dist="38100" dir="2700000" algn="tl">
                    <a:srgbClr val="000000">
                      <a:alpha val="43137"/>
                    </a:srgbClr>
                  </a:outerShdw>
                </a:effectLst>
              </a:rPr>
              <a:t>Örgüt içindeki sembollerin, bunlara yüklenen anlamların, hikayelerin ve geçmiş olayların </a:t>
            </a:r>
            <a:r>
              <a:rPr lang="tr-TR" dirty="0"/>
              <a:t>hem ortak kültürün yaratımı ve iletimini sağlayan hem de davranışları yönlendiren kültürel unsurlar olduğu belirtilmektedir.     </a:t>
            </a:r>
          </a:p>
        </p:txBody>
      </p:sp>
    </p:spTree>
    <p:extLst>
      <p:ext uri="{BB962C8B-B14F-4D97-AF65-F5344CB8AC3E}">
        <p14:creationId xmlns:p14="http://schemas.microsoft.com/office/powerpoint/2010/main" val="31975397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Paralaks</Template>
  <TotalTime>4164</TotalTime>
  <Words>1978</Words>
  <Application>Microsoft Office PowerPoint</Application>
  <PresentationFormat>Geniş ekran</PresentationFormat>
  <Paragraphs>347</Paragraphs>
  <Slides>52</Slides>
  <Notes>52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Corbel</vt:lpstr>
      <vt:lpstr>Wingdings</vt:lpstr>
      <vt:lpstr>Paralaks</vt:lpstr>
      <vt:lpstr>Kurum Kültürü ve Kurum İçi İletişim</vt:lpstr>
      <vt:lpstr>1. Kurum Kültürü ve Kurum içi İletişim</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 </vt:lpstr>
      <vt:lpstr> 1.1. Kurum Kültürünün Kavramsal Çerçevesi </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vt:lpstr>
      <vt:lpstr>1.1. Kurum Kültürünün Kavramsal Çerçevesi </vt:lpstr>
      <vt:lpstr>1.1. Kurum Kültürünün Kavramsal Çerçevesi</vt:lpstr>
      <vt:lpstr>1.1. Kurum Kültürünün Kavramsal Çerçevesi </vt:lpstr>
      <vt:lpstr>1.1. Kurum Kültürünün Kavramsal Çerçevesi</vt:lpstr>
      <vt:lpstr>1.1. Kurum Kültürünün Kavramsal Çerçevesi</vt:lpstr>
      <vt:lpstr>1.1. Kurum Kültürünün Kavramsal Çerçevesi</vt:lpstr>
      <vt:lpstr>1.1. Kurum Kültürünün Kavramsal Çerçevesi</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   </vt:lpstr>
      <vt:lpstr>1.2. Kurum içi İletişim Kavramının Kavramsal Çerçevesi</vt:lpstr>
      <vt:lpstr>1.2. Kurum içi İletişim Kavramının Kavramsal Çerçevesi   </vt:lpstr>
      <vt:lpstr>1.2. Kurum içi İletişim Kavramının Kavramsal Çerçevesi   </vt:lpstr>
      <vt:lpstr> 1.2. Kurum içi İletişim Kavramının Kavramsal Çerçevesi   </vt:lpstr>
      <vt:lpstr>1.2. Kurum içi İletişim Kavramının Kavramsal Çerçevesi</vt:lpstr>
      <vt:lpstr>   1.2. Kurum içi İletişim Kavramının Kavramsal Çerçevesi   </vt:lpstr>
      <vt:lpstr>   1.2. Kurum içi İletişim Kavramının Kavramsal Çerçevesi   </vt:lpstr>
      <vt:lpstr>KAYNAKÇA</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 Kültürü ve Kurum İçi İletişim</dc:title>
  <dc:creator>feride</dc:creator>
  <cp:lastModifiedBy>feride</cp:lastModifiedBy>
  <cp:revision>401</cp:revision>
  <cp:lastPrinted>2018-09-19T04:01:14Z</cp:lastPrinted>
  <dcterms:created xsi:type="dcterms:W3CDTF">2018-08-28T08:24:38Z</dcterms:created>
  <dcterms:modified xsi:type="dcterms:W3CDTF">2018-09-19T04:37:07Z</dcterms:modified>
</cp:coreProperties>
</file>