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3" r:id="rId2"/>
    <p:sldId id="271" r:id="rId3"/>
    <p:sldId id="275" r:id="rId4"/>
    <p:sldId id="272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9" r:id="rId16"/>
  </p:sldIdLst>
  <p:sldSz cx="12192000" cy="6858000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B75D"/>
    <a:srgbClr val="05C3BE"/>
    <a:srgbClr val="CAB66C"/>
    <a:srgbClr val="D49E76"/>
    <a:srgbClr val="9272AA"/>
    <a:srgbClr val="CD8E5F"/>
    <a:srgbClr val="B26C38"/>
    <a:srgbClr val="AB7D09"/>
    <a:srgbClr val="2EA24C"/>
    <a:srgbClr val="F3C5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6CEEE-EC03-439C-BAF0-A32C1E6061BE}" type="datetimeFigureOut">
              <a:rPr lang="tr-TR" smtClean="0"/>
              <a:t>7.06.2018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68711-C503-416E-9C90-F56037F76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28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AAECE7-F1E9-4E4E-8965-174004BB0520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6231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2275" y="1241425"/>
            <a:ext cx="59531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dirty="0" smtClean="0"/>
          </a:p>
        </p:txBody>
      </p:sp>
      <p:sp>
        <p:nvSpPr>
          <p:cNvPr id="23450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6C5D99-0111-4AFE-B1AC-B3E1DBC01CE5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476478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2275" y="1241425"/>
            <a:ext cx="59531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23450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6C5D99-0111-4AFE-B1AC-B3E1DBC01CE5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476478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2275" y="1241425"/>
            <a:ext cx="59531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r-TR" altLang="tr-TR" smtClean="0"/>
              <a:t>2. hafta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6314A4-6916-4DE3-9874-DE0C87608E39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6680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2275" y="1241425"/>
            <a:ext cx="59531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r-TR" altLang="tr-TR" smtClean="0"/>
              <a:t>2. hafta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6314A4-6916-4DE3-9874-DE0C87608E39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6680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2275" y="1241425"/>
            <a:ext cx="59531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dirty="0" smtClean="0"/>
          </a:p>
        </p:txBody>
      </p:sp>
      <p:sp>
        <p:nvSpPr>
          <p:cNvPr id="23450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6C5D99-0111-4AFE-B1AC-B3E1DBC01CE5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476478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120904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7.06.2018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6604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1" y="2057400"/>
            <a:ext cx="6401859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30"/>
            <a:ext cx="58928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733800"/>
            <a:ext cx="58928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337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7.06.2018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19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7.06.2018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66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7.06.2018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56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5" y="-30478"/>
            <a:ext cx="120903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12192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12192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12192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621369"/>
            <a:ext cx="110744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609600" y="4463568"/>
            <a:ext cx="11074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7.06.2018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179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7.06.2018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285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7.06.2018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195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7.06.2018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59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7.06.2018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79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273055"/>
            <a:ext cx="7315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7.06.2018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3681984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2007129" y="3221209"/>
            <a:ext cx="3017520" cy="1059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901952"/>
            <a:ext cx="316992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200" y="3273552"/>
            <a:ext cx="316992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2716171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67200" y="381000"/>
            <a:ext cx="74168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7.06.2018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3681984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2007129" y="3221209"/>
            <a:ext cx="3017520" cy="1059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264" y="1905000"/>
            <a:ext cx="316992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200" y="3276600"/>
            <a:ext cx="316992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000558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rgbClr val="C3E7E6"/>
            </a:gs>
            <a:gs pos="100000">
              <a:schemeClr val="bg2">
                <a:shade val="45000"/>
                <a:satMod val="22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99136" y="137160"/>
            <a:ext cx="1182624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1241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srgbClr val="073E87"/>
                </a:solidFill>
              </a:rPr>
              <a:pPr/>
              <a:t>7.06.2018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74833" y="6312413"/>
            <a:ext cx="4642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1241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350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048906" y="2066566"/>
            <a:ext cx="8146782" cy="1723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4400" b="1" dirty="0" smtClean="0">
                <a:solidFill>
                  <a:prstClr val="black"/>
                </a:solidFill>
              </a:rPr>
              <a:t>2018-2019 </a:t>
            </a:r>
            <a:r>
              <a:rPr lang="tr-TR" sz="4400" b="1" dirty="0">
                <a:solidFill>
                  <a:prstClr val="black"/>
                </a:solidFill>
              </a:rPr>
              <a:t>EĞİTİM ÖĞRETİM </a:t>
            </a:r>
            <a:r>
              <a:rPr lang="tr-TR" sz="4400" b="1" dirty="0" smtClean="0">
                <a:solidFill>
                  <a:prstClr val="black"/>
                </a:solidFill>
              </a:rPr>
              <a:t>YILI</a:t>
            </a:r>
          </a:p>
          <a:p>
            <a:pPr algn="ctr"/>
            <a:r>
              <a:rPr lang="tr-TR" sz="4400" b="1" dirty="0" smtClean="0">
                <a:solidFill>
                  <a:prstClr val="black"/>
                </a:solidFill>
              </a:rPr>
              <a:t>DERSHANE PROGRAMI</a:t>
            </a:r>
            <a:endParaRPr lang="tr-TR" sz="4400" b="1" dirty="0">
              <a:solidFill>
                <a:prstClr val="black"/>
              </a:solidFill>
            </a:endParaRPr>
          </a:p>
          <a:p>
            <a:pPr algn="ctr"/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209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056812"/>
              </p:ext>
            </p:extLst>
          </p:nvPr>
        </p:nvGraphicFramePr>
        <p:xfrm>
          <a:off x="225631" y="333375"/>
          <a:ext cx="11804073" cy="938214"/>
        </p:xfrm>
        <a:graphic>
          <a:graphicData uri="http://schemas.openxmlformats.org/drawingml/2006/table">
            <a:tbl>
              <a:tblPr/>
              <a:tblGrid>
                <a:gridCol w="11804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10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C2 DERSHANESİ</a:t>
                      </a:r>
                    </a:p>
                  </a:txBody>
                  <a:tcPr marL="9523" marR="9523" marT="9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10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4.SINIF</a:t>
                      </a:r>
                      <a:r>
                        <a:rPr lang="tr-TR" sz="19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CERRAHİ II </a:t>
                      </a:r>
                      <a:endParaRPr lang="tr-TR" sz="1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232169"/>
              </p:ext>
            </p:extLst>
          </p:nvPr>
        </p:nvGraphicFramePr>
        <p:xfrm>
          <a:off x="2063753" y="1557342"/>
          <a:ext cx="8208964" cy="4160915"/>
        </p:xfrm>
        <a:graphic>
          <a:graphicData uri="http://schemas.openxmlformats.org/drawingml/2006/table">
            <a:tbl>
              <a:tblPr/>
              <a:tblGrid>
                <a:gridCol w="1152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4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9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63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41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21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229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PAZARTESİ</a:t>
                      </a:r>
                    </a:p>
                  </a:txBody>
                  <a:tcPr marL="6743" marR="6743" marT="67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SALI</a:t>
                      </a:r>
                    </a:p>
                  </a:txBody>
                  <a:tcPr marL="6743" marR="6743" marT="6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ÇARŞAMBA</a:t>
                      </a:r>
                    </a:p>
                  </a:txBody>
                  <a:tcPr marL="6743" marR="6743" marT="6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PERŞEMBE</a:t>
                      </a:r>
                    </a:p>
                  </a:txBody>
                  <a:tcPr marL="6743" marR="6743" marT="6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CUMA</a:t>
                      </a:r>
                    </a:p>
                  </a:txBody>
                  <a:tcPr marL="6743" marR="6743" marT="6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0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08:00-08:50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CERRAHİ II(AĞIZ DİŞ ÇENE CERRAHİSİ 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CERRAHİ II(AĞIZ DİŞ ÇENE CERRAHİSİ 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06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09.00-09:50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CERRAHİ II(ÇENE YÜZ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CERRAHİSİ)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CERRAHİ II(AĞIZ HASTALIKLARI 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CERRAHİ II(AĞIZ HASTALIKLARI) 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CERRAHİ II(AĞIZ HASTALIKLARI )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0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10:00-10:50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CERRAHİ II(AĞIZ HASTALIKLARI 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CERRAHİ II(AĞIZ DİŞ ÇENE CERRAHİSİ)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CERRAHİ II(AĞIZ DİŞ ÇENE CERRAHİSİ 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CERRAHİ II(ÇENE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YÜZ CERRAHİSİ )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0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11:00-11:50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62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12:00-12:50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13:00-14:00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12" marR="5111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14:00-15:00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2" marR="5111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15:00-16:00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2" marR="5111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16:00-17:00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2" marR="51112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429943"/>
              </p:ext>
            </p:extLst>
          </p:nvPr>
        </p:nvGraphicFramePr>
        <p:xfrm>
          <a:off x="9336092" y="5865818"/>
          <a:ext cx="936625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4. Sınıf</a:t>
                      </a:r>
                      <a:endParaRPr lang="tr-T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91" marR="91491" marT="45798" marB="45798">
                    <a:solidFill>
                      <a:srgbClr val="CAB6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Dikdörtgen 1"/>
          <p:cNvSpPr/>
          <p:nvPr/>
        </p:nvSpPr>
        <p:spPr>
          <a:xfrm>
            <a:off x="1420744" y="5916282"/>
            <a:ext cx="30123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>
              <a:defRPr/>
            </a:pPr>
            <a:r>
              <a:rPr lang="tr-TR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CERRAHİ </a:t>
            </a:r>
            <a:r>
              <a:rPr lang="tr-TR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tr-TR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: </a:t>
            </a:r>
            <a:r>
              <a:rPr lang="tr-TR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tr-TR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Sınıf Cerrahi </a:t>
            </a:r>
            <a:r>
              <a:rPr lang="tr-TR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II Modülü</a:t>
            </a:r>
            <a:endParaRPr lang="tr-TR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84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143705"/>
              </p:ext>
            </p:extLst>
          </p:nvPr>
        </p:nvGraphicFramePr>
        <p:xfrm>
          <a:off x="237506" y="260350"/>
          <a:ext cx="11804073" cy="864394"/>
        </p:xfrm>
        <a:graphic>
          <a:graphicData uri="http://schemas.openxmlformats.org/drawingml/2006/table">
            <a:tbl>
              <a:tblPr/>
              <a:tblGrid>
                <a:gridCol w="11804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10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 DERSHANESİ</a:t>
                      </a:r>
                    </a:p>
                  </a:txBody>
                  <a:tcPr marL="9525" marR="9525" marT="9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8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 SINIF - 5.SINIF</a:t>
                      </a:r>
                      <a:endParaRPr lang="tr-TR" sz="1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219406"/>
              </p:ext>
            </p:extLst>
          </p:nvPr>
        </p:nvGraphicFramePr>
        <p:xfrm>
          <a:off x="1991546" y="1231430"/>
          <a:ext cx="9622522" cy="3946746"/>
        </p:xfrm>
        <a:graphic>
          <a:graphicData uri="http://schemas.openxmlformats.org/drawingml/2006/table">
            <a:tbl>
              <a:tblPr/>
              <a:tblGrid>
                <a:gridCol w="1182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2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1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7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47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516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PAZARTESİ</a:t>
                      </a:r>
                    </a:p>
                  </a:txBody>
                  <a:tcPr marL="6744" marR="6744" marT="67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SALI</a:t>
                      </a:r>
                    </a:p>
                  </a:txBody>
                  <a:tcPr marL="6744" marR="6744" marT="67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ÇARŞAMBA</a:t>
                      </a:r>
                    </a:p>
                  </a:txBody>
                  <a:tcPr marL="6744" marR="6744" marT="67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PERŞEMBE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CUMA</a:t>
                      </a:r>
                    </a:p>
                  </a:txBody>
                  <a:tcPr marL="6744" marR="6744" marT="67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16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08:00-08:50</a:t>
                      </a:r>
                    </a:p>
                  </a:txBody>
                  <a:tcPr marL="6744" marR="6744" marT="67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14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09.00-09:50</a:t>
                      </a:r>
                    </a:p>
                  </a:txBody>
                  <a:tcPr marL="6744" marR="6744" marT="67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70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10:00-10:50</a:t>
                      </a:r>
                    </a:p>
                  </a:txBody>
                  <a:tcPr marL="6744" marR="6744" marT="67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2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11:00-11:50</a:t>
                      </a:r>
                    </a:p>
                  </a:txBody>
                  <a:tcPr marL="6744" marR="6744" marT="67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93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12:00-12:50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67" marR="6867" marT="68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13:00-14:00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16" marR="511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PERİODONTOLOJİ 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72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AĞIZ DİŞ ÇENE CERRAHİSİ 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72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ORAL İMPLANTOLOJİ V</a:t>
                      </a: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72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1" i="0" u="none" strike="noStrike" baseline="0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6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14:00-15:00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6" marR="511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ORAL İMPLANTOLOJİ 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72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PERİODONTOLOJİ 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72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AĞIZ DİŞ ÇENE CERRAHİSİ 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72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5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15:00-16:00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6" marR="511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16:00-17:00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6" marR="5111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869778"/>
              </p:ext>
            </p:extLst>
          </p:nvPr>
        </p:nvGraphicFramePr>
        <p:xfrm>
          <a:off x="8478056" y="5396363"/>
          <a:ext cx="1722848" cy="36591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55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4. Sınıf</a:t>
                      </a:r>
                      <a:endParaRPr lang="tr-TR" sz="1800" dirty="0"/>
                    </a:p>
                  </a:txBody>
                  <a:tcPr marL="91415" marR="91415" marT="45798" marB="45798"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5. Sınıf</a:t>
                      </a:r>
                      <a:endParaRPr lang="tr-TR" sz="1800" dirty="0"/>
                    </a:p>
                  </a:txBody>
                  <a:tcPr marL="91415" marR="91415" marT="45798" marB="45798">
                    <a:solidFill>
                      <a:srgbClr val="9272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4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182450"/>
              </p:ext>
            </p:extLst>
          </p:nvPr>
        </p:nvGraphicFramePr>
        <p:xfrm>
          <a:off x="190005" y="333375"/>
          <a:ext cx="11815947" cy="676276"/>
        </p:xfrm>
        <a:graphic>
          <a:graphicData uri="http://schemas.openxmlformats.org/drawingml/2006/table">
            <a:tbl>
              <a:tblPr/>
              <a:tblGrid>
                <a:gridCol w="11815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813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 SINIF - 5.SINIF  </a:t>
                      </a:r>
                      <a:endParaRPr lang="tr-TR" sz="1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65" marR="6865" marT="6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506 NOLU DERSHANE</a:t>
                      </a:r>
                    </a:p>
                  </a:txBody>
                  <a:tcPr marL="6865" marR="6865" marT="68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99098"/>
              </p:ext>
            </p:extLst>
          </p:nvPr>
        </p:nvGraphicFramePr>
        <p:xfrm>
          <a:off x="2208216" y="1196975"/>
          <a:ext cx="7993067" cy="4521202"/>
        </p:xfrm>
        <a:graphic>
          <a:graphicData uri="http://schemas.openxmlformats.org/drawingml/2006/table">
            <a:tbl>
              <a:tblPr/>
              <a:tblGrid>
                <a:gridCol w="1007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3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0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50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50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418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PAZARTESİ</a:t>
                      </a:r>
                    </a:p>
                  </a:txBody>
                  <a:tcPr marL="6865" marR="6865" marT="686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SALI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ÇARŞAMBA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PERŞEMBE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CUMA</a:t>
                      </a:r>
                    </a:p>
                  </a:txBody>
                  <a:tcPr marL="6865" marR="6865" marT="68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33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08:00-08:50</a:t>
                      </a:r>
                    </a:p>
                  </a:txBody>
                  <a:tcPr marL="6865" marR="6865" marT="68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PERİODONTOLOJİ</a:t>
                      </a:r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IV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PERİODONTOLOJİ IV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PEDODONTİ IV</a:t>
                      </a:r>
                    </a:p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ORTODONTİ IV</a:t>
                      </a:r>
                    </a:p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33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09.00-09:50</a:t>
                      </a:r>
                    </a:p>
                  </a:txBody>
                  <a:tcPr marL="6865" marR="6865" marT="68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ORTODONTİ IV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PEDODONTİ IV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ORTODONTİ IV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PERİODONTOLOJİ IV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33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10:00-10:50</a:t>
                      </a:r>
                    </a:p>
                  </a:txBody>
                  <a:tcPr marL="6865" marR="6865" marT="68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PEDODONTİ IV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ORTODONTİ IV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PERİODONTOLOJİ IV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PEDODONTİ IV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33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11:00-11:50</a:t>
                      </a:r>
                    </a:p>
                  </a:txBody>
                  <a:tcPr marL="6865" marR="6865" marT="68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633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12:00-12:50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65" marR="6865" marT="68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13:00-14:00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11" marR="511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RESTORATİF 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72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ORTODONTİ 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72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ENDODONTİ 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72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PEDODONTİ 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72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6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14:00-15:00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1" marR="511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ENDODONTİ 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72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PEDODONTİ 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72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RESTORATİF V</a:t>
                      </a:r>
                    </a:p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72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ORTODONTİ 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72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6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15:00-16:00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1" marR="511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6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16:00-17:00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1" marR="511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865" marR="6865" marT="68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430226"/>
              </p:ext>
            </p:extLst>
          </p:nvPr>
        </p:nvGraphicFramePr>
        <p:xfrm>
          <a:off x="8478056" y="5966379"/>
          <a:ext cx="1722848" cy="36591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55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4. Sınıf</a:t>
                      </a:r>
                      <a:endParaRPr lang="tr-TR" sz="1800" dirty="0"/>
                    </a:p>
                  </a:txBody>
                  <a:tcPr marL="91415" marR="91415" marT="45798" marB="45798"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5. Sınıf</a:t>
                      </a:r>
                      <a:endParaRPr lang="tr-TR" sz="1800" dirty="0"/>
                    </a:p>
                  </a:txBody>
                  <a:tcPr marL="91415" marR="91415" marT="45798" marB="45798">
                    <a:solidFill>
                      <a:srgbClr val="9272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447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736730"/>
              </p:ext>
            </p:extLst>
          </p:nvPr>
        </p:nvGraphicFramePr>
        <p:xfrm>
          <a:off x="213757" y="260350"/>
          <a:ext cx="11792196" cy="796926"/>
        </p:xfrm>
        <a:graphic>
          <a:graphicData uri="http://schemas.openxmlformats.org/drawingml/2006/table">
            <a:tbl>
              <a:tblPr/>
              <a:tblGrid>
                <a:gridCol w="11792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846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KURON KÖPRÜ PROTEZ SEMİNER SALONU</a:t>
                      </a:r>
                    </a:p>
                  </a:txBody>
                  <a:tcPr marL="8093" marR="8093" marT="80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4.SINIF- 5.SINIF </a:t>
                      </a:r>
                      <a:endParaRPr lang="tr-TR" sz="1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93" marR="8093" marT="80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081522"/>
              </p:ext>
            </p:extLst>
          </p:nvPr>
        </p:nvGraphicFramePr>
        <p:xfrm>
          <a:off x="1531320" y="1149474"/>
          <a:ext cx="9168348" cy="4854700"/>
        </p:xfrm>
        <a:graphic>
          <a:graphicData uri="http://schemas.openxmlformats.org/drawingml/2006/table">
            <a:tbl>
              <a:tblPr/>
              <a:tblGrid>
                <a:gridCol w="130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2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6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21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54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337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79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PAZARTESİ</a:t>
                      </a:r>
                    </a:p>
                  </a:txBody>
                  <a:tcPr marL="6743" marR="6743" marT="67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SALI</a:t>
                      </a:r>
                    </a:p>
                  </a:txBody>
                  <a:tcPr marL="6743" marR="6743" marT="6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ÇARŞAMBA</a:t>
                      </a:r>
                    </a:p>
                  </a:txBody>
                  <a:tcPr marL="6743" marR="6743" marT="6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PERŞEMBE</a:t>
                      </a:r>
                    </a:p>
                  </a:txBody>
                  <a:tcPr marL="6743" marR="6743" marT="6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CUMA</a:t>
                      </a:r>
                    </a:p>
                  </a:txBody>
                  <a:tcPr marL="6743" marR="6743" marT="6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33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08:00-08:50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PROTEZ IV (ÇENE YÜZ PROTEZİ ) </a:t>
                      </a:r>
                    </a:p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9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09.00-09:50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PROTEZ IV (KURON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KÖPRÜ PROT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PROTEZ IV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(ÇENE YÜZ PROTEZİ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PROTEZ IV (KURON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KÖPRÜ PROT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9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10:00-10:50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PROTEZ IV (KURON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KÖPRÜ PROT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PROTEZ IV (KURON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KÖPRÜ PROT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9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11:00-11:50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9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12:00-12:50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13:00-14:00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15" marR="511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PROTEZ V (KURON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KÖPRÜ PROT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72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7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14:00-15:00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5" marR="511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PROTEZ V (KURON KÖPRÜ PROT. )</a:t>
                      </a:r>
                    </a:p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72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7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15:00-16:00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5" marR="511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7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16:00-17:00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5" marR="5111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901276"/>
              </p:ext>
            </p:extLst>
          </p:nvPr>
        </p:nvGraphicFramePr>
        <p:xfrm>
          <a:off x="8739313" y="6085132"/>
          <a:ext cx="1722848" cy="36591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55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4. Sınıf</a:t>
                      </a:r>
                      <a:endParaRPr lang="tr-TR" sz="1800" dirty="0"/>
                    </a:p>
                  </a:txBody>
                  <a:tcPr marL="91415" marR="91415" marT="45798" marB="45798"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5. Sınıf</a:t>
                      </a:r>
                      <a:endParaRPr lang="tr-TR" sz="1800" dirty="0"/>
                    </a:p>
                  </a:txBody>
                  <a:tcPr marL="91415" marR="91415" marT="45798" marB="45798">
                    <a:solidFill>
                      <a:srgbClr val="9272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Dikdörtgen 1"/>
          <p:cNvSpPr/>
          <p:nvPr/>
        </p:nvSpPr>
        <p:spPr>
          <a:xfrm>
            <a:off x="498033" y="5987533"/>
            <a:ext cx="30043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>
              <a:defRPr/>
            </a:pPr>
            <a:r>
              <a:rPr lang="tr-TR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PROTEZ IV 	: 4. Sınıf Protez IV Modülü</a:t>
            </a:r>
          </a:p>
          <a:p>
            <a:pPr fontAlgn="b">
              <a:defRPr/>
            </a:pPr>
            <a:r>
              <a:rPr lang="tr-TR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PROTEZ V	: 5. Sınıf Protez V Modülü</a:t>
            </a:r>
          </a:p>
        </p:txBody>
      </p:sp>
    </p:spTree>
    <p:extLst>
      <p:ext uri="{BB962C8B-B14F-4D97-AF65-F5344CB8AC3E}">
        <p14:creationId xmlns:p14="http://schemas.microsoft.com/office/powerpoint/2010/main" val="344175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14309"/>
              </p:ext>
            </p:extLst>
          </p:nvPr>
        </p:nvGraphicFramePr>
        <p:xfrm>
          <a:off x="225631" y="333375"/>
          <a:ext cx="11780322" cy="796926"/>
        </p:xfrm>
        <a:graphic>
          <a:graphicData uri="http://schemas.openxmlformats.org/drawingml/2006/table">
            <a:tbl>
              <a:tblPr/>
              <a:tblGrid>
                <a:gridCol w="11780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846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PARSİYEL PROTEZ SEMİNER SALONU</a:t>
                      </a:r>
                    </a:p>
                  </a:txBody>
                  <a:tcPr marL="8092" marR="8092" marT="80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4.SINIF - 5.SINIF </a:t>
                      </a:r>
                      <a:endParaRPr lang="tr-TR" sz="1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92" marR="8092" marT="80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741203"/>
              </p:ext>
            </p:extLst>
          </p:nvPr>
        </p:nvGraphicFramePr>
        <p:xfrm>
          <a:off x="1410608" y="1222684"/>
          <a:ext cx="9229683" cy="4128790"/>
        </p:xfrm>
        <a:graphic>
          <a:graphicData uri="http://schemas.openxmlformats.org/drawingml/2006/table">
            <a:tbl>
              <a:tblPr/>
              <a:tblGrid>
                <a:gridCol w="970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1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5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21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0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00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411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PAZARTESİ</a:t>
                      </a:r>
                    </a:p>
                  </a:txBody>
                  <a:tcPr marL="6743" marR="6743" marT="67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SALI</a:t>
                      </a:r>
                    </a:p>
                  </a:txBody>
                  <a:tcPr marL="6743" marR="6743" marT="67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ÇARŞAMBA</a:t>
                      </a:r>
                    </a:p>
                  </a:txBody>
                  <a:tcPr marL="6743" marR="6743" marT="67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PERŞEMBE</a:t>
                      </a:r>
                    </a:p>
                  </a:txBody>
                  <a:tcPr marL="6743" marR="6743" marT="67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CUMA</a:t>
                      </a:r>
                    </a:p>
                  </a:txBody>
                  <a:tcPr marL="6743" marR="6743" marT="67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76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08:00-08:50</a:t>
                      </a:r>
                    </a:p>
                  </a:txBody>
                  <a:tcPr marL="6743" marR="6743" marT="6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PROTEZ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IV (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 PARSİYEL PROT.) 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5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09.00-09:50</a:t>
                      </a:r>
                    </a:p>
                  </a:txBody>
                  <a:tcPr marL="6743" marR="6743" marT="6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PROTEZ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IV (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 PARSİYEL PROT.) 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63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10:00-10:50</a:t>
                      </a:r>
                    </a:p>
                  </a:txBody>
                  <a:tcPr marL="6743" marR="6743" marT="6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PROTEZ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IV (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 PARSİYEL PROT.) 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PROTEZ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IV (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 PARSİYEL PROT.) 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11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11:00-11:50</a:t>
                      </a:r>
                    </a:p>
                  </a:txBody>
                  <a:tcPr marL="6743" marR="6743" marT="6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11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12:00-12:50</a:t>
                      </a:r>
                    </a:p>
                  </a:txBody>
                  <a:tcPr marL="6743" marR="6743" marT="6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13:00-14:00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15" marR="511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PROTEZ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V (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 PARSİYEL PROT.)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72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9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14:00-15:00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5" marR="511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PROTEZ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V (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 PARSİYEL PROT.) 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72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15:00-16:00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5" marR="511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16:00-17:00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5" marR="5111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048407"/>
              </p:ext>
            </p:extLst>
          </p:nvPr>
        </p:nvGraphicFramePr>
        <p:xfrm>
          <a:off x="8739313" y="6085132"/>
          <a:ext cx="1722848" cy="36591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55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4. Sınıf</a:t>
                      </a:r>
                      <a:endParaRPr lang="tr-TR" sz="1800" dirty="0"/>
                    </a:p>
                  </a:txBody>
                  <a:tcPr marL="91415" marR="91415" marT="45798" marB="45798"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5. Sınıf</a:t>
                      </a:r>
                      <a:endParaRPr lang="tr-TR" sz="1800" dirty="0"/>
                    </a:p>
                  </a:txBody>
                  <a:tcPr marL="91415" marR="91415" marT="45798" marB="45798">
                    <a:solidFill>
                      <a:srgbClr val="9272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Dikdörtgen 1"/>
          <p:cNvSpPr/>
          <p:nvPr/>
        </p:nvSpPr>
        <p:spPr>
          <a:xfrm>
            <a:off x="245424" y="581074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">
              <a:defRPr/>
            </a:pPr>
            <a:r>
              <a:rPr lang="tr-TR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PROTEZ IV 	: 4. Sınıf Protez IV Modülü</a:t>
            </a:r>
          </a:p>
          <a:p>
            <a:pPr lvl="0" fontAlgn="b">
              <a:defRPr/>
            </a:pPr>
            <a:r>
              <a:rPr lang="tr-TR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PROTEZ V	: 5. Sınıf Protez V Modülü</a:t>
            </a:r>
          </a:p>
        </p:txBody>
      </p:sp>
    </p:spTree>
    <p:extLst>
      <p:ext uri="{BB962C8B-B14F-4D97-AF65-F5344CB8AC3E}">
        <p14:creationId xmlns:p14="http://schemas.microsoft.com/office/powerpoint/2010/main" val="4614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452978"/>
              </p:ext>
            </p:extLst>
          </p:nvPr>
        </p:nvGraphicFramePr>
        <p:xfrm>
          <a:off x="722026" y="573639"/>
          <a:ext cx="10468873" cy="4754450"/>
        </p:xfrm>
        <a:graphic>
          <a:graphicData uri="http://schemas.openxmlformats.org/drawingml/2006/table">
            <a:tbl>
              <a:tblPr/>
              <a:tblGrid>
                <a:gridCol w="1080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2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49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54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cap="all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Pazartesi 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cap="all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SalI</a:t>
                      </a:r>
                      <a:endParaRPr lang="tr-TR" sz="1200" b="1" cap="all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cap="all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Çarşamba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cap="all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Perşembe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cap="all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Cuma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5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08:00-09:00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1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09:00-10:00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6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10:00-11:00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6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11:00-12:00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12:00-13:00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6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13:00-14:00</a:t>
                      </a: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6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14:00-15:00</a:t>
                      </a: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6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15:00-16:00</a:t>
                      </a: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0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16:00-17:00</a:t>
                      </a: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096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171737"/>
              </p:ext>
            </p:extLst>
          </p:nvPr>
        </p:nvGraphicFramePr>
        <p:xfrm>
          <a:off x="1731245" y="821656"/>
          <a:ext cx="7993064" cy="3169433"/>
        </p:xfrm>
        <a:graphic>
          <a:graphicData uri="http://schemas.openxmlformats.org/drawingml/2006/table">
            <a:tbl>
              <a:tblPr/>
              <a:tblGrid>
                <a:gridCol w="1042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6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0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91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679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19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cap="all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Pazartesi </a:t>
                      </a: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cap="all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SalI</a:t>
                      </a:r>
                      <a:endParaRPr lang="tr-TR" sz="1200" b="1" cap="all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cap="all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Çarşamba</a:t>
                      </a: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cap="all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Perşembe</a:t>
                      </a: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cap="all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Cuma</a:t>
                      </a: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3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08:00-09:00</a:t>
                      </a: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8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09:00-10:00</a:t>
                      </a: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Arial" pitchFamily="34" charset="0"/>
                          <a:cs typeface="Arial" pitchFamily="34" charset="0"/>
                        </a:rPr>
                        <a:t>OS</a:t>
                      </a:r>
                      <a:r>
                        <a:rPr lang="tr-TR" sz="1200" b="1" baseline="0" dirty="0" smtClean="0">
                          <a:latin typeface="Arial" pitchFamily="34" charset="0"/>
                          <a:cs typeface="Arial" pitchFamily="34" charset="0"/>
                        </a:rPr>
                        <a:t> 2 E (A/B)</a:t>
                      </a:r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8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10:00-11:00</a:t>
                      </a: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Arial" pitchFamily="34" charset="0"/>
                          <a:cs typeface="Arial" pitchFamily="34" charset="0"/>
                        </a:rPr>
                        <a:t>1OS 1 (A/B)</a:t>
                      </a:r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Arial" pitchFamily="34" charset="0"/>
                          <a:cs typeface="Arial" pitchFamily="34" charset="0"/>
                        </a:rPr>
                        <a:t>2OS 1 P 1 (A/B)</a:t>
                      </a:r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Arial" pitchFamily="34" charset="0"/>
                          <a:cs typeface="Arial" pitchFamily="34" charset="0"/>
                        </a:rPr>
                        <a:t>2OS 2 Rest. (A/B)</a:t>
                      </a:r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Arial" pitchFamily="34" charset="0"/>
                          <a:cs typeface="Arial" pitchFamily="34" charset="0"/>
                        </a:rPr>
                        <a:t>2OS 1 P 2 (A/B)</a:t>
                      </a:r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0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11:00-12:00</a:t>
                      </a: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7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12:00-13:00</a:t>
                      </a: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1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13:00-14:00</a:t>
                      </a: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1" smtClean="0">
                          <a:latin typeface="Arial" pitchFamily="34" charset="0"/>
                          <a:cs typeface="Arial" pitchFamily="34" charset="0"/>
                        </a:rPr>
                        <a:t>OS 3 </a:t>
                      </a:r>
                      <a:r>
                        <a:rPr lang="tr-TR" sz="1200" b="1" dirty="0" smtClean="0">
                          <a:latin typeface="Arial" pitchFamily="34" charset="0"/>
                          <a:cs typeface="Arial" pitchFamily="34" charset="0"/>
                        </a:rPr>
                        <a:t>PR / PD(A/B)</a:t>
                      </a:r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8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14:00-15:00</a:t>
                      </a: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50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15:00-16:00</a:t>
                      </a: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5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16:00-17:00</a:t>
                      </a: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5" marR="51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1217" name="4 Metin kutusu"/>
          <p:cNvSpPr txBox="1">
            <a:spLocks noChangeArrowheads="1"/>
          </p:cNvSpPr>
          <p:nvPr/>
        </p:nvSpPr>
        <p:spPr bwMode="auto">
          <a:xfrm>
            <a:off x="1919289" y="188918"/>
            <a:ext cx="3600451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altLang="tr-TR" sz="1900" b="1">
                <a:latin typeface="Calibri" pitchFamily="34" charset="0"/>
              </a:rPr>
              <a:t>ORAL SİMULASYON LAB.</a:t>
            </a:r>
          </a:p>
        </p:txBody>
      </p:sp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532242"/>
              </p:ext>
            </p:extLst>
          </p:nvPr>
        </p:nvGraphicFramePr>
        <p:xfrm>
          <a:off x="8328027" y="6092829"/>
          <a:ext cx="172879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</a:rPr>
                        <a:t>2. Sınıf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72" marR="91472" marT="45798" marB="45798"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</a:rPr>
                        <a:t>1. Sınıf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72" marR="91472" marT="45798" marB="45798">
                    <a:solidFill>
                      <a:srgbClr val="05C3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Metin kutusu 1"/>
          <p:cNvSpPr txBox="1"/>
          <p:nvPr/>
        </p:nvSpPr>
        <p:spPr>
          <a:xfrm>
            <a:off x="285007" y="4465122"/>
            <a:ext cx="73983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>
                <a:latin typeface="Arial" pitchFamily="34" charset="0"/>
                <a:cs typeface="Arial" pitchFamily="34" charset="0"/>
              </a:rPr>
              <a:t>(A/B</a:t>
            </a: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)		: A ve B grupları</a:t>
            </a:r>
            <a:endParaRPr lang="tr-TR" sz="1200" b="1" dirty="0">
              <a:latin typeface="Arial" pitchFamily="34" charset="0"/>
              <a:cs typeface="Arial" pitchFamily="34" charset="0"/>
            </a:endParaRPr>
          </a:p>
          <a:p>
            <a:r>
              <a:rPr lang="tr-TR" sz="1200" b="1" dirty="0" smtClean="0">
                <a:latin typeface="Arial" pitchFamily="34" charset="0"/>
                <a:cs typeface="Arial" pitchFamily="34" charset="0"/>
              </a:rPr>
              <a:t>1OS1		: 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1. Sınıf Oral Simülasyon I Modülü</a:t>
            </a:r>
          </a:p>
          <a:p>
            <a:r>
              <a:rPr lang="tr-TR" sz="1200" b="1" dirty="0" smtClean="0">
                <a:latin typeface="Arial" pitchFamily="34" charset="0"/>
                <a:cs typeface="Arial" pitchFamily="34" charset="0"/>
              </a:rPr>
              <a:t>OS2 		: 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2. Sınıf Oral Simülasyon II Modülü</a:t>
            </a:r>
          </a:p>
          <a:p>
            <a:r>
              <a:rPr lang="tr-TR" sz="1200" b="1" dirty="0">
                <a:latin typeface="Arial" pitchFamily="34" charset="0"/>
                <a:cs typeface="Arial" pitchFamily="34" charset="0"/>
              </a:rPr>
              <a:t>OS 2 P 1 -OS 2 P 2 </a:t>
            </a: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	: 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Oral Simülasyon II Protez ( Kuron Köprü Protez-Total </a:t>
            </a:r>
            <a:r>
              <a:rPr lang="tr-TR" sz="1200" b="1" dirty="0" err="1">
                <a:latin typeface="Arial" pitchFamily="34" charset="0"/>
                <a:cs typeface="Arial" pitchFamily="34" charset="0"/>
              </a:rPr>
              <a:t>Parsiyel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Protez)</a:t>
            </a:r>
          </a:p>
          <a:p>
            <a:r>
              <a:rPr lang="tr-TR" sz="1200" b="1" dirty="0">
                <a:latin typeface="Arial" pitchFamily="34" charset="0"/>
                <a:cs typeface="Arial" pitchFamily="34" charset="0"/>
              </a:rPr>
              <a:t>OS 2 Rest</a:t>
            </a: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.		: 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Oral Simülasyon II </a:t>
            </a:r>
            <a:r>
              <a:rPr lang="tr-TR" sz="1200" b="1" dirty="0" err="1" smtClean="0">
                <a:latin typeface="Arial" pitchFamily="34" charset="0"/>
                <a:cs typeface="Arial" pitchFamily="34" charset="0"/>
              </a:rPr>
              <a:t>Restoratif</a:t>
            </a: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 Diş Tedavisi</a:t>
            </a:r>
          </a:p>
          <a:p>
            <a:r>
              <a:rPr lang="tr-TR" sz="1200" b="1" dirty="0" smtClean="0">
                <a:latin typeface="Arial" pitchFamily="34" charset="0"/>
                <a:cs typeface="Arial" pitchFamily="34" charset="0"/>
              </a:rPr>
              <a:t>OS 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2 </a:t>
            </a: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E		: 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Oral Simülasyon II </a:t>
            </a:r>
            <a:r>
              <a:rPr lang="tr-TR" sz="1200" b="1" dirty="0" err="1" smtClean="0">
                <a:latin typeface="Arial" pitchFamily="34" charset="0"/>
                <a:cs typeface="Arial" pitchFamily="34" charset="0"/>
              </a:rPr>
              <a:t>Endodonti</a:t>
            </a:r>
            <a:endParaRPr lang="tr-TR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1200" b="1" dirty="0" smtClean="0">
                <a:latin typeface="Arial" pitchFamily="34" charset="0"/>
                <a:cs typeface="Arial" pitchFamily="34" charset="0"/>
              </a:rPr>
              <a:t>OS 2 PR		: 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Oral Simülasyon II </a:t>
            </a:r>
            <a:r>
              <a:rPr lang="tr-TR" sz="1200" b="1" dirty="0" err="1" smtClean="0">
                <a:latin typeface="Arial" pitchFamily="34" charset="0"/>
                <a:cs typeface="Arial" pitchFamily="34" charset="0"/>
              </a:rPr>
              <a:t>Periodontoloji</a:t>
            </a: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 1. Yarıyıl</a:t>
            </a:r>
            <a:endParaRPr lang="tr-TR" sz="1200" b="1" dirty="0">
              <a:latin typeface="Arial" pitchFamily="34" charset="0"/>
              <a:cs typeface="Arial" pitchFamily="34" charset="0"/>
            </a:endParaRPr>
          </a:p>
          <a:p>
            <a:r>
              <a:rPr lang="tr-TR" sz="1200" b="1" dirty="0">
                <a:latin typeface="Arial" pitchFamily="34" charset="0"/>
                <a:cs typeface="Arial" pitchFamily="34" charset="0"/>
              </a:rPr>
              <a:t>OS 2 PD </a:t>
            </a: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		: 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Oral Simülasyon II </a:t>
            </a: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Pedodonti 2. Yarıyıl</a:t>
            </a:r>
            <a:endParaRPr lang="tr-TR" sz="1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39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4 Metin kutusu"/>
          <p:cNvSpPr txBox="1">
            <a:spLocks noChangeArrowheads="1"/>
          </p:cNvSpPr>
          <p:nvPr/>
        </p:nvSpPr>
        <p:spPr bwMode="auto">
          <a:xfrm>
            <a:off x="1919289" y="188918"/>
            <a:ext cx="2530116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altLang="tr-TR" sz="1900" b="1">
                <a:latin typeface="Calibri" pitchFamily="34" charset="0"/>
              </a:rPr>
              <a:t>E Dershanesi 1. YARIYIL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146213"/>
              </p:ext>
            </p:extLst>
          </p:nvPr>
        </p:nvGraphicFramePr>
        <p:xfrm>
          <a:off x="7231742" y="6166225"/>
          <a:ext cx="4631707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3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0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3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00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</a:rPr>
                        <a:t>5. Sınıf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98" marB="45798">
                    <a:solidFill>
                      <a:srgbClr val="9272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solidFill>
                            <a:schemeClr val="tx1"/>
                          </a:solidFill>
                        </a:rPr>
                        <a:t>4. Sınıf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98" marB="45798"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</a:rPr>
                        <a:t>3. Sınıf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98" marB="45798"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</a:rPr>
                        <a:t>2. Sınıf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98" marB="45798">
                    <a:solidFill>
                      <a:srgbClr val="CD8E5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</a:rPr>
                        <a:t>1. Sınıf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98" marB="45798">
                    <a:solidFill>
                      <a:srgbClr val="05C3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574540"/>
              </p:ext>
            </p:extLst>
          </p:nvPr>
        </p:nvGraphicFramePr>
        <p:xfrm>
          <a:off x="722026" y="573639"/>
          <a:ext cx="11093922" cy="5014005"/>
        </p:xfrm>
        <a:graphic>
          <a:graphicData uri="http://schemas.openxmlformats.org/drawingml/2006/table">
            <a:tbl>
              <a:tblPr/>
              <a:tblGrid>
                <a:gridCol w="1080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73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60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788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cap="all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Pazartesi 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cap="all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SalI</a:t>
                      </a:r>
                      <a:endParaRPr lang="tr-TR" sz="1200" b="1" cap="all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cap="all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Çarşamba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cap="all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Perşembe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cap="all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Cuma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5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08:00-09:00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1TM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1TM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3TM AĞIZ MİKROBİYOLOJİSİ (A/B)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961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09:00-10:00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1TM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BİYOİSTATİSTİK </a:t>
                      </a:r>
                    </a:p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</a:t>
                      </a:r>
                      <a:r>
                        <a:rPr lang="tr-TR" sz="1200" b="1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DERSHANESİ</a:t>
                      </a:r>
                      <a:endParaRPr lang="tr-TR" sz="1200" b="1" kern="1200" dirty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3TM PATOLOJİ (A/B)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09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DİŞ HEKİMLİĞİ TARİHİ  (A/B ) </a:t>
                      </a:r>
                      <a:r>
                        <a:rPr lang="tr-TR" sz="1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KONFERANS SALONU</a:t>
                      </a:r>
                      <a:endParaRPr lang="tr-TR" sz="1200" b="1" kern="1200" dirty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6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10:00-11:00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2TM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8E5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1TM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TOPLUM  A.D.S.(A)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BİYOİSTATİSTİK PRAT.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6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11:00-12:00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MEDİKAL DİŞ HEK.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(Nöroloji)</a:t>
                      </a: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KLİNİK</a:t>
                      </a:r>
                      <a:r>
                        <a:rPr lang="tr-TR" sz="12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BİLİMLER (</a:t>
                      </a: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Oral Patoloji 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(A/B Şubesi)</a:t>
                      </a: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TOPLUM  A.D.S.(A)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MEDİKAL DİŞ HEK. </a:t>
                      </a:r>
                    </a:p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(Adli Tıp)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MEDİKAL DİŞ HEK.</a:t>
                      </a:r>
                    </a:p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(Dahiliye)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12:00-13:00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2TM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8E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MEDİKAL DİŞ HEK.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(Kulak Burun Boğaz)</a:t>
                      </a:r>
                    </a:p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DEONTOLOJİ (1)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DAVRANIŞ BİLİMLERİ  1</a:t>
                      </a:r>
                    </a:p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6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13:00-14:00</a:t>
                      </a: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2TM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8E5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1TM</a:t>
                      </a: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6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14:00-15:00</a:t>
                      </a: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2TM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8E5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1TM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3TM FARMAKOLOJİ (A/B)11</a:t>
                      </a:r>
                      <a:endParaRPr lang="tr-TR" sz="12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96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15:00-16:00</a:t>
                      </a: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2TM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8E5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1TM</a:t>
                      </a:r>
                    </a:p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3TM FARMAKOLOJİ (A/B)</a:t>
                      </a: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0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16:00-17:00</a:t>
                      </a: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261258" y="5462650"/>
            <a:ext cx="693519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tr-TR" sz="1200" b="1" dirty="0">
                <a:latin typeface="Arial" pitchFamily="34" charset="0"/>
                <a:cs typeface="Arial" pitchFamily="34" charset="0"/>
              </a:rPr>
              <a:t>(</a:t>
            </a: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A/B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)		: A ve B grupları</a:t>
            </a:r>
          </a:p>
          <a:p>
            <a:pPr>
              <a:lnSpc>
                <a:spcPct val="115000"/>
              </a:lnSpc>
            </a:pP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1TM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		: 1. Sınıf </a:t>
            </a: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Temel Bilimler Modülü</a:t>
            </a:r>
            <a:endParaRPr lang="tr-TR" sz="12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</a:pP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2 TM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		: 2. Sınıf </a:t>
            </a: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Temel Bilimler Modülü</a:t>
            </a:r>
          </a:p>
          <a:p>
            <a:pPr>
              <a:lnSpc>
                <a:spcPct val="115000"/>
              </a:lnSpc>
            </a:pPr>
            <a:r>
              <a:rPr lang="tr-TR" sz="1200" b="1" dirty="0">
                <a:latin typeface="Arial" pitchFamily="34" charset="0"/>
                <a:cs typeface="Arial" pitchFamily="34" charset="0"/>
              </a:rPr>
              <a:t>3</a:t>
            </a: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TM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		: </a:t>
            </a: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Sınıf Temel Bilimler Modülü</a:t>
            </a:r>
          </a:p>
          <a:p>
            <a:pPr>
              <a:lnSpc>
                <a:spcPct val="115000"/>
              </a:lnSpc>
            </a:pP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MEDİKAL 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DİŞ HEK</a:t>
            </a: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.	: Medikal Diş Hekimliği Modülü</a:t>
            </a:r>
            <a:endParaRPr lang="tr-TR" sz="1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027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4 Metin kutusu"/>
          <p:cNvSpPr txBox="1">
            <a:spLocks noChangeArrowheads="1"/>
          </p:cNvSpPr>
          <p:nvPr/>
        </p:nvSpPr>
        <p:spPr bwMode="auto">
          <a:xfrm>
            <a:off x="1919289" y="188918"/>
            <a:ext cx="2530116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altLang="tr-TR" sz="1900" b="1" dirty="0">
                <a:latin typeface="Calibri" pitchFamily="34" charset="0"/>
              </a:rPr>
              <a:t>E Dershanesi </a:t>
            </a:r>
            <a:r>
              <a:rPr lang="tr-TR" altLang="tr-TR" sz="1900" b="1" dirty="0" smtClean="0">
                <a:latin typeface="Calibri" pitchFamily="34" charset="0"/>
              </a:rPr>
              <a:t>2. </a:t>
            </a:r>
            <a:r>
              <a:rPr lang="tr-TR" altLang="tr-TR" sz="1900" b="1" dirty="0">
                <a:latin typeface="Calibri" pitchFamily="34" charset="0"/>
              </a:rPr>
              <a:t>YARIYIL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303808"/>
              </p:ext>
            </p:extLst>
          </p:nvPr>
        </p:nvGraphicFramePr>
        <p:xfrm>
          <a:off x="7421747" y="5513083"/>
          <a:ext cx="454858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1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25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solidFill>
                            <a:schemeClr val="tx1"/>
                          </a:solidFill>
                        </a:rPr>
                        <a:t>5.Sınıf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98" marB="45798">
                    <a:solidFill>
                      <a:srgbClr val="9272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solidFill>
                            <a:schemeClr val="tx1"/>
                          </a:solidFill>
                        </a:rPr>
                        <a:t>4.Sınıf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98" marB="45798"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</a:rPr>
                        <a:t>3.Sınıf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98" marB="45798"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</a:rPr>
                        <a:t>2.Sınıf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98" marB="45798">
                    <a:solidFill>
                      <a:srgbClr val="CD8E5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tx1"/>
                          </a:solidFill>
                        </a:rPr>
                        <a:t>1.Sınıf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0" marR="91420" marT="45798" marB="45798">
                    <a:solidFill>
                      <a:srgbClr val="05C3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970423"/>
              </p:ext>
            </p:extLst>
          </p:nvPr>
        </p:nvGraphicFramePr>
        <p:xfrm>
          <a:off x="1208913" y="573639"/>
          <a:ext cx="10191399" cy="4390099"/>
        </p:xfrm>
        <a:graphic>
          <a:graphicData uri="http://schemas.openxmlformats.org/drawingml/2006/table">
            <a:tbl>
              <a:tblPr/>
              <a:tblGrid>
                <a:gridCol w="1080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3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5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30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20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75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cap="all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Pazartesi 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cap="all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SalI</a:t>
                      </a:r>
                      <a:endParaRPr lang="tr-TR" sz="1200" b="1" cap="all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cap="all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Çarşamba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cap="all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Perşembe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cap="all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Cuma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3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08:00-09:00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1TM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10 - 24. 04.2018 1TM</a:t>
                      </a: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1TM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3TM KLİNİK</a:t>
                      </a:r>
                      <a:r>
                        <a:rPr lang="tr-TR" sz="11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BİYOKİMYA</a:t>
                      </a:r>
                      <a:r>
                        <a:rPr lang="tr-TR" sz="11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(A/B)</a:t>
                      </a:r>
                      <a:endParaRPr lang="tr-TR" sz="11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8332" marR="38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8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09:00-10:00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OS2</a:t>
                      </a:r>
                      <a:r>
                        <a:rPr lang="tr-TR" sz="12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KLİNİĞE GİRİŞ 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8E5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1TM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TOPLUM  A.D.S.(B)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KORUYUCU HEK.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3TM PATOLOJİ (A/B)</a:t>
                      </a:r>
                      <a:endParaRPr lang="tr-TR" sz="11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8332" marR="38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1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10:00-11:00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2TM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8E5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1TM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TOPLUM  A.D.S.(B)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KORUYUCU HEK.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1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8332" marR="38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1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11:00-12:00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MEDİKAL DİŞ HEK. (Genel Cerrahi)</a:t>
                      </a: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MEDİKAL DİŞ </a:t>
                      </a:r>
                      <a:r>
                        <a:rPr kumimoji="0" lang="tr-T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HEK. (Dermatoloji)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KLİNİK BİLİMLER (Klinik Farmakoloji 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(A/B)</a:t>
                      </a:r>
                      <a:endParaRPr lang="tr-TR" dirty="0"/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MEDİKAL DİŞ HEK. (Psikiyatri)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1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MEDİKAL DİŞ HEK.</a:t>
                      </a:r>
                    </a:p>
                    <a:p>
                      <a:pPr marL="0" algn="l" defTabSz="914400" rtl="0" eaLnBrk="1" latinLnBrk="0" hangingPunct="1"/>
                      <a:r>
                        <a:rPr lang="tr-TR" sz="11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(Göz Hastalıkları)</a:t>
                      </a:r>
                      <a:endParaRPr lang="tr-TR" sz="11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8332" marR="38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12:00-13:00</a:t>
                      </a: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2TM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8E5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ACİL TIBBİ</a:t>
                      </a:r>
                      <a:r>
                        <a:rPr lang="tr-TR" sz="12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İLK YARDIM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3TM AĞIZ</a:t>
                      </a:r>
                      <a:r>
                        <a:rPr lang="tr-TR" sz="12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İMMUN. VE İMMUNOPATOLOJİ </a:t>
                      </a: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(A/B)</a:t>
                      </a: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MEDİKAL DİŞ HEK.</a:t>
                      </a:r>
                    </a:p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(Meslek Hastalıkları)</a:t>
                      </a:r>
                    </a:p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 DERSHANESİ</a:t>
                      </a:r>
                      <a:endParaRPr lang="tr-TR" sz="1200" b="1" kern="1200" dirty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3TM FARMAKOLOJİ (A/B)</a:t>
                      </a:r>
                      <a:endParaRPr lang="tr-TR" sz="11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8332" marR="38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MUAYENE</a:t>
                      </a:r>
                      <a:r>
                        <a:rPr lang="tr-TR" sz="12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HANE YÖNETİMİ</a:t>
                      </a:r>
                      <a:endParaRPr lang="tr-TR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tr-TR" sz="1200" b="1" kern="120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KONFERANS SALONU</a:t>
                      </a:r>
                      <a:endParaRPr lang="tr-TR" sz="1200" b="1" kern="1200" dirty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72A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13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13:00-14:00</a:t>
                      </a: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2TM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8E5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1TM</a:t>
                      </a: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1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8332" marR="38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6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14:00-15:00</a:t>
                      </a: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2TM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8E5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1TM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0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15:00-16:00</a:t>
                      </a: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2TM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8E5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8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16:00-17:00</a:t>
                      </a:r>
                      <a:endParaRPr lang="tr-T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Dikdörtgen 1"/>
          <p:cNvSpPr/>
          <p:nvPr/>
        </p:nvSpPr>
        <p:spPr>
          <a:xfrm>
            <a:off x="613558" y="4980383"/>
            <a:ext cx="6096000" cy="13665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(A/B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)		: A ve B </a:t>
            </a: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grupları</a:t>
            </a:r>
          </a:p>
          <a:p>
            <a:pPr>
              <a:lnSpc>
                <a:spcPct val="115000"/>
              </a:lnSpc>
            </a:pP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(B)		: 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B </a:t>
            </a: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grubu</a:t>
            </a:r>
            <a:endParaRPr lang="tr-TR" sz="12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</a:pPr>
            <a:r>
              <a:rPr lang="tr-TR" sz="1200" b="1" dirty="0">
                <a:latin typeface="Arial" pitchFamily="34" charset="0"/>
                <a:cs typeface="Arial" pitchFamily="34" charset="0"/>
              </a:rPr>
              <a:t>1TM		: 1. Sınıf Temel Bilimler Modülü</a:t>
            </a:r>
          </a:p>
          <a:p>
            <a:pPr>
              <a:lnSpc>
                <a:spcPct val="115000"/>
              </a:lnSpc>
            </a:pPr>
            <a:r>
              <a:rPr lang="tr-TR" sz="1200" b="1" dirty="0">
                <a:latin typeface="Arial" pitchFamily="34" charset="0"/>
                <a:cs typeface="Arial" pitchFamily="34" charset="0"/>
              </a:rPr>
              <a:t>2 TM		: 2. Sınıf Temel Bilimler Modülü</a:t>
            </a:r>
          </a:p>
          <a:p>
            <a:pPr>
              <a:lnSpc>
                <a:spcPct val="115000"/>
              </a:lnSpc>
            </a:pPr>
            <a:r>
              <a:rPr lang="tr-TR" sz="1200" b="1" dirty="0">
                <a:latin typeface="Arial" pitchFamily="34" charset="0"/>
                <a:cs typeface="Arial" pitchFamily="34" charset="0"/>
              </a:rPr>
              <a:t>3TM		: 3. Sınıf Temel Bilimler Modülü</a:t>
            </a:r>
          </a:p>
          <a:p>
            <a:pPr>
              <a:lnSpc>
                <a:spcPct val="115000"/>
              </a:lnSpc>
            </a:pPr>
            <a:r>
              <a:rPr lang="tr-TR" sz="1200" b="1" dirty="0">
                <a:latin typeface="Arial" pitchFamily="34" charset="0"/>
                <a:cs typeface="Arial" pitchFamily="34" charset="0"/>
              </a:rPr>
              <a:t>MEDİKAL DİŞ HEK.	: Medikal Diş Hekimliği Modülü</a:t>
            </a:r>
          </a:p>
        </p:txBody>
      </p:sp>
    </p:spTree>
    <p:extLst>
      <p:ext uri="{BB962C8B-B14F-4D97-AF65-F5344CB8AC3E}">
        <p14:creationId xmlns:p14="http://schemas.microsoft.com/office/powerpoint/2010/main" val="4051266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56290"/>
              </p:ext>
            </p:extLst>
          </p:nvPr>
        </p:nvGraphicFramePr>
        <p:xfrm>
          <a:off x="201881" y="380009"/>
          <a:ext cx="11720945" cy="598164"/>
        </p:xfrm>
        <a:graphic>
          <a:graphicData uri="http://schemas.openxmlformats.org/drawingml/2006/table">
            <a:tbl>
              <a:tblPr/>
              <a:tblGrid>
                <a:gridCol w="11720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907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D1 </a:t>
                      </a:r>
                      <a:r>
                        <a:rPr lang="tr-T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DERSHANESİ 1. YARIYIL </a:t>
                      </a:r>
                      <a:endParaRPr lang="tr-TR" sz="1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07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3.SINIF</a:t>
                      </a:r>
                      <a:r>
                        <a:rPr lang="tr-TR" sz="19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</a:t>
                      </a:r>
                      <a:r>
                        <a:rPr lang="tr-T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 ) –</a:t>
                      </a:r>
                      <a:r>
                        <a:rPr lang="tr-TR" sz="19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1. ve 2. </a:t>
                      </a:r>
                      <a:r>
                        <a:rPr lang="tr-TR" sz="19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SINIF  ORAL SİMÜLASYON MODÜLLERİ</a:t>
                      </a:r>
                      <a:endParaRPr lang="tr-TR" sz="1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832328"/>
              </p:ext>
            </p:extLst>
          </p:nvPr>
        </p:nvGraphicFramePr>
        <p:xfrm>
          <a:off x="9463709" y="5703204"/>
          <a:ext cx="2530370" cy="37147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27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5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3. Sınıf</a:t>
                      </a:r>
                      <a:endParaRPr lang="tr-TR" sz="1800" dirty="0"/>
                    </a:p>
                  </a:txBody>
                  <a:tcPr marL="91415" marR="91415" marT="45798" marB="45798"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2.Sınıf</a:t>
                      </a:r>
                      <a:endParaRPr lang="tr-TR" sz="1800" dirty="0"/>
                    </a:p>
                  </a:txBody>
                  <a:tcPr marL="91415" marR="91415" marT="45798" marB="45798"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1.Sınıf</a:t>
                      </a:r>
                      <a:endParaRPr lang="tr-TR" sz="1800" dirty="0"/>
                    </a:p>
                  </a:txBody>
                  <a:tcPr marL="91415" marR="91415" marT="45798" marB="45798">
                    <a:solidFill>
                      <a:srgbClr val="05C3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7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227874"/>
              </p:ext>
            </p:extLst>
          </p:nvPr>
        </p:nvGraphicFramePr>
        <p:xfrm>
          <a:off x="1859912" y="1203906"/>
          <a:ext cx="8816005" cy="4183494"/>
        </p:xfrm>
        <a:graphic>
          <a:graphicData uri="http://schemas.openxmlformats.org/drawingml/2006/table">
            <a:tbl>
              <a:tblPr/>
              <a:tblGrid>
                <a:gridCol w="1380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5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93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426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PAZARTESİ</a:t>
                      </a:r>
                    </a:p>
                  </a:txBody>
                  <a:tcPr marL="6743" marR="6743" marT="67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SALI</a:t>
                      </a:r>
                    </a:p>
                  </a:txBody>
                  <a:tcPr marL="6743" marR="6743" marT="6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ÇARŞAMBA</a:t>
                      </a:r>
                    </a:p>
                  </a:txBody>
                  <a:tcPr marL="6743" marR="6743" marT="6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PERŞEMBE</a:t>
                      </a:r>
                    </a:p>
                  </a:txBody>
                  <a:tcPr marL="6743" marR="6743" marT="6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CUMA</a:t>
                      </a:r>
                    </a:p>
                  </a:txBody>
                  <a:tcPr marL="6743" marR="6743" marT="6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0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08:00-08:50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Arial" pitchFamily="34" charset="0"/>
                          <a:cs typeface="Arial" pitchFamily="34" charset="0"/>
                        </a:rPr>
                        <a:t>1OS1</a:t>
                      </a:r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OS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2 KURON KÖPRÜ PROTEZ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OS 2 RESTORATİF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OS 2 TOTAL PARSİYEL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PROTEZ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OS 2 ENDO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DONTİ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0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09.00-09:50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Arial" pitchFamily="34" charset="0"/>
                          <a:cs typeface="Arial" pitchFamily="34" charset="0"/>
                        </a:rPr>
                        <a:t>1OS1</a:t>
                      </a:r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OS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2 KURON KÖPRÜ PROTEZ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OS 2 RESTORATİF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OS 2 TOTAL PARSİYEL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PROTEZ</a:t>
                      </a:r>
                      <a:endParaRPr lang="tr-TR" sz="12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0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10:00-10:50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0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11:00-11:50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44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12:00-12:50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2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13:00-14:00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PEDODONTİ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III</a:t>
                      </a:r>
                      <a:endParaRPr lang="tr-TR" sz="12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RESTORATİF III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ENDODONTİ III</a:t>
                      </a:r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AĞIZ DİŞ ÇENE RADYOLOJİSİ 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tr-TR" sz="12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14:00-15:00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ENDODONTİ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III</a:t>
                      </a:r>
                      <a:endParaRPr lang="tr-TR" sz="12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dirty="0" smtClean="0">
                          <a:latin typeface="Arial" pitchFamily="34" charset="0"/>
                          <a:cs typeface="Arial" pitchFamily="34" charset="0"/>
                        </a:rPr>
                        <a:t>AĞIZ DİŞ ÇENE RADYOLOJİSİ </a:t>
                      </a:r>
                      <a:r>
                        <a:rPr lang="tr-TR" sz="1200" b="1" baseline="0" dirty="0" smtClean="0"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PEDODONTİ III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7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15:00-16:00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RESTORATİF III</a:t>
                      </a:r>
                    </a:p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16:00-17:00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Dikdörtgen 1"/>
          <p:cNvSpPr/>
          <p:nvPr/>
        </p:nvSpPr>
        <p:spPr>
          <a:xfrm>
            <a:off x="934191" y="5437680"/>
            <a:ext cx="81266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>
              <a:defRPr/>
            </a:pPr>
            <a:r>
              <a:rPr lang="tr-TR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1OS1		: 1. Sınıf Oral Simülasyon I Modülü</a:t>
            </a:r>
          </a:p>
          <a:p>
            <a:pPr fontAlgn="b">
              <a:defRPr/>
            </a:pPr>
            <a:r>
              <a:rPr lang="tr-TR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OS2 		: 2. Sınıf Oral Simülasyon II Modülü</a:t>
            </a:r>
          </a:p>
          <a:p>
            <a:pPr fontAlgn="b">
              <a:defRPr/>
            </a:pPr>
            <a:endParaRPr lang="tr-TR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06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173287"/>
              </p:ext>
            </p:extLst>
          </p:nvPr>
        </p:nvGraphicFramePr>
        <p:xfrm>
          <a:off x="201881" y="126231"/>
          <a:ext cx="11720945" cy="598164"/>
        </p:xfrm>
        <a:graphic>
          <a:graphicData uri="http://schemas.openxmlformats.org/drawingml/2006/table">
            <a:tbl>
              <a:tblPr/>
              <a:tblGrid>
                <a:gridCol w="11720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29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D1 </a:t>
                      </a:r>
                      <a:r>
                        <a:rPr lang="tr-T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DERSHANESİ 2. YARIYIL </a:t>
                      </a:r>
                      <a:endParaRPr lang="tr-TR" sz="1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40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3.SINIF (B) –</a:t>
                      </a:r>
                      <a:r>
                        <a:rPr lang="tr-TR" sz="19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1. ve 2. </a:t>
                      </a:r>
                      <a:r>
                        <a:rPr lang="tr-TR" sz="19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SINIF  ORAL SİMÜLASYON MODÜLLERİ</a:t>
                      </a:r>
                      <a:endParaRPr lang="tr-TR" sz="1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284175"/>
              </p:ext>
            </p:extLst>
          </p:nvPr>
        </p:nvGraphicFramePr>
        <p:xfrm>
          <a:off x="8763064" y="5355771"/>
          <a:ext cx="3223569" cy="38657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78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3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1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6570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3. Sınıf</a:t>
                      </a:r>
                      <a:endParaRPr lang="tr-TR" sz="1800" dirty="0"/>
                    </a:p>
                  </a:txBody>
                  <a:tcPr marL="91415" marR="91415" marT="45798" marB="45798"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2.Sınıf</a:t>
                      </a:r>
                      <a:endParaRPr lang="tr-TR" sz="1800" dirty="0"/>
                    </a:p>
                  </a:txBody>
                  <a:tcPr marL="91415" marR="91415" marT="45798" marB="45798"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1.Sınıf</a:t>
                      </a:r>
                      <a:endParaRPr lang="tr-TR" sz="1800" dirty="0"/>
                    </a:p>
                  </a:txBody>
                  <a:tcPr marL="91415" marR="91415" marT="45798" marB="45798">
                    <a:solidFill>
                      <a:srgbClr val="05C3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7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212776"/>
              </p:ext>
            </p:extLst>
          </p:nvPr>
        </p:nvGraphicFramePr>
        <p:xfrm>
          <a:off x="1954915" y="854550"/>
          <a:ext cx="9099528" cy="4369633"/>
        </p:xfrm>
        <a:graphic>
          <a:graphicData uri="http://schemas.openxmlformats.org/drawingml/2006/table">
            <a:tbl>
              <a:tblPr/>
              <a:tblGrid>
                <a:gridCol w="97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18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59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86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PAZARTESİ</a:t>
                      </a:r>
                    </a:p>
                  </a:txBody>
                  <a:tcPr marL="6743" marR="6743" marT="67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SALI</a:t>
                      </a:r>
                    </a:p>
                  </a:txBody>
                  <a:tcPr marL="6743" marR="6743" marT="6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ÇARŞAMBA</a:t>
                      </a:r>
                    </a:p>
                  </a:txBody>
                  <a:tcPr marL="6743" marR="6743" marT="6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PERŞEMBE</a:t>
                      </a:r>
                    </a:p>
                  </a:txBody>
                  <a:tcPr marL="6743" marR="6743" marT="6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CUMA</a:t>
                      </a:r>
                    </a:p>
                  </a:txBody>
                  <a:tcPr marL="6743" marR="6743" marT="6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0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08:00-08:50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Arial" pitchFamily="34" charset="0"/>
                          <a:cs typeface="Arial" pitchFamily="34" charset="0"/>
                        </a:rPr>
                        <a:t>1OS1</a:t>
                      </a:r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OS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2 KURON KÖPRÜ PROTEZ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OS 2 RESTORATİF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OS 2 TOTAL PARSİYEL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PROTEZ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OS 2 ENDO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DONTİ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0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09.00-09:50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Arial" pitchFamily="34" charset="0"/>
                          <a:cs typeface="Arial" pitchFamily="34" charset="0"/>
                        </a:rPr>
                        <a:t>1OS1</a:t>
                      </a:r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09" marR="5110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5C3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OS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2 KURON KÖPRÜ PROTEZ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OS 2 RESTORATİF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OS 2 TOTAL PARSİYEL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PROTEZ</a:t>
                      </a:r>
                      <a:endParaRPr lang="tr-TR" sz="12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0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10:00-10:50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0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11:00-11:50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44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12:00-12:50</a:t>
                      </a:r>
                    </a:p>
                  </a:txBody>
                  <a:tcPr marL="6743" marR="6743" marT="67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2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13:00-14:00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09" marR="511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PEDODONTİ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III</a:t>
                      </a:r>
                      <a:endParaRPr lang="tr-TR" sz="12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RESTORATİF III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ENDODONTİ III</a:t>
                      </a:r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AĞIZ DİŞ ÇENE RADYOLOJİSİ 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tr-TR" sz="12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OS 2 PEDODONTİ</a:t>
                      </a:r>
                    </a:p>
                    <a:p>
                      <a:pPr algn="ctr"/>
                      <a:endParaRPr lang="tr-TR" sz="12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14:00-15:00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ENDODONTİ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III</a:t>
                      </a:r>
                      <a:endParaRPr lang="tr-TR" sz="12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dirty="0" smtClean="0">
                          <a:latin typeface="Arial" pitchFamily="34" charset="0"/>
                          <a:cs typeface="Arial" pitchFamily="34" charset="0"/>
                        </a:rPr>
                        <a:t>AĞIZ DİŞ ÇENE RADYOLOJİSİ </a:t>
                      </a:r>
                      <a:r>
                        <a:rPr lang="tr-TR" sz="1200" b="1" baseline="0" dirty="0" smtClean="0"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PEDODONTİ III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RESTORATİF III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15:00-16:00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16:00-17:00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09" marR="511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Dikdörtgen 1"/>
          <p:cNvSpPr/>
          <p:nvPr/>
        </p:nvSpPr>
        <p:spPr>
          <a:xfrm>
            <a:off x="672935" y="5413652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">
              <a:defRPr/>
            </a:pPr>
            <a:r>
              <a:rPr lang="tr-TR" sz="1200" b="1" dirty="0">
                <a:latin typeface="Arial" pitchFamily="34" charset="0"/>
                <a:cs typeface="Arial" pitchFamily="34" charset="0"/>
              </a:rPr>
              <a:t>1OS1		: 1. Sınıf Oral Simülasyon I Modülü</a:t>
            </a:r>
          </a:p>
          <a:p>
            <a:pPr fontAlgn="b">
              <a:defRPr/>
            </a:pPr>
            <a:r>
              <a:rPr lang="tr-TR" sz="1200" b="1" dirty="0">
                <a:latin typeface="Arial" pitchFamily="34" charset="0"/>
                <a:cs typeface="Arial" pitchFamily="34" charset="0"/>
              </a:rPr>
              <a:t>OS2 		: 2. Sınıf Oral Simülasyon II Modülü</a:t>
            </a:r>
          </a:p>
          <a:p>
            <a:pPr fontAlgn="b">
              <a:defRPr/>
            </a:pPr>
            <a:endParaRPr lang="tr-TR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07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061614"/>
              </p:ext>
            </p:extLst>
          </p:nvPr>
        </p:nvGraphicFramePr>
        <p:xfrm>
          <a:off x="190005" y="244985"/>
          <a:ext cx="11827824" cy="598164"/>
        </p:xfrm>
        <a:graphic>
          <a:graphicData uri="http://schemas.openxmlformats.org/drawingml/2006/table">
            <a:tbl>
              <a:tblPr/>
              <a:tblGrid>
                <a:gridCol w="11827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101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D2 </a:t>
                      </a:r>
                      <a:r>
                        <a:rPr lang="tr-T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DERSHANESİ 1. YARIYIL</a:t>
                      </a:r>
                      <a:endParaRPr lang="tr-TR" sz="1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31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3.SINIF</a:t>
                      </a:r>
                      <a:r>
                        <a:rPr lang="tr-TR" sz="19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(B), ORTODONTİ (A)-2.SINIF-4. SINIF</a:t>
                      </a:r>
                      <a:endParaRPr lang="tr-TR" sz="1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227184"/>
              </p:ext>
            </p:extLst>
          </p:nvPr>
        </p:nvGraphicFramePr>
        <p:xfrm>
          <a:off x="1757549" y="1056615"/>
          <a:ext cx="8515166" cy="4228491"/>
        </p:xfrm>
        <a:graphic>
          <a:graphicData uri="http://schemas.openxmlformats.org/drawingml/2006/table">
            <a:tbl>
              <a:tblPr/>
              <a:tblGrid>
                <a:gridCol w="1045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3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1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1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93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73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PAZARTESİ</a:t>
                      </a:r>
                    </a:p>
                  </a:txBody>
                  <a:tcPr marL="6744" marR="6744" marT="67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SALI</a:t>
                      </a:r>
                    </a:p>
                  </a:txBody>
                  <a:tcPr marL="6744" marR="6744" marT="67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ÇARŞAMBA</a:t>
                      </a:r>
                    </a:p>
                  </a:txBody>
                  <a:tcPr marL="6744" marR="6744" marT="67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PERŞEMBE</a:t>
                      </a:r>
                    </a:p>
                  </a:txBody>
                  <a:tcPr marL="6744" marR="6744" marT="67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CUMA</a:t>
                      </a:r>
                    </a:p>
                  </a:txBody>
                  <a:tcPr marL="6744" marR="6744" marT="67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1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08:00-08:50</a:t>
                      </a:r>
                    </a:p>
                  </a:txBody>
                  <a:tcPr marL="6744" marR="6744" marT="6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ANESTEZİ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VE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ACİL TIBBİ TEDAVİ  (B) </a:t>
                      </a:r>
                      <a:endParaRPr lang="tr-T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CERRAHİ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 (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DENTAL ANESTEZİ ) </a:t>
                      </a:r>
                      <a:r>
                        <a:rPr lang="tr-TR" sz="1200" b="1" dirty="0" smtClean="0">
                          <a:latin typeface="Arial" pitchFamily="34" charset="0"/>
                          <a:cs typeface="Arial" pitchFamily="34" charset="0"/>
                        </a:rPr>
                        <a:t>(B)</a:t>
                      </a:r>
                      <a:endParaRPr lang="tr-TR" sz="12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latin typeface="Arial" pitchFamily="34" charset="0"/>
                          <a:cs typeface="Arial" pitchFamily="34" charset="0"/>
                        </a:rPr>
                        <a:t>MADDELER BİLGİSİ</a:t>
                      </a:r>
                      <a:r>
                        <a:rPr lang="tr-TR" sz="12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1200" b="1" dirty="0" smtClean="0">
                          <a:latin typeface="Arial" pitchFamily="34" charset="0"/>
                          <a:cs typeface="Arial" pitchFamily="34" charset="0"/>
                        </a:rPr>
                        <a:t> (B)</a:t>
                      </a:r>
                      <a:endParaRPr lang="tr-TR" sz="1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ORTODONTİ III (A)</a:t>
                      </a:r>
                    </a:p>
                    <a:p>
                      <a:pPr algn="ctr"/>
                      <a:endParaRPr lang="tr-TR" sz="12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/>
                    </a:p>
                  </a:txBody>
                  <a:tcPr marL="6744" marR="6744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08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09.00-09:50</a:t>
                      </a:r>
                    </a:p>
                  </a:txBody>
                  <a:tcPr marL="6744" marR="6744" marT="6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ORTODONTİ III (A)</a:t>
                      </a:r>
                      <a:endParaRPr lang="tr-TR" sz="12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DİŞ HEKİMLİĞİ RADYOLOJİSİ(A)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/>
                    </a:p>
                  </a:txBody>
                  <a:tcPr marL="6744" marR="6744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3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10:00-10:50</a:t>
                      </a:r>
                    </a:p>
                  </a:txBody>
                  <a:tcPr marL="6744" marR="6744" marT="6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53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11:00-11:50</a:t>
                      </a:r>
                    </a:p>
                  </a:txBody>
                  <a:tcPr marL="6744" marR="6744" marT="6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latin typeface="Arial" pitchFamily="34" charset="0"/>
                          <a:cs typeface="Arial" pitchFamily="34" charset="0"/>
                        </a:rPr>
                        <a:t>MESLEKİ İNGİLİZCE</a:t>
                      </a:r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8E5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3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12:00-12:50</a:t>
                      </a:r>
                    </a:p>
                  </a:txBody>
                  <a:tcPr marL="6744" marR="6744" marT="6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51116" marR="5111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13:00-14:00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16" marR="511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CERRAHİ I (AĞIZ DİŞ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ÇENE CERRAHİSİ)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PROTEZ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III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(KURON KÖPRÜ PROT)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PERİODONTOLOJİ III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PROTEZ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III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(TOTAL PARSİYEL PROT) 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100" dirty="0" smtClean="0"/>
                    </a:p>
                    <a:p>
                      <a:endParaRPr lang="tr-TR" sz="1800" dirty="0"/>
                    </a:p>
                  </a:txBody>
                  <a:tcPr marL="51116" marR="5111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2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14:00-15:00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6" marR="511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PERİODONTOLOJİ III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PROTEZ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III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(TOTAL PARSİYEL PROT) 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CERRAHİ I (AĞIZ DİŞ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ÇENE CERRAHİSİ)</a:t>
                      </a:r>
                      <a:endParaRPr lang="tr-TR" sz="12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51116" marR="5111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2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15:00-16:00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6" marR="511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PROTEZ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III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(KURON KÖPRÜ PROT) </a:t>
                      </a:r>
                    </a:p>
                    <a:p>
                      <a:pPr algn="ctr"/>
                      <a:endParaRPr lang="tr-T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51116" marR="5111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16:00-17:00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6" marR="5111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574264"/>
              </p:ext>
            </p:extLst>
          </p:nvPr>
        </p:nvGraphicFramePr>
        <p:xfrm>
          <a:off x="9356830" y="5693247"/>
          <a:ext cx="2625372" cy="36591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55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2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4. Sınıf</a:t>
                      </a:r>
                      <a:endParaRPr lang="tr-TR" sz="1800" dirty="0"/>
                    </a:p>
                  </a:txBody>
                  <a:tcPr marL="91415" marR="91415" marT="45798" marB="45798"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3. Sınıf</a:t>
                      </a:r>
                      <a:endParaRPr lang="tr-TR" sz="1800" dirty="0"/>
                    </a:p>
                  </a:txBody>
                  <a:tcPr marL="91415" marR="91415" marT="45798" marB="45798"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2.Sınıf</a:t>
                      </a:r>
                      <a:endParaRPr lang="tr-TR" sz="1800" dirty="0"/>
                    </a:p>
                  </a:txBody>
                  <a:tcPr marL="91415" marR="91415" marT="45798" marB="45798">
                    <a:solidFill>
                      <a:srgbClr val="CD8E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387928" y="543339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">
              <a:defRPr/>
            </a:pP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(A)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: A grubu</a:t>
            </a:r>
            <a:endParaRPr lang="tr-TR" sz="1200" b="1" dirty="0">
              <a:latin typeface="Arial" pitchFamily="34" charset="0"/>
              <a:cs typeface="Arial" pitchFamily="34" charset="0"/>
            </a:endParaRPr>
          </a:p>
          <a:p>
            <a:pPr fontAlgn="b">
              <a:defRPr/>
            </a:pP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(B)	: B grubu</a:t>
            </a:r>
          </a:p>
          <a:p>
            <a:pPr fontAlgn="b">
              <a:defRPr/>
            </a:pPr>
            <a:r>
              <a:rPr lang="tr-TR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CERRAHİ </a:t>
            </a:r>
            <a:r>
              <a:rPr lang="tr-TR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	: 3. Sınıf Cerrahi I Modülü</a:t>
            </a:r>
            <a:endParaRPr lang="tr-TR" sz="1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948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288294"/>
              </p:ext>
            </p:extLst>
          </p:nvPr>
        </p:nvGraphicFramePr>
        <p:xfrm>
          <a:off x="190005" y="259925"/>
          <a:ext cx="11827824" cy="618850"/>
        </p:xfrm>
        <a:graphic>
          <a:graphicData uri="http://schemas.openxmlformats.org/drawingml/2006/table">
            <a:tbl>
              <a:tblPr/>
              <a:tblGrid>
                <a:gridCol w="11827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976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D2 </a:t>
                      </a:r>
                      <a:r>
                        <a:rPr lang="tr-T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DERSHANESİ 2. YARIYIL</a:t>
                      </a:r>
                      <a:endParaRPr lang="tr-TR" sz="1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3.SINIF</a:t>
                      </a:r>
                      <a:r>
                        <a:rPr lang="tr-TR" sz="19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(A), ORTODONTİ (B)</a:t>
                      </a:r>
                      <a:endParaRPr lang="tr-TR" sz="1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848670"/>
              </p:ext>
            </p:extLst>
          </p:nvPr>
        </p:nvGraphicFramePr>
        <p:xfrm>
          <a:off x="2111438" y="1127867"/>
          <a:ext cx="9057305" cy="4373236"/>
        </p:xfrm>
        <a:graphic>
          <a:graphicData uri="http://schemas.openxmlformats.org/drawingml/2006/table">
            <a:tbl>
              <a:tblPr/>
              <a:tblGrid>
                <a:gridCol w="1008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1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1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99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737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PAZARTESİ</a:t>
                      </a:r>
                    </a:p>
                  </a:txBody>
                  <a:tcPr marL="6744" marR="6744" marT="67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SALI</a:t>
                      </a:r>
                    </a:p>
                  </a:txBody>
                  <a:tcPr marL="6744" marR="6744" marT="67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ÇARŞAMBA</a:t>
                      </a:r>
                    </a:p>
                  </a:txBody>
                  <a:tcPr marL="6744" marR="6744" marT="67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PERŞEMBE</a:t>
                      </a:r>
                    </a:p>
                  </a:txBody>
                  <a:tcPr marL="6744" marR="6744" marT="67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CUMA</a:t>
                      </a:r>
                    </a:p>
                  </a:txBody>
                  <a:tcPr marL="6744" marR="6744" marT="67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1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08:00-08:50</a:t>
                      </a:r>
                    </a:p>
                  </a:txBody>
                  <a:tcPr marL="6744" marR="6744" marT="6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ANESTEZİ</a:t>
                      </a:r>
                      <a:r>
                        <a:rPr lang="tr-TR" sz="1200" b="1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VE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ACİL TIBBİ TEDAVİ  (A) </a:t>
                      </a:r>
                      <a:endParaRPr lang="tr-T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CERRAHİ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 (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DENTAL ANESTEZİ ) </a:t>
                      </a:r>
                      <a:r>
                        <a:rPr lang="tr-TR" sz="1200" b="1" dirty="0" smtClean="0">
                          <a:latin typeface="Arial" pitchFamily="34" charset="0"/>
                          <a:cs typeface="Arial" pitchFamily="34" charset="0"/>
                        </a:rPr>
                        <a:t>(A)</a:t>
                      </a:r>
                      <a:endParaRPr lang="tr-TR" sz="12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latin typeface="Arial" pitchFamily="34" charset="0"/>
                          <a:cs typeface="Arial" pitchFamily="34" charset="0"/>
                        </a:rPr>
                        <a:t>MADDELER BİLGİSİ  (A)</a:t>
                      </a:r>
                      <a:endParaRPr lang="tr-TR" sz="1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2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/>
                    </a:p>
                  </a:txBody>
                  <a:tcPr marL="6744" marR="6744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08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09.00-09:50</a:t>
                      </a:r>
                    </a:p>
                  </a:txBody>
                  <a:tcPr marL="6744" marR="6744" marT="6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ORTODONTİ III (B)</a:t>
                      </a:r>
                      <a:endParaRPr lang="tr-TR" sz="12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ORTODONTİ III (B)</a:t>
                      </a:r>
                    </a:p>
                    <a:p>
                      <a:pPr algn="ctr"/>
                      <a:endParaRPr lang="tr-T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/>
                    </a:p>
                  </a:txBody>
                  <a:tcPr marL="6744" marR="6744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3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10:00-10:50</a:t>
                      </a:r>
                    </a:p>
                  </a:txBody>
                  <a:tcPr marL="6744" marR="6744" marT="6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53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11:00-11:50</a:t>
                      </a:r>
                    </a:p>
                  </a:txBody>
                  <a:tcPr marL="6744" marR="6744" marT="6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3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12:00-12:50</a:t>
                      </a:r>
                    </a:p>
                  </a:txBody>
                  <a:tcPr marL="6744" marR="6744" marT="67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51116" marR="5111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13:00-14:00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16" marR="511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CERRAHİ I (AĞIZ DİŞ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ÇENE CERRAHİSİ)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PROTEZ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III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(KURON KÖPRÜ PROT)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PERİODONTOLOJİ III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PROTEZ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III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(TOTAL PARSİYEL PROT) 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1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OS 2 PERİO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DONTOLOJİ</a:t>
                      </a:r>
                      <a:endParaRPr lang="tr-TR" sz="11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sz="1800" dirty="0"/>
                    </a:p>
                  </a:txBody>
                  <a:tcPr marL="51116" marR="5111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9E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2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14:00-15:00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6" marR="511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PERİODONTOLOJİ III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PROTEZ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III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(TOTAL PARSİYEL PROT) 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CERRAHİ I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PROTEZ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III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(KURON KÖPRÜ PROT)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B75D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51116" marR="5111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5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15:00-16:00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6" marR="511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51116" marR="51116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16:00-17:00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6" marR="5111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4" marR="6744" marT="6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4" marR="6744" marT="6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641347"/>
              </p:ext>
            </p:extLst>
          </p:nvPr>
        </p:nvGraphicFramePr>
        <p:xfrm>
          <a:off x="8869942" y="5752624"/>
          <a:ext cx="1414089" cy="36591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14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3. Sınıf</a:t>
                      </a:r>
                      <a:endParaRPr lang="tr-TR" sz="1800" dirty="0"/>
                    </a:p>
                  </a:txBody>
                  <a:tcPr marL="91415" marR="91415" marT="45798" marB="45798">
                    <a:solidFill>
                      <a:srgbClr val="84B7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Dikdörtgen 5"/>
          <p:cNvSpPr/>
          <p:nvPr/>
        </p:nvSpPr>
        <p:spPr>
          <a:xfrm>
            <a:off x="387928" y="543339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">
              <a:defRPr/>
            </a:pP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(A)</a:t>
            </a:r>
            <a:r>
              <a:rPr lang="tr-TR" sz="12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: A grubu</a:t>
            </a:r>
            <a:endParaRPr lang="tr-TR" sz="1200" b="1" dirty="0">
              <a:latin typeface="Arial" pitchFamily="34" charset="0"/>
              <a:cs typeface="Arial" pitchFamily="34" charset="0"/>
            </a:endParaRPr>
          </a:p>
          <a:p>
            <a:pPr fontAlgn="b">
              <a:defRPr/>
            </a:pPr>
            <a:r>
              <a:rPr lang="tr-TR" sz="1200" b="1" dirty="0" smtClean="0">
                <a:latin typeface="Arial" pitchFamily="34" charset="0"/>
                <a:cs typeface="Arial" pitchFamily="34" charset="0"/>
              </a:rPr>
              <a:t>(B)	: B grubu</a:t>
            </a:r>
          </a:p>
          <a:p>
            <a:pPr fontAlgn="b">
              <a:defRPr/>
            </a:pPr>
            <a:r>
              <a:rPr lang="tr-TR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CERRAHİ </a:t>
            </a:r>
            <a:r>
              <a:rPr lang="tr-TR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	: 3. Sınıf Cerrahi I Modülü</a:t>
            </a:r>
            <a:endParaRPr lang="tr-TR" sz="1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90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12227"/>
              </p:ext>
            </p:extLst>
          </p:nvPr>
        </p:nvGraphicFramePr>
        <p:xfrm>
          <a:off x="213756" y="404813"/>
          <a:ext cx="11839699" cy="938212"/>
        </p:xfrm>
        <a:graphic>
          <a:graphicData uri="http://schemas.openxmlformats.org/drawingml/2006/table">
            <a:tbl>
              <a:tblPr/>
              <a:tblGrid>
                <a:gridCol w="11839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10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C1 DERSHANESİ</a:t>
                      </a:r>
                    </a:p>
                  </a:txBody>
                  <a:tcPr marL="9523" marR="9523" marT="9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10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4.SINIF</a:t>
                      </a:r>
                      <a:r>
                        <a:rPr lang="tr-TR" sz="19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RESTORATİF- ENDODONTİ</a:t>
                      </a:r>
                      <a:endParaRPr lang="tr-TR" sz="1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096614"/>
              </p:ext>
            </p:extLst>
          </p:nvPr>
        </p:nvGraphicFramePr>
        <p:xfrm>
          <a:off x="2063753" y="1557338"/>
          <a:ext cx="8543018" cy="4106262"/>
        </p:xfrm>
        <a:graphic>
          <a:graphicData uri="http://schemas.openxmlformats.org/drawingml/2006/table">
            <a:tbl>
              <a:tblPr/>
              <a:tblGrid>
                <a:gridCol w="1355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5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3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59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59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797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PAZARTESİ</a:t>
                      </a:r>
                    </a:p>
                  </a:txBody>
                  <a:tcPr marL="6743" marR="6743" marT="67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SALI</a:t>
                      </a:r>
                    </a:p>
                  </a:txBody>
                  <a:tcPr marL="6743" marR="6743" marT="67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ÇARŞAMBA</a:t>
                      </a:r>
                    </a:p>
                  </a:txBody>
                  <a:tcPr marL="6743" marR="6743" marT="67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PERŞEMBE</a:t>
                      </a:r>
                    </a:p>
                  </a:txBody>
                  <a:tcPr marL="6743" marR="6743" marT="67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CUMA</a:t>
                      </a:r>
                    </a:p>
                  </a:txBody>
                  <a:tcPr marL="6743" marR="6743" marT="67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0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08:00-08:50</a:t>
                      </a:r>
                    </a:p>
                  </a:txBody>
                  <a:tcPr marL="6743" marR="6743" marT="67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DİŞ HEKİMLİĞİ RADYOLOJİSİ (B) </a:t>
                      </a:r>
                      <a:endParaRPr lang="tr-TR" sz="12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97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09.00-09:50</a:t>
                      </a:r>
                    </a:p>
                  </a:txBody>
                  <a:tcPr marL="6743" marR="6743" marT="67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RESTORATİF IV</a:t>
                      </a:r>
                    </a:p>
                  </a:txBody>
                  <a:tcPr marL="6743" marR="6743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RESTORATİF IV</a:t>
                      </a:r>
                    </a:p>
                  </a:txBody>
                  <a:tcPr marL="6743" marR="6743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51109" marR="5110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ENDODONTİ IV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ENDODONTİ IV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11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10:00-10:50</a:t>
                      </a:r>
                    </a:p>
                  </a:txBody>
                  <a:tcPr marL="6743" marR="6743" marT="67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ENDODONTİ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ENDODONTİ 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51109" marR="5110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RESTORATİF IV</a:t>
                      </a:r>
                    </a:p>
                  </a:txBody>
                  <a:tcPr marL="6743" marR="6743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RESTORATİF IV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43" marR="6743" marT="6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6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97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11:00-11:50</a:t>
                      </a:r>
                    </a:p>
                  </a:txBody>
                  <a:tcPr marL="6743" marR="6743" marT="67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51109" marR="5110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97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12:00-12:50</a:t>
                      </a:r>
                    </a:p>
                  </a:txBody>
                  <a:tcPr marL="6743" marR="6743" marT="67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9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13:00-14:00</a:t>
                      </a:r>
                      <a:endParaRPr lang="tr-TR" sz="12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1111" marR="511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79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14:00-15:00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1" marR="511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9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15:00-16:00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1" marR="5111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79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16:00-17:00</a:t>
                      </a:r>
                      <a:endParaRPr lang="tr-TR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111" marR="5111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43" marR="6743" marT="67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188784"/>
              </p:ext>
            </p:extLst>
          </p:nvPr>
        </p:nvGraphicFramePr>
        <p:xfrm>
          <a:off x="9264651" y="5876930"/>
          <a:ext cx="935039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4. Sınıf</a:t>
                      </a:r>
                      <a:endParaRPr lang="tr-T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336" marR="91336" marT="45798" marB="45798">
                    <a:solidFill>
                      <a:srgbClr val="CAB6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Dikdörtgen 1"/>
          <p:cNvSpPr/>
          <p:nvPr/>
        </p:nvSpPr>
        <p:spPr>
          <a:xfrm>
            <a:off x="1385118" y="5726276"/>
            <a:ext cx="3910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>
              <a:defRPr/>
            </a:pPr>
            <a:r>
              <a:rPr lang="tr-TR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(B)		: B grubu</a:t>
            </a:r>
          </a:p>
          <a:p>
            <a:pPr fontAlgn="b">
              <a:defRPr/>
            </a:pPr>
            <a:r>
              <a:rPr lang="tr-TR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TOPLUM A.D.S.</a:t>
            </a:r>
            <a:r>
              <a:rPr lang="tr-TR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: </a:t>
            </a:r>
            <a:r>
              <a:rPr lang="tr-TR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Toplum Ağız Diş Sağlığı </a:t>
            </a:r>
            <a:endParaRPr lang="tr-TR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043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Hasır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Medy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asır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1186</Words>
  <Application>Microsoft Office PowerPoint</Application>
  <PresentationFormat>Geniş ekran</PresentationFormat>
  <Paragraphs>727</Paragraphs>
  <Slides>15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Tw Cen MT</vt:lpstr>
      <vt:lpstr>Hasır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Rahsan Seçkin</dc:creator>
  <cp:lastModifiedBy>OGR</cp:lastModifiedBy>
  <cp:revision>110</cp:revision>
  <cp:lastPrinted>2018-04-30T07:16:35Z</cp:lastPrinted>
  <dcterms:created xsi:type="dcterms:W3CDTF">2017-07-22T18:48:56Z</dcterms:created>
  <dcterms:modified xsi:type="dcterms:W3CDTF">2018-06-07T05:49:01Z</dcterms:modified>
</cp:coreProperties>
</file>