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5"/>
  </p:sldMasterIdLst>
  <p:notesMasterIdLst>
    <p:notesMasterId r:id="rId37"/>
  </p:notesMasterIdLst>
  <p:handoutMasterIdLst>
    <p:handoutMasterId r:id="rId38"/>
  </p:handoutMasterIdLst>
  <p:sldIdLst>
    <p:sldId id="256" r:id="rId6"/>
    <p:sldId id="258" r:id="rId7"/>
    <p:sldId id="267" r:id="rId8"/>
    <p:sldId id="268" r:id="rId9"/>
    <p:sldId id="269" r:id="rId10"/>
    <p:sldId id="270" r:id="rId11"/>
    <p:sldId id="275" r:id="rId12"/>
    <p:sldId id="277" r:id="rId13"/>
    <p:sldId id="278" r:id="rId14"/>
    <p:sldId id="259" r:id="rId15"/>
    <p:sldId id="272" r:id="rId16"/>
    <p:sldId id="280" r:id="rId17"/>
    <p:sldId id="284" r:id="rId18"/>
    <p:sldId id="283" r:id="rId19"/>
    <p:sldId id="279" r:id="rId20"/>
    <p:sldId id="285" r:id="rId21"/>
    <p:sldId id="286" r:id="rId22"/>
    <p:sldId id="287" r:id="rId23"/>
    <p:sldId id="288" r:id="rId24"/>
    <p:sldId id="289" r:id="rId25"/>
    <p:sldId id="290" r:id="rId26"/>
    <p:sldId id="291" r:id="rId27"/>
    <p:sldId id="292" r:id="rId28"/>
    <p:sldId id="294" r:id="rId29"/>
    <p:sldId id="296" r:id="rId30"/>
    <p:sldId id="297" r:id="rId31"/>
    <p:sldId id="298" r:id="rId32"/>
    <p:sldId id="300" r:id="rId33"/>
    <p:sldId id="301" r:id="rId34"/>
    <p:sldId id="302" r:id="rId35"/>
    <p:sldId id="263"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E23"/>
    <a:srgbClr val="9DAC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97" d="100"/>
          <a:sy n="97" d="100"/>
        </p:scale>
        <p:origin x="816" y="90"/>
      </p:cViewPr>
      <p:guideLst>
        <p:guide orient="horz" pos="2160"/>
        <p:guide pos="288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03-12T13:34:30.199" idx="1">
    <p:pos x="10" y="10"/>
    <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849AE6-9530-4382-B69B-98B315541137}" type="datetimeFigureOut">
              <a:rPr lang="tr-TR" smtClean="0"/>
              <a:t>10.06.2019</a:t>
            </a:fld>
            <a:endParaRPr lang="tr-TR"/>
          </a:p>
        </p:txBody>
      </p:sp>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41A24-48A3-442B-B757-5CE62D58407D}" type="slidenum">
              <a:rPr lang="tr-TR" smtClean="0"/>
              <a:t>‹#›</a:t>
            </a:fld>
            <a:endParaRPr lang="tr-TR"/>
          </a:p>
        </p:txBody>
      </p:sp>
    </p:spTree>
    <p:extLst>
      <p:ext uri="{BB962C8B-B14F-4D97-AF65-F5344CB8AC3E}">
        <p14:creationId xmlns:p14="http://schemas.microsoft.com/office/powerpoint/2010/main" val="1547175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E3326-967D-4615-B237-2FBC87BBACE6}" type="datetimeFigureOut">
              <a:rPr lang="tr-TR" smtClean="0"/>
              <a:t>10.06.2019</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C7D42-81FA-4105-AFFB-890702A6AE42}" type="slidenum">
              <a:rPr lang="tr-TR" smtClean="0"/>
              <a:t>‹#›</a:t>
            </a:fld>
            <a:endParaRPr lang="tr-TR"/>
          </a:p>
        </p:txBody>
      </p:sp>
    </p:spTree>
    <p:extLst>
      <p:ext uri="{BB962C8B-B14F-4D97-AF65-F5344CB8AC3E}">
        <p14:creationId xmlns:p14="http://schemas.microsoft.com/office/powerpoint/2010/main" val="2070361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Kapak">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a:r>
              <a:rPr lang="tr-TR" sz="2000" b="1" dirty="0" smtClean="0">
                <a:solidFill>
                  <a:srgbClr val="425E23"/>
                </a:solidFill>
                <a:latin typeface="Arial" panose="020B0604020202020204" pitchFamily="34" charset="0"/>
                <a:cs typeface="Arial" panose="020B0604020202020204" pitchFamily="34" charset="0"/>
              </a:rPr>
              <a:t>İSTANBUL ÜNİVERSİTES</a:t>
            </a:r>
            <a:r>
              <a:rPr lang="en-US" sz="2000" b="1" dirty="0" smtClean="0">
                <a:solidFill>
                  <a:srgbClr val="425E23"/>
                </a:solidFill>
                <a:latin typeface="Arial" panose="020B0604020202020204" pitchFamily="34" charset="0"/>
                <a:cs typeface="Arial" panose="020B0604020202020204" pitchFamily="34" charset="0"/>
              </a:rPr>
              <a:t>İ</a:t>
            </a:r>
            <a:endParaRPr lang="en-US" sz="2000" b="1" dirty="0">
              <a:solidFill>
                <a:srgbClr val="425E23"/>
              </a:solidFill>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EĞİTİM</a:t>
            </a:r>
            <a:r>
              <a:rPr lang="tr-TR" dirty="0" smtClean="0"/>
              <a:t>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en-US" dirty="0" smtClean="0"/>
              <a:t>KONU</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en-US" dirty="0" smtClean="0"/>
              <a:t>HAZIRLAYAN </a:t>
            </a:r>
            <a:r>
              <a:rPr lang="tr-TR" dirty="0" smtClean="0"/>
              <a:t>adı-soyadı</a:t>
            </a:r>
            <a:endParaRPr lang="tr-TR" dirty="0"/>
          </a:p>
        </p:txBody>
      </p:sp>
      <p:sp>
        <p:nvSpPr>
          <p:cNvPr id="2" name="Rectangle 1"/>
          <p:cNvSpPr/>
          <p:nvPr userDrawn="1"/>
        </p:nvSpPr>
        <p:spPr>
          <a:xfrm>
            <a:off x="112734" y="137786"/>
            <a:ext cx="1640910" cy="141544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8201909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İçindekiler">
    <p:spTree>
      <p:nvGrpSpPr>
        <p:cNvPr id="1" name=""/>
        <p:cNvGrpSpPr/>
        <p:nvPr/>
      </p:nvGrpSpPr>
      <p:grpSpPr>
        <a:xfrm>
          <a:off x="0" y="0"/>
          <a:ext cx="0" cy="0"/>
          <a:chOff x="0" y="0"/>
          <a:chExt cx="0" cy="0"/>
        </a:xfrm>
      </p:grpSpPr>
      <p:sp>
        <p:nvSpPr>
          <p:cNvPr id="10"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7"/>
          <p:cNvSpPr/>
          <p:nvPr userDrawn="1"/>
        </p:nvSpPr>
        <p:spPr>
          <a:xfrm>
            <a:off x="0" y="1579847"/>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Unvan 15"/>
          <p:cNvSpPr>
            <a:spLocks noGrp="1"/>
          </p:cNvSpPr>
          <p:nvPr>
            <p:ph type="title" hasCustomPrompt="1"/>
          </p:nvPr>
        </p:nvSpPr>
        <p:spPr>
          <a:xfrm>
            <a:off x="389118" y="946945"/>
            <a:ext cx="7626002" cy="584775"/>
          </a:xfrm>
        </p:spPr>
        <p:txBody>
          <a:bodyPr wrap="square" anchor="b">
            <a:spAutoFit/>
          </a:bodyPr>
          <a:lstStyle>
            <a:lvl1pPr>
              <a:lnSpc>
                <a:spcPct val="100000"/>
              </a:lnSpc>
              <a:defRPr sz="3200">
                <a:solidFill>
                  <a:srgbClr val="435E23"/>
                </a:solidFill>
                <a:latin typeface="Arial" panose="020B0604020202020204" pitchFamily="34" charset="0"/>
                <a:cs typeface="Arial" panose="020B0604020202020204" pitchFamily="34" charset="0"/>
              </a:defRPr>
            </a:lvl1pPr>
          </a:lstStyle>
          <a:p>
            <a:r>
              <a:rPr lang="en-US" dirty="0" err="1" smtClean="0"/>
              <a:t>İçindekiler</a:t>
            </a:r>
            <a:endParaRPr lang="tr-TR" dirty="0"/>
          </a:p>
        </p:txBody>
      </p:sp>
      <p:sp>
        <p:nvSpPr>
          <p:cNvPr id="12" name="Content Placeholder 2"/>
          <p:cNvSpPr>
            <a:spLocks noGrp="1"/>
          </p:cNvSpPr>
          <p:nvPr>
            <p:ph sz="quarter" idx="10" hasCustomPrompt="1"/>
          </p:nvPr>
        </p:nvSpPr>
        <p:spPr>
          <a:xfrm>
            <a:off x="174691" y="1795382"/>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endParaRPr lang="tr-TR" dirty="0"/>
          </a:p>
        </p:txBody>
      </p:sp>
      <p:sp>
        <p:nvSpPr>
          <p:cNvPr id="14"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5" name="Picture 1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210298361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aşlik+Metin">
    <p:spTree>
      <p:nvGrpSpPr>
        <p:cNvPr id="1" name=""/>
        <p:cNvGrpSpPr/>
        <p:nvPr/>
      </p:nvGrpSpPr>
      <p:grpSpPr>
        <a:xfrm>
          <a:off x="0" y="0"/>
          <a:ext cx="0" cy="0"/>
          <a:chOff x="0" y="0"/>
          <a:chExt cx="0" cy="0"/>
        </a:xfrm>
      </p:grpSpPr>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ext Placeholder 2"/>
          <p:cNvSpPr>
            <a:spLocks noGrp="1"/>
          </p:cNvSpPr>
          <p:nvPr>
            <p:ph type="body" sz="quarter" idx="14" hasCustomPrompt="1"/>
          </p:nvPr>
        </p:nvSpPr>
        <p:spPr>
          <a:xfrm>
            <a:off x="180000" y="1136469"/>
            <a:ext cx="8805998" cy="5172257"/>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a:p>
            <a:pPr marL="0" marR="0" lvl="0" indent="0" algn="l" defTabSz="914400" rtl="0" eaLnBrk="1" fontAlgn="auto" latinLnBrk="0" hangingPunct="1">
              <a:lnSpc>
                <a:spcPct val="150000"/>
              </a:lnSpc>
              <a:spcBef>
                <a:spcPts val="100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5" name="Picture 1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17782774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aşlık+Alt Başlık+Metin">
    <p:spTree>
      <p:nvGrpSpPr>
        <p:cNvPr id="1" name=""/>
        <p:cNvGrpSpPr/>
        <p:nvPr/>
      </p:nvGrpSpPr>
      <p:grpSpPr>
        <a:xfrm>
          <a:off x="0" y="0"/>
          <a:ext cx="0" cy="0"/>
          <a:chOff x="0" y="0"/>
          <a:chExt cx="0" cy="0"/>
        </a:xfrm>
      </p:grpSpPr>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701400"/>
            <a:ext cx="8805998" cy="4607325"/>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itle 1"/>
          <p:cNvSpPr>
            <a:spLocks noGrp="1" noChangeAspect="1"/>
          </p:cNvSpPr>
          <p:nvPr>
            <p:ph type="title" hasCustomPrompt="1"/>
          </p:nvPr>
        </p:nvSpPr>
        <p:spPr>
          <a:xfrm>
            <a:off x="180000" y="1090800"/>
            <a:ext cx="7674664" cy="526642"/>
          </a:xfrm>
        </p:spPr>
        <p:txBody>
          <a:bodyPr wrap="square">
            <a:spAutoFit/>
          </a:bodyPr>
          <a:lstStyle>
            <a:lvl1pPr algn="l">
              <a:defRPr sz="2400">
                <a:solidFill>
                  <a:srgbClr val="435E23"/>
                </a:solidFill>
              </a:defRPr>
            </a:lvl1pPr>
          </a:lstStyle>
          <a:p>
            <a:pPr>
              <a:lnSpc>
                <a:spcPct val="120000"/>
              </a:lnSpc>
            </a:pPr>
            <a:r>
              <a:rPr lang="tr-TR" sz="2400" dirty="0" smtClean="0">
                <a:solidFill>
                  <a:srgbClr val="435E23"/>
                </a:solidFill>
              </a:rPr>
              <a:t>1.1 Alt Başlık</a:t>
            </a:r>
            <a:endParaRPr lang="tr-TR" sz="2400" dirty="0">
              <a:solidFill>
                <a:srgbClr val="435E23"/>
              </a:solidFill>
            </a:endParaRPr>
          </a:p>
        </p:txBody>
      </p:sp>
      <p:sp>
        <p:nvSpPr>
          <p:cNvPr id="7" name="Text Placeholder 6"/>
          <p:cNvSpPr>
            <a:spLocks noGrp="1" noChangeAspect="1"/>
          </p:cNvSpPr>
          <p:nvPr>
            <p:ph type="body" sz="quarter" idx="15" hasCustomPrompt="1"/>
          </p:nvPr>
        </p:nvSpPr>
        <p:spPr>
          <a:xfrm>
            <a:off x="180000" y="498331"/>
            <a:ext cx="7674664" cy="584775"/>
          </a:xfrm>
        </p:spPr>
        <p:txBody>
          <a:bodyPr anchor="b"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230960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5670" userDrawn="1">
          <p15:clr>
            <a:srgbClr val="FBAE40"/>
          </p15:clr>
        </p15:guide>
        <p15:guide id="5" pos="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aşlık + Dik Resim + Metin">
    <p:spTree>
      <p:nvGrpSpPr>
        <p:cNvPr id="1" name=""/>
        <p:cNvGrpSpPr/>
        <p:nvPr/>
      </p:nvGrpSpPr>
      <p:grpSpPr>
        <a:xfrm>
          <a:off x="0" y="0"/>
          <a:ext cx="0" cy="0"/>
          <a:chOff x="0" y="0"/>
          <a:chExt cx="0" cy="0"/>
        </a:xfrm>
      </p:grpSpPr>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 Placeholder 2"/>
          <p:cNvSpPr>
            <a:spLocks noGrp="1"/>
          </p:cNvSpPr>
          <p:nvPr>
            <p:ph type="body" sz="quarter" idx="10" hasCustomPrompt="1"/>
          </p:nvPr>
        </p:nvSpPr>
        <p:spPr>
          <a:xfrm>
            <a:off x="5316584" y="1090800"/>
            <a:ext cx="3660178" cy="5105034"/>
          </a:xfrm>
          <a:noFill/>
        </p:spPr>
        <p:txBody>
          <a:bodyPr anchor="t">
            <a:normAutofit/>
          </a:bodyPr>
          <a:lstStyle>
            <a:lvl1pPr algn="l">
              <a:buFontTx/>
              <a:buNone/>
              <a:defRPr sz="21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7" y="5756564"/>
            <a:ext cx="4925101"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6" name="Text Placeholder 5"/>
          <p:cNvSpPr>
            <a:spLocks noGrp="1" noChangeAspect="1"/>
          </p:cNvSpPr>
          <p:nvPr>
            <p:ph type="body" sz="quarter" idx="16" hasCustomPrompt="1"/>
          </p:nvPr>
        </p:nvSpPr>
        <p:spPr>
          <a:xfrm>
            <a:off x="180000" y="496800"/>
            <a:ext cx="7675200" cy="584775"/>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36228068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Başlık + Resim">
    <p:spTree>
      <p:nvGrpSpPr>
        <p:cNvPr id="1" name=""/>
        <p:cNvGrpSpPr/>
        <p:nvPr/>
      </p:nvGrpSpPr>
      <p:grpSpPr>
        <a:xfrm>
          <a:off x="0" y="0"/>
          <a:ext cx="0" cy="0"/>
          <a:chOff x="0" y="0"/>
          <a:chExt cx="0" cy="0"/>
        </a:xfrm>
      </p:grpSpPr>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4"/>
          </p:nvPr>
        </p:nvSpPr>
        <p:spPr>
          <a:xfrm>
            <a:off x="179387" y="1090800"/>
            <a:ext cx="8821737" cy="4619771"/>
          </a:xfrm>
        </p:spPr>
        <p:txBody>
          <a:bodyPr/>
          <a:lstStyle/>
          <a:p>
            <a:endParaRPr lang="tr-TR"/>
          </a:p>
        </p:txBody>
      </p:sp>
      <p:sp>
        <p:nvSpPr>
          <p:cNvPr id="5" name="Text Placeholder 4"/>
          <p:cNvSpPr>
            <a:spLocks noGrp="1"/>
          </p:cNvSpPr>
          <p:nvPr>
            <p:ph type="body" sz="quarter" idx="15" hasCustomPrompt="1"/>
          </p:nvPr>
        </p:nvSpPr>
        <p:spPr>
          <a:xfrm>
            <a:off x="179387" y="5756564"/>
            <a:ext cx="8821738"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4" name="Text Placeholder 3"/>
          <p:cNvSpPr>
            <a:spLocks noGrp="1" noChangeAspect="1"/>
          </p:cNvSpPr>
          <p:nvPr>
            <p:ph type="body" sz="quarter" idx="16" hasCustomPrompt="1"/>
          </p:nvPr>
        </p:nvSpPr>
        <p:spPr>
          <a:xfrm>
            <a:off x="180000"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5" name="Picture 1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356332362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Başlık + Liste">
    <p:spTree>
      <p:nvGrpSpPr>
        <p:cNvPr id="1" name=""/>
        <p:cNvGrpSpPr/>
        <p:nvPr/>
      </p:nvGrpSpPr>
      <p:grpSpPr>
        <a:xfrm>
          <a:off x="0" y="0"/>
          <a:ext cx="0" cy="0"/>
          <a:chOff x="0" y="0"/>
          <a:chExt cx="0" cy="0"/>
        </a:xfrm>
      </p:grpSpPr>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090800"/>
            <a:ext cx="8805998" cy="5158423"/>
          </a:xfrm>
        </p:spPr>
        <p:txBody>
          <a:bodyPr vert="horz" lIns="91440" tIns="45720" rIns="91440" bIns="45720" rtlCol="0" anchor="t">
            <a:normAutofit/>
          </a:bodyPr>
          <a:lstStyle>
            <a:lvl1pPr marL="342900" marR="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1</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2</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3</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1" name="Text Placeholder 10"/>
          <p:cNvSpPr>
            <a:spLocks noGrp="1" noChangeAspect="1"/>
          </p:cNvSpPr>
          <p:nvPr>
            <p:ph type="body" sz="quarter" idx="15" hasCustomPrompt="1"/>
          </p:nvPr>
        </p:nvSpPr>
        <p:spPr>
          <a:xfrm>
            <a:off x="180000" y="496799"/>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pic>
        <p:nvPicPr>
          <p:cNvPr id="15" name="Picture 14"/>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6982" y="84854"/>
            <a:ext cx="940057" cy="940057"/>
          </a:xfrm>
          <a:prstGeom prst="rect">
            <a:avLst/>
          </a:prstGeom>
        </p:spPr>
      </p:pic>
    </p:spTree>
    <p:extLst>
      <p:ext uri="{BB962C8B-B14F-4D97-AF65-F5344CB8AC3E}">
        <p14:creationId xmlns:p14="http://schemas.microsoft.com/office/powerpoint/2010/main" val="368501549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Arka Kapak">
    <p:spTree>
      <p:nvGrpSpPr>
        <p:cNvPr id="1" name=""/>
        <p:cNvGrpSpPr/>
        <p:nvPr/>
      </p:nvGrpSpPr>
      <p:grpSpPr>
        <a:xfrm>
          <a:off x="0" y="0"/>
          <a:ext cx="0" cy="0"/>
          <a:chOff x="0" y="0"/>
          <a:chExt cx="0" cy="0"/>
        </a:xfrm>
      </p:grpSpPr>
      <p:grpSp>
        <p:nvGrpSpPr>
          <p:cNvPr id="8" name="Group 7"/>
          <p:cNvGrpSpPr/>
          <p:nvPr userDrawn="1"/>
        </p:nvGrpSpPr>
        <p:grpSpPr>
          <a:xfrm>
            <a:off x="2463800" y="1436912"/>
            <a:ext cx="4216400" cy="3984176"/>
            <a:chOff x="2579552" y="927458"/>
            <a:chExt cx="4216400" cy="3984176"/>
          </a:xfrm>
        </p:grpSpPr>
        <p:sp>
          <p:nvSpPr>
            <p:cNvPr id="4" name="TextBox 3"/>
            <p:cNvSpPr txBox="1"/>
            <p:nvPr userDrawn="1"/>
          </p:nvSpPr>
          <p:spPr>
            <a:xfrm>
              <a:off x="2579552" y="4472578"/>
              <a:ext cx="4216400" cy="439056"/>
            </a:xfrm>
            <a:prstGeom prst="rect">
              <a:avLst/>
            </a:prstGeom>
          </p:spPr>
          <p:txBody>
            <a:bodyPr vert="horz" wrap="square" lIns="91440" tIns="45720" rIns="91440" bIns="45720" rtlCol="0" anchor="t" anchorCtr="0">
              <a:normAutofit/>
            </a:bodyPr>
            <a:lstStyle/>
            <a:p>
              <a:pPr algn="ctr">
                <a:lnSpc>
                  <a:spcPct val="110000"/>
                </a:lnSpc>
              </a:pPr>
              <a:r>
                <a:rPr lang="en-US" dirty="0" smtClean="0">
                  <a:solidFill>
                    <a:schemeClr val="bg2">
                      <a:lumMod val="50000"/>
                    </a:schemeClr>
                  </a:solidFill>
                  <a:latin typeface="+mj-lt"/>
                </a:rPr>
                <a:t>www</a:t>
              </a:r>
              <a:r>
                <a:rPr lang="tr-TR" dirty="0" smtClean="0">
                  <a:solidFill>
                    <a:schemeClr val="bg2">
                      <a:lumMod val="50000"/>
                    </a:schemeClr>
                  </a:solidFill>
                  <a:latin typeface="+mj-lt"/>
                </a:rPr>
                <a:t>.istanbul.edu.tr</a:t>
              </a:r>
              <a:endParaRPr lang="tr-TR" dirty="0">
                <a:solidFill>
                  <a:schemeClr val="bg2">
                    <a:lumMod val="50000"/>
                  </a:schemeClr>
                </a:solidFill>
                <a:latin typeface="+mj-lt"/>
              </a:endParaRPr>
            </a:p>
            <a:p>
              <a:pPr algn="ctr">
                <a:lnSpc>
                  <a:spcPct val="110000"/>
                </a:lnSpc>
              </a:pPr>
              <a:endParaRPr lang="tr-TR" dirty="0">
                <a:solidFill>
                  <a:schemeClr val="bg2">
                    <a:lumMod val="50000"/>
                  </a:schemeClr>
                </a:solidFill>
                <a:latin typeface="+mj-lt"/>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9181" y="927458"/>
              <a:ext cx="2857143" cy="2857143"/>
            </a:xfrm>
            <a:prstGeom prst="rect">
              <a:avLst/>
            </a:prstGeom>
          </p:spPr>
        </p:pic>
      </p:grpSp>
    </p:spTree>
    <p:extLst>
      <p:ext uri="{BB962C8B-B14F-4D97-AF65-F5344CB8AC3E}">
        <p14:creationId xmlns:p14="http://schemas.microsoft.com/office/powerpoint/2010/main" val="1802157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366442"/>
            <a:ext cx="7886700" cy="1325563"/>
          </a:xfrm>
          <a:prstGeom prst="rect">
            <a:avLst/>
          </a:prstGeom>
        </p:spPr>
        <p:txBody>
          <a:bodyPr vert="horz" lIns="91440" tIns="45720" rIns="91440" bIns="45720" rtlCol="0" anchor="ctr">
            <a:noAutofit/>
          </a:bodyPr>
          <a:lstStyle/>
          <a:p>
            <a:r>
              <a:rPr lang="tr-TR" sz="2300" b="1" dirty="0" smtClean="0">
                <a:solidFill>
                  <a:srgbClr val="425E23"/>
                </a:solidFill>
              </a:rPr>
              <a:t>İSTANBUL ÜNİVERSİTESİ AÇIK VE UZAKTAN EĞİTİM FAKÜLTESİ</a:t>
            </a:r>
            <a:br>
              <a:rPr lang="tr-TR" sz="2300" b="1" dirty="0" smtClean="0">
                <a:solidFill>
                  <a:srgbClr val="425E23"/>
                </a:solidFill>
              </a:rPr>
            </a:br>
            <a:r>
              <a:rPr lang="tr-TR" sz="2300" b="1" dirty="0" smtClean="0">
                <a:solidFill>
                  <a:srgbClr val="425E23"/>
                </a:solidFill>
              </a:rPr>
              <a:t/>
            </a:r>
            <a:br>
              <a:rPr lang="tr-TR" sz="2300" b="1" dirty="0" smtClean="0">
                <a:solidFill>
                  <a:srgbClr val="425E23"/>
                </a:solidFill>
              </a:rPr>
            </a:br>
            <a:r>
              <a:rPr lang="en-US" sz="2400" b="1" dirty="0" smtClean="0">
                <a:solidFill>
                  <a:srgbClr val="425E23"/>
                </a:solidFill>
              </a:rPr>
              <a:t>PROGRAM ADI</a:t>
            </a:r>
            <a:endParaRPr lang="en-US" dirty="0"/>
          </a:p>
        </p:txBody>
      </p:sp>
      <p:sp>
        <p:nvSpPr>
          <p:cNvPr id="3" name="Text Placeholder 2"/>
          <p:cNvSpPr>
            <a:spLocks noGrp="1"/>
          </p:cNvSpPr>
          <p:nvPr>
            <p:ph type="body" idx="1"/>
          </p:nvPr>
        </p:nvSpPr>
        <p:spPr>
          <a:xfrm>
            <a:off x="628650" y="3717055"/>
            <a:ext cx="7886700" cy="1355986"/>
          </a:xfrm>
          <a:prstGeom prst="rect">
            <a:avLst/>
          </a:prstGeom>
        </p:spPr>
        <p:txBody>
          <a:bodyPr vert="horz" lIns="91440" tIns="45720" rIns="91440" bIns="45720" rtlCol="0" anchor="ctr">
            <a:normAutofit/>
          </a:bodyPr>
          <a:lstStyle/>
          <a:p>
            <a:pPr algn="ctr"/>
            <a:r>
              <a:rPr lang="en-US" sz="2400" dirty="0" smtClean="0">
                <a:solidFill>
                  <a:srgbClr val="425E23"/>
                </a:solidFill>
              </a:rPr>
              <a:t>DERS ADI</a:t>
            </a:r>
            <a:endParaRPr lang="tr-TR" sz="2400" dirty="0" smtClean="0">
              <a:solidFill>
                <a:srgbClr val="425E23"/>
              </a:solidFill>
            </a:endParaRPr>
          </a:p>
          <a:p>
            <a:pPr algn="ctr"/>
            <a:r>
              <a:rPr lang="en-US" sz="2400" dirty="0" err="1" smtClean="0">
                <a:solidFill>
                  <a:srgbClr val="425E23"/>
                </a:solidFill>
              </a:rPr>
              <a:t>Öğretim</a:t>
            </a:r>
            <a:r>
              <a:rPr lang="en-US" sz="2400" dirty="0" smtClean="0">
                <a:solidFill>
                  <a:srgbClr val="425E23"/>
                </a:solidFill>
              </a:rPr>
              <a:t> </a:t>
            </a:r>
            <a:r>
              <a:rPr lang="en-US" sz="2400" dirty="0" err="1" smtClean="0">
                <a:solidFill>
                  <a:srgbClr val="425E23"/>
                </a:solidFill>
              </a:rPr>
              <a:t>üyesi</a:t>
            </a:r>
            <a:r>
              <a:rPr lang="en-US" sz="2400" dirty="0" smtClean="0">
                <a:solidFill>
                  <a:srgbClr val="425E23"/>
                </a:solidFill>
              </a:rPr>
              <a:t> </a:t>
            </a:r>
            <a:r>
              <a:rPr lang="en-US" sz="2400" dirty="0" err="1" smtClean="0">
                <a:solidFill>
                  <a:srgbClr val="425E23"/>
                </a:solidFill>
              </a:rPr>
              <a:t>adı-soyadı</a:t>
            </a:r>
            <a:endParaRPr lang="en-US" sz="2400" dirty="0" smtClean="0">
              <a:solidFill>
                <a:srgbClr val="425E23"/>
              </a:solidFill>
            </a:endParaRPr>
          </a:p>
        </p:txBody>
      </p:sp>
    </p:spTree>
    <p:extLst>
      <p:ext uri="{BB962C8B-B14F-4D97-AF65-F5344CB8AC3E}">
        <p14:creationId xmlns:p14="http://schemas.microsoft.com/office/powerpoint/2010/main" val="1909762180"/>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8" r:id="rId3"/>
    <p:sldLayoutId id="2147483661" r:id="rId4"/>
    <p:sldLayoutId id="2147483664" r:id="rId5"/>
    <p:sldLayoutId id="2147483665" r:id="rId6"/>
    <p:sldLayoutId id="2147483666" r:id="rId7"/>
    <p:sldLayoutId id="2147483667" r:id="rId8"/>
  </p:sldLayoutIdLs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2200" kern="1200">
          <a:solidFill>
            <a:schemeClr val="accent6"/>
          </a:solidFill>
          <a:latin typeface="Arial" panose="020B0604020202020204" pitchFamily="34" charset="0"/>
          <a:ea typeface="+mj-ea"/>
          <a:cs typeface="Arial" panose="020B0604020202020204" pitchFamily="34" charset="0"/>
        </a:defRPr>
      </a:lvl1pPr>
    </p:titleStyle>
    <p:bodyStyle>
      <a:lvl1pPr marL="0" indent="0" algn="ctr" defTabSz="914400" rtl="0" eaLnBrk="1" latinLnBrk="0" hangingPunct="1">
        <a:lnSpc>
          <a:spcPct val="15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comments" Target="../comments/commen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8.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21.xm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tr-TR" dirty="0" smtClean="0"/>
              <a:t>HİZMET TAKİP PROGRAMI (HİTAP)</a:t>
            </a:r>
            <a:endParaRPr lang="tr-TR" dirty="0"/>
          </a:p>
        </p:txBody>
      </p:sp>
      <p:sp>
        <p:nvSpPr>
          <p:cNvPr id="6" name="Text Placeholder 5"/>
          <p:cNvSpPr>
            <a:spLocks noGrp="1"/>
          </p:cNvSpPr>
          <p:nvPr>
            <p:ph type="body" sz="quarter" idx="14"/>
          </p:nvPr>
        </p:nvSpPr>
        <p:spPr/>
        <p:txBody>
          <a:bodyPr/>
          <a:lstStyle/>
          <a:p>
            <a:r>
              <a:rPr lang="tr-TR" dirty="0" smtClean="0"/>
              <a:t>Personel bilgi yönetim sistemi ve hitap</a:t>
            </a:r>
            <a:endParaRPr lang="tr-TR" dirty="0"/>
          </a:p>
        </p:txBody>
      </p:sp>
      <p:sp>
        <p:nvSpPr>
          <p:cNvPr id="7" name="Text Placeholder 6"/>
          <p:cNvSpPr>
            <a:spLocks noGrp="1"/>
          </p:cNvSpPr>
          <p:nvPr>
            <p:ph type="body" sz="quarter" idx="15"/>
          </p:nvPr>
        </p:nvSpPr>
        <p:spPr/>
        <p:txBody>
          <a:bodyPr/>
          <a:lstStyle/>
          <a:p>
            <a:r>
              <a:rPr lang="tr-TR" dirty="0" smtClean="0"/>
              <a:t>Emine </a:t>
            </a:r>
            <a:r>
              <a:rPr lang="tr-TR" dirty="0" err="1" smtClean="0"/>
              <a:t>güngör</a:t>
            </a:r>
            <a:endParaRPr lang="tr-TR" dirty="0"/>
          </a:p>
        </p:txBody>
      </p:sp>
    </p:spTree>
    <p:extLst>
      <p:ext uri="{BB962C8B-B14F-4D97-AF65-F5344CB8AC3E}">
        <p14:creationId xmlns:p14="http://schemas.microsoft.com/office/powerpoint/2010/main" val="1460285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p:txBody>
          <a:bodyPr/>
          <a:lstStyle/>
          <a:p>
            <a:pPr marL="342900" indent="-342900" algn="just">
              <a:buFont typeface="Wingdings" panose="05000000000000000000" pitchFamily="2" charset="2"/>
              <a:buChar char="v"/>
            </a:pPr>
            <a:r>
              <a:rPr lang="tr-TR" dirty="0" smtClean="0"/>
              <a:t>HİTAP kendisine gelen her kayıt için KAYIT NUMARASI tutmaktadır.</a:t>
            </a:r>
          </a:p>
          <a:p>
            <a:pPr marL="342900" indent="-342900" algn="just">
              <a:buFont typeface="Wingdings" panose="05000000000000000000" pitchFamily="2" charset="2"/>
              <a:buChar char="v"/>
            </a:pPr>
            <a:r>
              <a:rPr lang="tr-TR" dirty="0" err="1" smtClean="0"/>
              <a:t>PBYS’den</a:t>
            </a:r>
            <a:r>
              <a:rPr lang="tr-TR" dirty="0" smtClean="0"/>
              <a:t> </a:t>
            </a:r>
            <a:r>
              <a:rPr lang="tr-TR" dirty="0" err="1" smtClean="0"/>
              <a:t>HİTAP’a</a:t>
            </a:r>
            <a:r>
              <a:rPr lang="tr-TR" dirty="0" smtClean="0"/>
              <a:t> gönderilen her bir kayıt için de KAYIT NUMARASI oluşturmaktadır. </a:t>
            </a:r>
          </a:p>
          <a:p>
            <a:pPr marL="342900" indent="-342900" algn="just">
              <a:buFont typeface="Wingdings" panose="05000000000000000000" pitchFamily="2" charset="2"/>
              <a:buChar char="v"/>
            </a:pPr>
            <a:r>
              <a:rPr lang="tr-TR" dirty="0" smtClean="0"/>
              <a:t>PBYS ve HİTAP bu KAYIT NUMARALARI sayesinde birbirleri ile konuşabilmektedir.</a:t>
            </a:r>
          </a:p>
          <a:p>
            <a:pPr marL="342900" indent="-342900" algn="just">
              <a:buFont typeface="Wingdings" panose="05000000000000000000" pitchFamily="2" charset="2"/>
              <a:buChar char="v"/>
            </a:pPr>
            <a:r>
              <a:rPr lang="tr-TR" dirty="0" smtClean="0"/>
              <a:t>Bu nedenle aynı iki verinin kayıt numaralarının aynı olması gerekmektedir. Her KAYDET işleminde bu kayıt numaraları değişmektedir.</a:t>
            </a:r>
          </a:p>
          <a:p>
            <a:pPr marL="342900" indent="-342900">
              <a:buFont typeface="Wingdings" panose="05000000000000000000" pitchFamily="2" charset="2"/>
              <a:buChar char="v"/>
            </a:pPr>
            <a:endParaRPr lang="tr-TR" dirty="0"/>
          </a:p>
          <a:p>
            <a:r>
              <a:rPr lang="tr-TR" dirty="0" smtClean="0"/>
              <a:t>    </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9</a:t>
            </a:fld>
            <a:endParaRPr lang="tr-TR"/>
          </a:p>
        </p:txBody>
      </p:sp>
      <p:sp>
        <p:nvSpPr>
          <p:cNvPr id="5" name="Title 4"/>
          <p:cNvSpPr>
            <a:spLocks noGrp="1"/>
          </p:cNvSpPr>
          <p:nvPr>
            <p:ph type="title"/>
          </p:nvPr>
        </p:nvSpPr>
        <p:spPr>
          <a:xfrm>
            <a:off x="180000" y="1141755"/>
            <a:ext cx="7674664" cy="424732"/>
          </a:xfrm>
        </p:spPr>
        <p:txBody>
          <a:bodyPr/>
          <a:lstStyle/>
          <a:p>
            <a:r>
              <a:rPr lang="tr-TR" dirty="0" smtClean="0"/>
              <a:t>1.1 </a:t>
            </a:r>
            <a:r>
              <a:rPr lang="tr-TR" dirty="0" err="1" smtClean="0"/>
              <a:t>PBYS’den</a:t>
            </a:r>
            <a:r>
              <a:rPr lang="tr-TR" dirty="0" smtClean="0"/>
              <a:t> </a:t>
            </a:r>
            <a:r>
              <a:rPr lang="tr-TR" dirty="0" err="1" smtClean="0"/>
              <a:t>HİTAP’a</a:t>
            </a:r>
            <a:r>
              <a:rPr lang="tr-TR" dirty="0" smtClean="0"/>
              <a:t> nasıl aktarım yapılmaktadır?</a:t>
            </a:r>
            <a:endParaRPr lang="tr-TR" dirty="0"/>
          </a:p>
        </p:txBody>
      </p:sp>
      <p:sp>
        <p:nvSpPr>
          <p:cNvPr id="3" name="Text Placeholder 2"/>
          <p:cNvSpPr>
            <a:spLocks noGrp="1"/>
          </p:cNvSpPr>
          <p:nvPr>
            <p:ph type="body" sz="quarter" idx="15"/>
          </p:nvPr>
        </p:nvSpPr>
        <p:spPr>
          <a:xfrm>
            <a:off x="180000" y="262759"/>
            <a:ext cx="7674664" cy="578069"/>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3387184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p:spPr>
        <p:txBody>
          <a:bodyPr/>
          <a:lstStyle/>
          <a:p>
            <a:r>
              <a:rPr lang="tr-TR" sz="1800" dirty="0" err="1" smtClean="0"/>
              <a:t>PBYS’de</a:t>
            </a:r>
            <a:r>
              <a:rPr lang="tr-TR" sz="1800" dirty="0" smtClean="0"/>
              <a:t> Yeşil, Kırmızı, Sarı noktaların üstüne tıklayıp HİTAP Kayıt Numarasına bakılır.</a:t>
            </a:r>
            <a:endParaRPr lang="tr-TR" sz="1800" dirty="0"/>
          </a:p>
          <a:p>
            <a:r>
              <a:rPr lang="tr-TR" dirty="0" smtClean="0"/>
              <a:t>    </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10</a:t>
            </a:fld>
            <a:endParaRPr lang="tr-TR"/>
          </a:p>
        </p:txBody>
      </p:sp>
      <p:sp>
        <p:nvSpPr>
          <p:cNvPr id="5" name="Title 4"/>
          <p:cNvSpPr>
            <a:spLocks noGrp="1"/>
          </p:cNvSpPr>
          <p:nvPr>
            <p:ph type="title"/>
          </p:nvPr>
        </p:nvSpPr>
        <p:spPr>
          <a:xfrm>
            <a:off x="180000" y="975556"/>
            <a:ext cx="7674664" cy="877958"/>
          </a:xfrm>
        </p:spPr>
        <p:txBody>
          <a:bodyPr/>
          <a:lstStyle/>
          <a:p>
            <a:r>
              <a:rPr lang="tr-TR" dirty="0" smtClean="0"/>
              <a:t>1.1 Kayıt Numaralarının aynı olup olmadığının kontrol edilmesi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7" name="Resim 6"/>
          <p:cNvPicPr>
            <a:picLocks noChangeAspect="1"/>
          </p:cNvPicPr>
          <p:nvPr/>
        </p:nvPicPr>
        <p:blipFill>
          <a:blip r:embed="rId2"/>
          <a:stretch>
            <a:fillRect/>
          </a:stretch>
        </p:blipFill>
        <p:spPr>
          <a:xfrm>
            <a:off x="294936" y="2405610"/>
            <a:ext cx="6137395" cy="1845783"/>
          </a:xfrm>
          <a:prstGeom prst="rect">
            <a:avLst/>
          </a:prstGeom>
          <a:ln>
            <a:solidFill>
              <a:schemeClr val="accent6">
                <a:lumMod val="75000"/>
              </a:schemeClr>
            </a:solidFill>
          </a:ln>
        </p:spPr>
      </p:pic>
      <p:pic>
        <p:nvPicPr>
          <p:cNvPr id="8" name="Resim 7"/>
          <p:cNvPicPr>
            <a:picLocks noChangeAspect="1"/>
          </p:cNvPicPr>
          <p:nvPr/>
        </p:nvPicPr>
        <p:blipFill>
          <a:blip r:embed="rId3"/>
          <a:stretch>
            <a:fillRect/>
          </a:stretch>
        </p:blipFill>
        <p:spPr>
          <a:xfrm>
            <a:off x="3022867" y="4338208"/>
            <a:ext cx="6151988" cy="1795502"/>
          </a:xfrm>
          <a:prstGeom prst="rect">
            <a:avLst/>
          </a:prstGeom>
        </p:spPr>
      </p:pic>
      <p:sp>
        <p:nvSpPr>
          <p:cNvPr id="9" name="Metin kutusu 8"/>
          <p:cNvSpPr txBox="1"/>
          <p:nvPr/>
        </p:nvSpPr>
        <p:spPr>
          <a:xfrm>
            <a:off x="294936" y="4251393"/>
            <a:ext cx="2727931" cy="1727376"/>
          </a:xfrm>
          <a:prstGeom prst="rect">
            <a:avLst/>
          </a:prstGeom>
        </p:spPr>
        <p:txBody>
          <a:bodyPr vert="horz" wrap="none" lIns="91440" tIns="45720" rIns="91440" bIns="45720" rtlCol="0" anchor="t" anchorCtr="0">
            <a:noAutofit/>
          </a:bodyPr>
          <a:lstStyle/>
          <a:p>
            <a:pPr algn="just"/>
            <a:r>
              <a:rPr lang="tr-TR" dirty="0">
                <a:solidFill>
                  <a:schemeClr val="tx1">
                    <a:lumMod val="65000"/>
                    <a:lumOff val="35000"/>
                  </a:schemeClr>
                </a:solidFill>
                <a:latin typeface="Arial" panose="020B0604020202020204" pitchFamily="34" charset="0"/>
                <a:cs typeface="Arial" panose="020B0604020202020204" pitchFamily="34" charset="0"/>
              </a:rPr>
              <a:t>HİTAP </a:t>
            </a:r>
            <a:r>
              <a:rPr lang="tr-TR" dirty="0" err="1">
                <a:solidFill>
                  <a:schemeClr val="tx1">
                    <a:lumMod val="65000"/>
                    <a:lumOff val="35000"/>
                  </a:schemeClr>
                </a:solidFill>
                <a:latin typeface="Arial" panose="020B0604020202020204" pitchFamily="34" charset="0"/>
                <a:cs typeface="Arial" panose="020B0604020202020204" pitchFamily="34" charset="0"/>
              </a:rPr>
              <a:t>Sync’de</a:t>
            </a:r>
            <a:r>
              <a:rPr lang="tr-TR" dirty="0">
                <a:solidFill>
                  <a:schemeClr val="tx1">
                    <a:lumMod val="65000"/>
                    <a:lumOff val="35000"/>
                  </a:schemeClr>
                </a:solidFill>
                <a:latin typeface="Arial" panose="020B0604020202020204" pitchFamily="34" charset="0"/>
                <a:cs typeface="Arial" panose="020B0604020202020204" pitchFamily="34" charset="0"/>
              </a:rPr>
              <a:t> bulunan</a:t>
            </a:r>
          </a:p>
          <a:p>
            <a:pPr algn="just"/>
            <a:r>
              <a:rPr lang="tr-TR" dirty="0">
                <a:solidFill>
                  <a:schemeClr val="tx1">
                    <a:lumMod val="65000"/>
                    <a:lumOff val="35000"/>
                  </a:schemeClr>
                </a:solidFill>
                <a:latin typeface="Arial" panose="020B0604020202020204" pitchFamily="34" charset="0"/>
                <a:cs typeface="Arial" panose="020B0604020202020204" pitchFamily="34" charset="0"/>
              </a:rPr>
              <a:t>Kayıt Numarası ile </a:t>
            </a:r>
          </a:p>
          <a:p>
            <a:pPr algn="just"/>
            <a:r>
              <a:rPr lang="tr-TR" dirty="0">
                <a:solidFill>
                  <a:schemeClr val="tx1">
                    <a:lumMod val="65000"/>
                    <a:lumOff val="35000"/>
                  </a:schemeClr>
                </a:solidFill>
                <a:latin typeface="Arial" panose="020B0604020202020204" pitchFamily="34" charset="0"/>
                <a:cs typeface="Arial" panose="020B0604020202020204" pitchFamily="34" charset="0"/>
              </a:rPr>
              <a:t>karşılaştırılır. Aynı ise iki </a:t>
            </a:r>
          </a:p>
          <a:p>
            <a:pPr algn="just"/>
            <a:r>
              <a:rPr lang="tr-TR" dirty="0">
                <a:solidFill>
                  <a:schemeClr val="tx1">
                    <a:lumMod val="65000"/>
                    <a:lumOff val="35000"/>
                  </a:schemeClr>
                </a:solidFill>
                <a:latin typeface="Arial" panose="020B0604020202020204" pitchFamily="34" charset="0"/>
                <a:cs typeface="Arial" panose="020B0604020202020204" pitchFamily="34" charset="0"/>
              </a:rPr>
              <a:t>veri birbiri ile konuşuyor </a:t>
            </a:r>
          </a:p>
          <a:p>
            <a:pPr algn="just"/>
            <a:r>
              <a:rPr lang="tr-TR" dirty="0">
                <a:solidFill>
                  <a:schemeClr val="tx1">
                    <a:lumMod val="65000"/>
                    <a:lumOff val="35000"/>
                  </a:schemeClr>
                </a:solidFill>
                <a:latin typeface="Arial" panose="020B0604020202020204" pitchFamily="34" charset="0"/>
                <a:cs typeface="Arial" panose="020B0604020202020204" pitchFamily="34" charset="0"/>
              </a:rPr>
              <a:t>demektir. Güncellemede </a:t>
            </a:r>
          </a:p>
          <a:p>
            <a:pPr algn="just"/>
            <a:r>
              <a:rPr lang="tr-TR" dirty="0">
                <a:solidFill>
                  <a:schemeClr val="tx1">
                    <a:lumMod val="65000"/>
                    <a:lumOff val="35000"/>
                  </a:schemeClr>
                </a:solidFill>
                <a:latin typeface="Arial" panose="020B0604020202020204" pitchFamily="34" charset="0"/>
                <a:cs typeface="Arial" panose="020B0604020202020204" pitchFamily="34" charset="0"/>
              </a:rPr>
              <a:t>sorun çıkmayacaktır</a:t>
            </a:r>
          </a:p>
        </p:txBody>
      </p:sp>
    </p:spTree>
    <p:extLst>
      <p:ext uri="{BB962C8B-B14F-4D97-AF65-F5344CB8AC3E}">
        <p14:creationId xmlns:p14="http://schemas.microsoft.com/office/powerpoint/2010/main" val="4224283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79999" y="1701400"/>
            <a:ext cx="4087201" cy="460732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buFont typeface="Wingdings" panose="05000000000000000000" pitchFamily="2" charset="2"/>
              <a:buChar char="Ø"/>
            </a:pPr>
            <a:r>
              <a:rPr lang="tr-TR" sz="2400" dirty="0" smtClean="0"/>
              <a:t>Özlük</a:t>
            </a:r>
          </a:p>
          <a:p>
            <a:pPr marL="342900" indent="-342900">
              <a:buFont typeface="Wingdings" panose="05000000000000000000" pitchFamily="2" charset="2"/>
              <a:buChar char="Ø"/>
            </a:pPr>
            <a:r>
              <a:rPr lang="tr-TR" sz="2400" dirty="0" smtClean="0"/>
              <a:t>Açık Süre Bilgileri</a:t>
            </a:r>
          </a:p>
          <a:p>
            <a:pPr marL="342900" indent="-342900">
              <a:buFont typeface="Wingdings" panose="05000000000000000000" pitchFamily="2" charset="2"/>
              <a:buChar char="Ø"/>
            </a:pPr>
            <a:r>
              <a:rPr lang="tr-TR" sz="2400" dirty="0" smtClean="0"/>
              <a:t>Askerlik Bilgileri</a:t>
            </a:r>
          </a:p>
          <a:p>
            <a:pPr marL="342900" indent="-342900">
              <a:buFont typeface="Wingdings" panose="05000000000000000000" pitchFamily="2" charset="2"/>
              <a:buChar char="Ø"/>
            </a:pPr>
            <a:r>
              <a:rPr lang="tr-TR" sz="2400" dirty="0" smtClean="0"/>
              <a:t>Borçlanma Bilgileri</a:t>
            </a:r>
          </a:p>
          <a:p>
            <a:pPr marL="342900" indent="-342900">
              <a:buFont typeface="Wingdings" panose="05000000000000000000" pitchFamily="2" charset="2"/>
              <a:buChar char="Ø"/>
            </a:pPr>
            <a:r>
              <a:rPr lang="tr-TR" sz="2400" dirty="0" smtClean="0"/>
              <a:t>Hizmet İçi Eğitim ve Kurs Bilgileri</a:t>
            </a:r>
          </a:p>
          <a:p>
            <a:pPr marL="342900" indent="-342900">
              <a:buFont typeface="Wingdings" panose="05000000000000000000" pitchFamily="2" charset="2"/>
              <a:buChar char="Ø"/>
            </a:pPr>
            <a:r>
              <a:rPr lang="tr-TR" sz="2400" dirty="0" smtClean="0"/>
              <a:t>Mahkeme Bilgileri</a:t>
            </a:r>
          </a:p>
          <a:p>
            <a:pPr marL="342900" indent="-342900">
              <a:buFont typeface="Wingdings" panose="05000000000000000000" pitchFamily="2" charset="2"/>
              <a:buChar char="Ø"/>
            </a:pPr>
            <a:r>
              <a:rPr lang="tr-TR" sz="2400" dirty="0" smtClean="0"/>
              <a:t>Nüfus Bilgileri</a:t>
            </a:r>
          </a:p>
          <a:p>
            <a:r>
              <a:rPr lang="tr-TR" dirty="0" smtClean="0"/>
              <a:t>    </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11</a:t>
            </a:fld>
            <a:endParaRPr lang="tr-TR"/>
          </a:p>
        </p:txBody>
      </p:sp>
      <p:sp>
        <p:nvSpPr>
          <p:cNvPr id="5" name="Title 4"/>
          <p:cNvSpPr>
            <a:spLocks noGrp="1"/>
          </p:cNvSpPr>
          <p:nvPr>
            <p:ph type="title"/>
          </p:nvPr>
        </p:nvSpPr>
        <p:spPr>
          <a:xfrm>
            <a:off x="180000" y="1141755"/>
            <a:ext cx="7674664" cy="424732"/>
          </a:xfrm>
        </p:spPr>
        <p:txBody>
          <a:bodyPr/>
          <a:lstStyle/>
          <a:p>
            <a:r>
              <a:rPr lang="tr-TR" dirty="0" smtClean="0"/>
              <a:t>1.1 </a:t>
            </a:r>
            <a:r>
              <a:rPr lang="tr-TR" dirty="0" err="1" smtClean="0"/>
              <a:t>HİTAP’a</a:t>
            </a:r>
            <a:r>
              <a:rPr lang="tr-TR" dirty="0" smtClean="0"/>
              <a:t> Veri Gönderen Ekranlar</a:t>
            </a:r>
            <a:endParaRPr lang="tr-TR" dirty="0"/>
          </a:p>
        </p:txBody>
      </p:sp>
      <p:sp>
        <p:nvSpPr>
          <p:cNvPr id="3" name="Text Placeholder 2"/>
          <p:cNvSpPr>
            <a:spLocks noGrp="1"/>
          </p:cNvSpPr>
          <p:nvPr>
            <p:ph type="body" sz="quarter" idx="15"/>
          </p:nvPr>
        </p:nvSpPr>
        <p:spPr>
          <a:xfrm>
            <a:off x="180000" y="262759"/>
            <a:ext cx="7674664" cy="578069"/>
          </a:xfrm>
        </p:spPr>
        <p:txBody>
          <a:bodyPr/>
          <a:lstStyle/>
          <a:p>
            <a:r>
              <a:rPr lang="tr-TR" dirty="0" err="1" smtClean="0"/>
              <a:t>HİTAP’a</a:t>
            </a:r>
            <a:r>
              <a:rPr lang="tr-TR" dirty="0" smtClean="0"/>
              <a:t> Veri Aktarımı</a:t>
            </a:r>
            <a:endParaRPr lang="tr-TR" dirty="0"/>
          </a:p>
        </p:txBody>
      </p:sp>
      <p:sp>
        <p:nvSpPr>
          <p:cNvPr id="7" name="Text Placeholder 5"/>
          <p:cNvSpPr txBox="1">
            <a:spLocks/>
          </p:cNvSpPr>
          <p:nvPr/>
        </p:nvSpPr>
        <p:spPr>
          <a:xfrm>
            <a:off x="4572001" y="1744807"/>
            <a:ext cx="4382814" cy="452050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kern="1200" baseline="0" dirty="0">
                <a:solidFill>
                  <a:schemeClr val="tx1">
                    <a:lumMod val="65000"/>
                    <a:lumOff val="3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Ø"/>
            </a:pPr>
            <a:r>
              <a:rPr lang="tr-TR" sz="2400" dirty="0" smtClean="0"/>
              <a:t>Öğrenim Bilgileri</a:t>
            </a:r>
            <a:endParaRPr lang="tr-TR" sz="2400" dirty="0"/>
          </a:p>
          <a:p>
            <a:pPr marL="342900" indent="-342900">
              <a:buFont typeface="Wingdings" panose="05000000000000000000" pitchFamily="2" charset="2"/>
              <a:buChar char="Ø"/>
            </a:pPr>
            <a:r>
              <a:rPr lang="tr-TR" sz="2400" dirty="0" smtClean="0"/>
              <a:t>Unvan Bilgileri</a:t>
            </a:r>
          </a:p>
          <a:p>
            <a:pPr marL="342900" indent="-342900">
              <a:buFont typeface="Wingdings" panose="05000000000000000000" pitchFamily="2" charset="2"/>
              <a:buChar char="Ø"/>
            </a:pPr>
            <a:r>
              <a:rPr lang="tr-TR" sz="2400" dirty="0" smtClean="0"/>
              <a:t>İtibari Hizmet Zammı</a:t>
            </a:r>
          </a:p>
          <a:p>
            <a:pPr marL="342900" indent="-342900">
              <a:buFont typeface="Wingdings" panose="05000000000000000000" pitchFamily="2" charset="2"/>
              <a:buChar char="Ø"/>
            </a:pPr>
            <a:r>
              <a:rPr lang="tr-TR" sz="2400" dirty="0" smtClean="0"/>
              <a:t>1416 Eğitim Bilgileri</a:t>
            </a:r>
          </a:p>
          <a:p>
            <a:pPr marL="342900" indent="-342900">
              <a:buFont typeface="Wingdings" panose="05000000000000000000" pitchFamily="2" charset="2"/>
              <a:buChar char="Ø"/>
            </a:pPr>
            <a:r>
              <a:rPr lang="tr-TR" sz="2400" dirty="0" smtClean="0"/>
              <a:t>Hizmet Bilgileri</a:t>
            </a:r>
          </a:p>
          <a:p>
            <a:pPr marL="342900" indent="-342900">
              <a:buFont typeface="Wingdings" panose="05000000000000000000" pitchFamily="2" charset="2"/>
              <a:buChar char="Ø"/>
            </a:pPr>
            <a:r>
              <a:rPr lang="tr-TR" sz="2400" dirty="0" smtClean="0"/>
              <a:t>Sicil Harici</a:t>
            </a:r>
          </a:p>
          <a:p>
            <a:r>
              <a:rPr lang="tr-TR" dirty="0" smtClean="0"/>
              <a:t>    </a:t>
            </a:r>
            <a:endParaRPr lang="tr-TR" dirty="0"/>
          </a:p>
        </p:txBody>
      </p:sp>
    </p:spTree>
    <p:extLst>
      <p:ext uri="{BB962C8B-B14F-4D97-AF65-F5344CB8AC3E}">
        <p14:creationId xmlns:p14="http://schemas.microsoft.com/office/powerpoint/2010/main" val="2104147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lgn="just">
              <a:buFont typeface="Wingdings" panose="05000000000000000000" pitchFamily="2" charset="2"/>
              <a:buChar char="Ø"/>
            </a:pPr>
            <a:r>
              <a:rPr lang="tr-TR" dirty="0" smtClean="0"/>
              <a:t>Özlük ekranı ilk atamalar için ilk olarak KAYDET işleminin yapılacağı ekrandır. </a:t>
            </a:r>
            <a:r>
              <a:rPr lang="tr-TR" dirty="0" smtClean="0">
                <a:solidFill>
                  <a:schemeClr val="accent2">
                    <a:lumMod val="75000"/>
                  </a:schemeClr>
                </a:solidFill>
              </a:rPr>
              <a:t>(İlk Atamalarda önce ÖZLÜK sonra HİZMET ekranı kaydedilir. İlk Atama olmayanlarda önce HİZMET sonra Özlük ekranı kaydedilir.)</a:t>
            </a:r>
          </a:p>
          <a:p>
            <a:pPr marL="342900" indent="-342900">
              <a:buFont typeface="Wingdings" panose="05000000000000000000" pitchFamily="2" charset="2"/>
              <a:buChar char="Ø"/>
            </a:pPr>
            <a:r>
              <a:rPr lang="tr-TR" dirty="0" smtClean="0"/>
              <a:t>Özlük ekranında zorunlu olan alanlar;</a:t>
            </a: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Doğum Tarihi (Bu alan bizde Nüfus Bilgilerinden gitmektedir.)</a:t>
            </a: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Cinsiyet</a:t>
            </a: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Emekli Sicil No</a:t>
            </a: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Memuriyete İlk Başlama </a:t>
            </a:r>
            <a:r>
              <a:rPr lang="tr-TR" sz="2200" dirty="0" smtClean="0">
                <a:solidFill>
                  <a:schemeClr val="tx1">
                    <a:lumMod val="65000"/>
                    <a:lumOff val="35000"/>
                  </a:schemeClr>
                </a:solidFill>
                <a:latin typeface="Arial" panose="020B0604020202020204" pitchFamily="34" charset="0"/>
                <a:cs typeface="Arial" panose="020B0604020202020204" pitchFamily="34" charset="0"/>
              </a:rPr>
              <a:t>Tarihi</a:t>
            </a:r>
          </a:p>
          <a:p>
            <a:pPr marL="1028700" lvl="1" indent="-342900">
              <a:buFont typeface="Wingdings" panose="05000000000000000000" pitchFamily="2" charset="2"/>
              <a:buChar char="ü"/>
            </a:pPr>
            <a:r>
              <a:rPr lang="tr-TR" sz="2200" dirty="0" smtClean="0">
                <a:solidFill>
                  <a:schemeClr val="tx1">
                    <a:lumMod val="65000"/>
                    <a:lumOff val="35000"/>
                  </a:schemeClr>
                </a:solidFill>
                <a:latin typeface="Arial" panose="020B0604020202020204" pitchFamily="34" charset="0"/>
                <a:cs typeface="Arial" panose="020B0604020202020204" pitchFamily="34" charset="0"/>
              </a:rPr>
              <a:t>Kuruma Başlama Tarihi</a:t>
            </a:r>
            <a:endParaRPr lang="tr-TR" sz="2200" dirty="0">
              <a:solidFill>
                <a:schemeClr val="tx1">
                  <a:lumMod val="65000"/>
                  <a:lumOff val="35000"/>
                </a:schemeClr>
              </a:solidFill>
              <a:latin typeface="Arial" panose="020B0604020202020204" pitchFamily="34" charset="0"/>
              <a:cs typeface="Arial" panose="020B0604020202020204" pitchFamily="34" charset="0"/>
            </a:endParaRP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Kurum Sicili</a:t>
            </a:r>
          </a:p>
          <a:p>
            <a:pPr marL="1028700" lvl="1" indent="-342900">
              <a:buFont typeface="Wingdings" panose="05000000000000000000" pitchFamily="2" charset="2"/>
              <a:buChar char="ü"/>
            </a:pPr>
            <a:r>
              <a:rPr lang="tr-TR" sz="2200" dirty="0">
                <a:solidFill>
                  <a:schemeClr val="tx1">
                    <a:lumMod val="65000"/>
                    <a:lumOff val="35000"/>
                  </a:schemeClr>
                </a:solidFill>
                <a:latin typeface="Arial" panose="020B0604020202020204" pitchFamily="34" charset="0"/>
                <a:cs typeface="Arial" panose="020B0604020202020204" pitchFamily="34" charset="0"/>
              </a:rPr>
              <a:t>Engel Durumu</a:t>
            </a: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12</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ÖZLÜK</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607679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lnSpcReduction="10000"/>
          </a:bodyPr>
          <a:lstStyle/>
          <a:p>
            <a:pPr algn="just"/>
            <a:r>
              <a:rPr lang="tr-TR" dirty="0"/>
              <a:t>Memuriyete Başlama Tarihi en önemli alandır. 5434 ve 5510 ayrımı bu tarihe göre yapılmaktadır. HİTAP Hizmet Bilgilerini iki tabloda tutmaktadır</a:t>
            </a:r>
            <a:r>
              <a:rPr lang="tr-TR" dirty="0" smtClean="0"/>
              <a:t>.</a:t>
            </a:r>
          </a:p>
          <a:p>
            <a:pPr algn="just"/>
            <a:r>
              <a:rPr lang="tr-TR" dirty="0" smtClean="0"/>
              <a:t>	Örneğin</a:t>
            </a:r>
            <a:r>
              <a:rPr lang="tr-TR" dirty="0"/>
              <a:t>; Memuriyete Başlama Tarihi 22.10.2011 olarak kaydedilmiş bir personelin Hizmet Bilgileri </a:t>
            </a:r>
            <a:r>
              <a:rPr lang="tr-TR" dirty="0" err="1"/>
              <a:t>HİTAP’ta</a:t>
            </a:r>
            <a:r>
              <a:rPr lang="tr-TR" dirty="0"/>
              <a:t> 5510 Hizmet Bilgileri tablosunda tutulmaktadır. Ancak Memuriyet Başlama Tarihi 22.08.2007 olarak değiştirilirse HİTAP Hizmet Bilgilerini </a:t>
            </a:r>
            <a:r>
              <a:rPr lang="tr-TR" dirty="0" smtClean="0"/>
              <a:t>KAYIT </a:t>
            </a:r>
            <a:r>
              <a:rPr lang="tr-TR" dirty="0"/>
              <a:t>NUMARALARINI değiştirerek 5434 Hizmet Bilgileri tablosuna atmaktadır. </a:t>
            </a:r>
            <a:endParaRPr lang="tr-TR" dirty="0" smtClean="0"/>
          </a:p>
          <a:p>
            <a:pPr algn="just"/>
            <a:r>
              <a:rPr lang="tr-TR" dirty="0"/>
              <a:t>	</a:t>
            </a:r>
            <a:r>
              <a:rPr lang="tr-TR" dirty="0" smtClean="0"/>
              <a:t>Son </a:t>
            </a:r>
            <a:r>
              <a:rPr lang="tr-TR" dirty="0"/>
              <a:t>kullanıcılara tek bir tablo gösterdiğinden HİTAP </a:t>
            </a:r>
            <a:r>
              <a:rPr lang="tr-TR" dirty="0" err="1"/>
              <a:t>Sync</a:t>
            </a:r>
            <a:r>
              <a:rPr lang="tr-TR" dirty="0"/>
              <a:t> ekranında tüm hizmet bilgileri yok olur. Bu durumda Personel Daire Başkanlığı ya da PBYS Destek Ekibi ile bağlantıya geçip </a:t>
            </a:r>
            <a:r>
              <a:rPr lang="tr-TR" dirty="0" smtClean="0"/>
              <a:t>tablo değişimi için talepte bulunmak gerekmektedir.</a:t>
            </a:r>
            <a:endParaRPr lang="tr-TR" dirty="0">
              <a:solidFill>
                <a:schemeClr val="accent2">
                  <a:lumMod val="75000"/>
                </a:schemeClr>
              </a:solidFill>
            </a:endParaRP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13</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        ÖZLÜK ekranında 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48294" y="1088739"/>
            <a:ext cx="715533" cy="651592"/>
          </a:xfrm>
          <a:prstGeom prst="rect">
            <a:avLst/>
          </a:prstGeom>
        </p:spPr>
      </p:pic>
    </p:spTree>
    <p:extLst>
      <p:ext uri="{BB962C8B-B14F-4D97-AF65-F5344CB8AC3E}">
        <p14:creationId xmlns:p14="http://schemas.microsoft.com/office/powerpoint/2010/main" val="1077387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lgn="just">
              <a:buFont typeface="Wingdings" panose="05000000000000000000" pitchFamily="2" charset="2"/>
              <a:buChar char="Ø"/>
            </a:pPr>
            <a:r>
              <a:rPr lang="tr-TR" dirty="0" smtClean="0"/>
              <a:t>KHK ya da Soruşturma ile Görevden uzaklaştırılan, Görevine iade edilen ya da Görevine son verilen kişilerin bilgilerinin girildiği ekrandır.</a:t>
            </a:r>
          </a:p>
          <a:p>
            <a:pPr marL="342900" indent="-342900" algn="just">
              <a:buFont typeface="Wingdings" panose="05000000000000000000" pitchFamily="2" charset="2"/>
              <a:buChar char="Ø"/>
            </a:pPr>
            <a:r>
              <a:rPr lang="tr-TR" dirty="0" smtClean="0"/>
              <a:t>Olağanüstü Hal KHK ile Görevine son verilen daha sonra iade edilen personellerin 28.01.2019 tarihinde SGK tarafından yapılan duyuruya göre AÇIK SÜRE BİLGİLERİNİN silinmesi gerektiği belirtilmiştir. Ancak silinmeden önce Primlerinin ödendiğine dair yazının </a:t>
            </a:r>
            <a:r>
              <a:rPr lang="tr-TR" dirty="0" err="1" smtClean="0"/>
              <a:t>SGK’ya</a:t>
            </a:r>
            <a:r>
              <a:rPr lang="tr-TR" dirty="0" smtClean="0"/>
              <a:t> gönderilmesi ardından silme işleminin yapılması gerektiği belirtilmiştir.</a:t>
            </a: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14</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AÇIK SÜRE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2134471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a:bodyPr>
          <a:lstStyle/>
          <a:p>
            <a:pPr marL="342900" indent="-342900" algn="just">
              <a:buFont typeface="Wingdings" panose="05000000000000000000" pitchFamily="2" charset="2"/>
              <a:buChar char="Ø"/>
            </a:pPr>
            <a:r>
              <a:rPr lang="tr-TR" dirty="0" smtClean="0"/>
              <a:t>Açık Süre Bilgileri Uzaklaştırma kararı alınır alınmaz sisteme girilmelidir. Terfi durdurma işlemleri bu ekrandaki kontrollere göre yapılmaktadır.</a:t>
            </a:r>
          </a:p>
          <a:p>
            <a:pPr marL="342900" indent="-342900" algn="just">
              <a:buFont typeface="Wingdings" panose="05000000000000000000" pitchFamily="2" charset="2"/>
              <a:buChar char="Ø"/>
            </a:pPr>
            <a:r>
              <a:rPr lang="tr-TR" dirty="0" smtClean="0"/>
              <a:t>Ancak HİTAP AÇIK İADE ŞEKLİ belirlenmeden kendine veri gönderilmesini kabul etmemektedir. AÇIK HUSUS ŞEKLİ doldurulmadan </a:t>
            </a:r>
            <a:r>
              <a:rPr lang="tr-TR" dirty="0" err="1" smtClean="0"/>
              <a:t>PBYS’ye</a:t>
            </a:r>
            <a:r>
              <a:rPr lang="tr-TR" dirty="0" smtClean="0"/>
              <a:t> bilgi girilmeli, belirlenince AÇIK HUSUS tanımlanıp </a:t>
            </a:r>
            <a:r>
              <a:rPr lang="tr-TR" dirty="0" err="1" smtClean="0"/>
              <a:t>HİTAP’a</a:t>
            </a:r>
            <a:r>
              <a:rPr lang="tr-TR" dirty="0" smtClean="0"/>
              <a:t> veri gönderilmelidir.</a:t>
            </a:r>
          </a:p>
          <a:p>
            <a:pPr marL="342900" indent="-342900" algn="just">
              <a:buFont typeface="Wingdings" panose="05000000000000000000" pitchFamily="2" charset="2"/>
              <a:buChar char="Ø"/>
            </a:pPr>
            <a:r>
              <a:rPr lang="tr-TR" dirty="0" smtClean="0"/>
              <a:t>AÇIK SÜRE BİLGİLERİ HİTAP tarafından ceza tahakkuk ettirilen ekrandır. Ceza için «Görev Son aylık Bitiş Tarihi» ve «Görev Son Aylık Başlama Tarihi» ve İbraz tarihi kontrol edilmektedir.</a:t>
            </a: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15</a:t>
            </a:fld>
            <a:endParaRPr lang="tr-TR"/>
          </a:p>
        </p:txBody>
      </p:sp>
      <p:sp>
        <p:nvSpPr>
          <p:cNvPr id="5" name="Title 4"/>
          <p:cNvSpPr>
            <a:spLocks noGrp="1"/>
          </p:cNvSpPr>
          <p:nvPr>
            <p:ph type="title"/>
          </p:nvPr>
        </p:nvSpPr>
        <p:spPr>
          <a:xfrm>
            <a:off x="1123694" y="1109075"/>
            <a:ext cx="7862303" cy="757130"/>
          </a:xfrm>
        </p:spPr>
        <p:txBody>
          <a:bodyPr/>
          <a:lstStyle/>
          <a:p>
            <a:r>
              <a:rPr lang="tr-TR" dirty="0" smtClean="0"/>
              <a:t>AÇIK SÜRE BİLGİLERİ ekranında 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3363277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lgn="just">
              <a:buFont typeface="Wingdings" panose="05000000000000000000" pitchFamily="2" charset="2"/>
              <a:buChar char="Ø"/>
            </a:pPr>
            <a:r>
              <a:rPr lang="tr-TR" dirty="0" smtClean="0"/>
              <a:t>Askerlik Bilgileri HİTAP tarafından </a:t>
            </a:r>
            <a:r>
              <a:rPr lang="tr-TR" dirty="0" err="1" smtClean="0"/>
              <a:t>PBYS’ye</a:t>
            </a:r>
            <a:r>
              <a:rPr lang="tr-TR" dirty="0" smtClean="0"/>
              <a:t> Web servis ile çekilmektedir.</a:t>
            </a:r>
          </a:p>
          <a:p>
            <a:pPr marL="342900" indent="-342900" algn="just">
              <a:buFont typeface="Wingdings" panose="05000000000000000000" pitchFamily="2" charset="2"/>
              <a:buChar char="Ø"/>
            </a:pPr>
            <a:r>
              <a:rPr lang="tr-TR" dirty="0" smtClean="0"/>
              <a:t>Atama işlemi yapılan kişi için Askerlik Bilgileri ekranından HİTAP </a:t>
            </a:r>
            <a:r>
              <a:rPr lang="tr-TR" dirty="0" err="1" smtClean="0"/>
              <a:t>Sync</a:t>
            </a:r>
            <a:r>
              <a:rPr lang="tr-TR" dirty="0" smtClean="0"/>
              <a:t> tıklanarak Askerlik Bilgilerinin aktarımı gerçekleştirilmelidir.</a:t>
            </a:r>
          </a:p>
          <a:p>
            <a:pPr marL="342900" indent="-342900" algn="just">
              <a:buFont typeface="Wingdings" panose="05000000000000000000" pitchFamily="2" charset="2"/>
              <a:buChar char="Ø"/>
            </a:pPr>
            <a:r>
              <a:rPr lang="tr-TR" dirty="0" smtClean="0"/>
              <a:t>Eski personeller için Askerlik Bilgileri-HİTAP </a:t>
            </a:r>
            <a:r>
              <a:rPr lang="tr-TR" dirty="0" err="1" smtClean="0"/>
              <a:t>Sync</a:t>
            </a:r>
            <a:r>
              <a:rPr lang="tr-TR" dirty="0" smtClean="0"/>
              <a:t> alanında veri bulunmamaktadır. Bu durumda Askerlik bilgileri </a:t>
            </a:r>
            <a:r>
              <a:rPr lang="tr-TR" dirty="0" err="1" smtClean="0"/>
              <a:t>PBYS’de</a:t>
            </a:r>
            <a:r>
              <a:rPr lang="tr-TR" dirty="0" smtClean="0"/>
              <a:t> girilmeli ve </a:t>
            </a:r>
            <a:r>
              <a:rPr lang="tr-TR" dirty="0" err="1" smtClean="0"/>
              <a:t>HİTAP’a</a:t>
            </a:r>
            <a:r>
              <a:rPr lang="tr-TR" dirty="0" smtClean="0"/>
              <a:t> gönderilmelidir.</a:t>
            </a:r>
          </a:p>
          <a:p>
            <a:pPr marL="342900" indent="-342900" algn="just">
              <a:buFont typeface="Wingdings" panose="05000000000000000000" pitchFamily="2" charset="2"/>
              <a:buChar char="Ø"/>
            </a:pPr>
            <a:r>
              <a:rPr lang="tr-TR" dirty="0" smtClean="0"/>
              <a:t>HİTAP Eksik Bilgi listesinde Askerlik Bilgileri boş olan personellerin bilgilerinin girilmesi gerekmektedir. Emekli olan personellerde HİTAP veri girişini bloke ettiği için SKG ile yazışmak gerekir.</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16</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ASKERLİK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119910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a:bodyPr>
          <a:lstStyle/>
          <a:p>
            <a:pPr marL="342900" indent="-342900" algn="just">
              <a:buFont typeface="Wingdings" panose="05000000000000000000" pitchFamily="2" charset="2"/>
              <a:buChar char="Ø"/>
            </a:pPr>
            <a:r>
              <a:rPr lang="tr-TR" dirty="0" smtClean="0"/>
              <a:t>Askerliğini YEDEK SUBAY olarak tamamlayan ve daha sonra Kamu Kurumuna atanan personel için </a:t>
            </a:r>
            <a:r>
              <a:rPr lang="tr-TR" dirty="0" err="1" smtClean="0"/>
              <a:t>PBYS’de</a:t>
            </a:r>
            <a:r>
              <a:rPr lang="tr-TR" dirty="0" smtClean="0"/>
              <a:t> Memuriyete Başlama Tarihi Asteğmen </a:t>
            </a:r>
            <a:r>
              <a:rPr lang="tr-TR" dirty="0" err="1" smtClean="0"/>
              <a:t>Nasp</a:t>
            </a:r>
            <a:r>
              <a:rPr lang="tr-TR" dirty="0" smtClean="0"/>
              <a:t> Tarihi olarak girilmelidir.</a:t>
            </a:r>
          </a:p>
          <a:p>
            <a:pPr marL="342900" indent="-342900">
              <a:buFont typeface="Wingdings" panose="05000000000000000000" pitchFamily="2" charset="2"/>
              <a:buChar char="Ø"/>
            </a:pPr>
            <a:r>
              <a:rPr lang="tr-TR" dirty="0" smtClean="0"/>
              <a:t>HİTAP Askerlik Bilgileri için ceza tahakkuk etmektedir.</a:t>
            </a:r>
          </a:p>
          <a:p>
            <a:pPr marL="342900" indent="-342900">
              <a:buFont typeface="Wingdings" panose="05000000000000000000" pitchFamily="2" charset="2"/>
              <a:buChar char="Ø"/>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17</a:t>
            </a:fld>
            <a:endParaRPr lang="tr-TR"/>
          </a:p>
        </p:txBody>
      </p:sp>
      <p:sp>
        <p:nvSpPr>
          <p:cNvPr id="5" name="Title 4"/>
          <p:cNvSpPr>
            <a:spLocks noGrp="1"/>
          </p:cNvSpPr>
          <p:nvPr>
            <p:ph type="title"/>
          </p:nvPr>
        </p:nvSpPr>
        <p:spPr>
          <a:xfrm>
            <a:off x="1123694" y="1109075"/>
            <a:ext cx="7862303" cy="757130"/>
          </a:xfrm>
        </p:spPr>
        <p:txBody>
          <a:bodyPr/>
          <a:lstStyle/>
          <a:p>
            <a:r>
              <a:rPr lang="tr-TR" dirty="0" smtClean="0"/>
              <a:t>ASKERLİK BİLGİLERİ ekranında 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2872862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lnSpcReduction="10000"/>
          </a:bodyPr>
          <a:lstStyle/>
          <a:p>
            <a:pPr marL="342900" indent="-342900">
              <a:buFont typeface="Wingdings" panose="05000000000000000000" pitchFamily="2" charset="2"/>
              <a:buChar char="Ø"/>
            </a:pPr>
            <a:r>
              <a:rPr lang="tr-TR" dirty="0"/>
              <a:t>Borçlanma </a:t>
            </a:r>
            <a:r>
              <a:rPr lang="tr-TR" dirty="0" smtClean="0"/>
              <a:t>Bilgilerinin bir kısmı HİTAP </a:t>
            </a:r>
            <a:r>
              <a:rPr lang="tr-TR" dirty="0" err="1" smtClean="0"/>
              <a:t>Sync’den</a:t>
            </a:r>
            <a:r>
              <a:rPr lang="tr-TR" dirty="0" smtClean="0"/>
              <a:t> çekilmekte bazıları ise </a:t>
            </a:r>
            <a:r>
              <a:rPr lang="tr-TR" dirty="0" err="1" smtClean="0"/>
              <a:t>PBYS’den</a:t>
            </a:r>
            <a:r>
              <a:rPr lang="tr-TR" dirty="0" smtClean="0"/>
              <a:t> girilip </a:t>
            </a:r>
            <a:r>
              <a:rPr lang="tr-TR" dirty="0" err="1" smtClean="0"/>
              <a:t>HİTAP’a</a:t>
            </a:r>
            <a:r>
              <a:rPr lang="tr-TR" dirty="0" smtClean="0"/>
              <a:t> aktarılmaktadır.</a:t>
            </a:r>
          </a:p>
          <a:p>
            <a:r>
              <a:rPr lang="tr-TR" u="sng" dirty="0" err="1" smtClean="0"/>
              <a:t>PBYS’den</a:t>
            </a:r>
            <a:r>
              <a:rPr lang="tr-TR" u="sng" dirty="0" smtClean="0"/>
              <a:t> girilmesi gereken Borçlanma Bilgileri</a:t>
            </a:r>
          </a:p>
          <a:p>
            <a:pPr marL="342900" indent="-342900">
              <a:buFont typeface="Wingdings" panose="05000000000000000000" pitchFamily="2" charset="2"/>
              <a:buChar char="ü"/>
            </a:pPr>
            <a:r>
              <a:rPr lang="tr-TR" dirty="0"/>
              <a:t>P</a:t>
            </a:r>
            <a:r>
              <a:rPr lang="tr-TR" dirty="0" smtClean="0"/>
              <a:t>ersonel </a:t>
            </a:r>
            <a:r>
              <a:rPr lang="tr-TR" dirty="0"/>
              <a:t>mevzuatına göre aylıksız izin alıp bu süresinden kısmi veya tamamını </a:t>
            </a:r>
            <a:r>
              <a:rPr lang="tr-TR" dirty="0" smtClean="0"/>
              <a:t>borçlananlar</a:t>
            </a:r>
          </a:p>
          <a:p>
            <a:pPr marL="342900" indent="-342900">
              <a:buFont typeface="Wingdings" panose="05000000000000000000" pitchFamily="2" charset="2"/>
              <a:buChar char="ü"/>
            </a:pPr>
            <a:r>
              <a:rPr lang="tr-TR" dirty="0" smtClean="0"/>
              <a:t>5434 </a:t>
            </a:r>
            <a:r>
              <a:rPr lang="tr-TR" dirty="0"/>
              <a:t>sayılı Kanunun geçici </a:t>
            </a:r>
            <a:r>
              <a:rPr lang="tr-TR" dirty="0" smtClean="0"/>
              <a:t>209.  maddesine</a:t>
            </a:r>
          </a:p>
          <a:p>
            <a:r>
              <a:rPr lang="tr-TR" u="sng" dirty="0" smtClean="0"/>
              <a:t>HİTAP </a:t>
            </a:r>
            <a:r>
              <a:rPr lang="tr-TR" u="sng" dirty="0" err="1" smtClean="0"/>
              <a:t>Sync’den</a:t>
            </a:r>
            <a:r>
              <a:rPr lang="tr-TR" u="sng" dirty="0" smtClean="0"/>
              <a:t> aktarılması gereken Borçlanma </a:t>
            </a:r>
            <a:r>
              <a:rPr lang="tr-TR" u="sng" dirty="0"/>
              <a:t>Bilgileri</a:t>
            </a:r>
          </a:p>
          <a:p>
            <a:pPr marL="342900" indent="-342900">
              <a:buFont typeface="Wingdings" panose="05000000000000000000" pitchFamily="2" charset="2"/>
              <a:buChar char="ü"/>
            </a:pPr>
            <a:r>
              <a:rPr lang="tr-TR" dirty="0"/>
              <a:t>A</a:t>
            </a:r>
            <a:r>
              <a:rPr lang="tr-TR" dirty="0" smtClean="0"/>
              <a:t>skerlik borçlanması</a:t>
            </a:r>
          </a:p>
          <a:p>
            <a:pPr marL="342900" indent="-342900">
              <a:buFont typeface="Wingdings" panose="05000000000000000000" pitchFamily="2" charset="2"/>
              <a:buChar char="ü"/>
            </a:pPr>
            <a:r>
              <a:rPr lang="tr-TR" dirty="0"/>
              <a:t>Y</a:t>
            </a:r>
            <a:r>
              <a:rPr lang="tr-TR" dirty="0" smtClean="0"/>
              <a:t>edek </a:t>
            </a:r>
            <a:r>
              <a:rPr lang="tr-TR" dirty="0"/>
              <a:t>subay okul b</a:t>
            </a:r>
            <a:r>
              <a:rPr lang="tr-TR" dirty="0" smtClean="0"/>
              <a:t>orçlanması</a:t>
            </a:r>
          </a:p>
          <a:p>
            <a:pPr marL="342900" indent="-342900">
              <a:buFont typeface="Wingdings" panose="05000000000000000000" pitchFamily="2" charset="2"/>
              <a:buChar char="ü"/>
            </a:pPr>
            <a:r>
              <a:rPr lang="tr-TR" dirty="0"/>
              <a:t>F</a:t>
            </a:r>
            <a:r>
              <a:rPr lang="tr-TR" dirty="0" smtClean="0"/>
              <a:t>ahri </a:t>
            </a:r>
            <a:r>
              <a:rPr lang="tr-TR" dirty="0"/>
              <a:t>imam hatiplik b</a:t>
            </a:r>
            <a:r>
              <a:rPr lang="tr-TR" dirty="0" smtClean="0"/>
              <a:t>orçlanması </a:t>
            </a:r>
          </a:p>
          <a:p>
            <a:pPr marL="342900" indent="-342900">
              <a:buFont typeface="Wingdings" panose="05000000000000000000" pitchFamily="2" charset="2"/>
              <a:buChar char="ü"/>
            </a:pPr>
            <a:r>
              <a:rPr lang="tr-TR" dirty="0" smtClean="0"/>
              <a:t>Yurtdışı borçlanması</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18</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BORÇLANMA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1419950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p:txBody>
          <a:bodyPr/>
          <a:lstStyle/>
          <a:p>
            <a:fld id="{8E6AA186-9BDC-43F2-8CB7-BFB6CE2B9968}" type="slidenum">
              <a:rPr lang="tr-TR" smtClean="0"/>
              <a:pPr/>
              <a:t>1</a:t>
            </a:fld>
            <a:endParaRPr lang="tr-TR"/>
          </a:p>
        </p:txBody>
      </p:sp>
      <p:sp>
        <p:nvSpPr>
          <p:cNvPr id="5" name="Text Placeholder 4"/>
          <p:cNvSpPr>
            <a:spLocks noGrp="1"/>
          </p:cNvSpPr>
          <p:nvPr>
            <p:ph type="body" sz="quarter" idx="14"/>
          </p:nvPr>
        </p:nvSpPr>
        <p:spPr/>
        <p:txBody>
          <a:bodyPr>
            <a:normAutofit/>
          </a:bodyPr>
          <a:lstStyle/>
          <a:p>
            <a:pPr algn="just"/>
            <a:r>
              <a:rPr lang="tr-TR" dirty="0" smtClean="0"/>
              <a:t>Devlet </a:t>
            </a:r>
            <a:r>
              <a:rPr lang="tr-TR" dirty="0"/>
              <a:t>memurlarının tüm bilgilerinin saklanması, elektronik ortamda izlenerek gereksiz yazışmaların ve zaman kaybının önlenmesi ve emekli aylığı bağlanma süresinin en aza indirilmesi </a:t>
            </a:r>
            <a:r>
              <a:rPr lang="tr-TR" dirty="0" smtClean="0"/>
              <a:t>amacıyla 27.04.2012 tarihinde “HİTAP</a:t>
            </a:r>
            <a:r>
              <a:rPr lang="tr-TR" dirty="0"/>
              <a:t>” Hizmet Takip Projesi başlatılmıştır.</a:t>
            </a:r>
            <a:endParaRPr lang="tr-TR" dirty="0" smtClean="0"/>
          </a:p>
          <a:p>
            <a:pPr algn="just"/>
            <a:r>
              <a:rPr lang="tr-TR" dirty="0" smtClean="0"/>
              <a:t>Sosyal Güvenlik Kurumu bünyesinde oluşturulan HİTAP programı için “5510 </a:t>
            </a:r>
            <a:r>
              <a:rPr lang="tr-TR" dirty="0"/>
              <a:t>SAYILI KANUNUN 4 ÜNCÜ MADDESİNİN BİRİNCİ FIKRASININ (c) BENDİ KAPSAMINDA SİGORTALI SAYILANLARIN HİZMET BİLGİLERİNİN ELEKTRONİK ORTAMA AKTARILMASI HAKKINDA TEBLİĞ” 14/4/2012 tarihli ve 28264 sayılı Resmi Gazete de </a:t>
            </a:r>
            <a:r>
              <a:rPr lang="tr-TR" dirty="0" smtClean="0"/>
              <a:t>yayınlanmıştır.</a:t>
            </a:r>
          </a:p>
          <a:p>
            <a:pPr algn="just"/>
            <a:r>
              <a:rPr lang="tr-TR" dirty="0" smtClean="0"/>
              <a:t>Tebliğ sonrası İstanbul Üniversitesine bağlı tüm birimler Özlük ve Hizmet kayıtları için çalışmaları başlatmış, </a:t>
            </a:r>
            <a:r>
              <a:rPr lang="tr-TR" dirty="0"/>
              <a:t>b</a:t>
            </a:r>
            <a:r>
              <a:rPr lang="tr-TR" dirty="0" smtClean="0"/>
              <a:t>u dönem herkes için zorlu ve yorucu bir dönem olmuştur.</a:t>
            </a:r>
            <a:endParaRPr lang="tr-TR" dirty="0"/>
          </a:p>
        </p:txBody>
      </p:sp>
      <p:sp>
        <p:nvSpPr>
          <p:cNvPr id="6" name="Text Placeholder 5"/>
          <p:cNvSpPr>
            <a:spLocks noGrp="1"/>
          </p:cNvSpPr>
          <p:nvPr>
            <p:ph type="body" sz="quarter" idx="15"/>
          </p:nvPr>
        </p:nvSpPr>
        <p:spPr/>
        <p:txBody>
          <a:bodyPr/>
          <a:lstStyle/>
          <a:p>
            <a:r>
              <a:rPr lang="tr-TR" dirty="0" smtClean="0"/>
              <a:t>Hizmet Takip Programı (HİTAP) nedir?</a:t>
            </a:r>
            <a:endParaRPr lang="tr-TR" dirty="0"/>
          </a:p>
        </p:txBody>
      </p:sp>
    </p:spTree>
    <p:extLst>
      <p:ext uri="{BB962C8B-B14F-4D97-AF65-F5344CB8AC3E}">
        <p14:creationId xmlns:p14="http://schemas.microsoft.com/office/powerpoint/2010/main" val="1675724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a:bodyPr>
          <a:lstStyle/>
          <a:p>
            <a:pPr marL="342900" indent="-342900" algn="just">
              <a:buFont typeface="Wingdings" panose="05000000000000000000" pitchFamily="2" charset="2"/>
              <a:buChar char="Ø"/>
            </a:pPr>
            <a:r>
              <a:rPr lang="tr-TR" dirty="0" smtClean="0"/>
              <a:t>Borçlanma bilgileri için </a:t>
            </a:r>
            <a:r>
              <a:rPr lang="tr-TR" dirty="0" err="1" smtClean="0"/>
              <a:t>PBYS’ye</a:t>
            </a:r>
            <a:r>
              <a:rPr lang="tr-TR" dirty="0" smtClean="0"/>
              <a:t> veri girişi yapılırken ilgili personelin Kanun No alanı önem arz etmektedir. Çünkü 5434’te tabi olan personellerin Borçlanma Başlama Tarihi Borçlandığı tarihten sonraki maaş dönemi seçilmelidir.</a:t>
            </a:r>
          </a:p>
          <a:p>
            <a:pPr marL="342900" indent="-342900" algn="just">
              <a:buFont typeface="Wingdings" panose="05000000000000000000" pitchFamily="2" charset="2"/>
              <a:buChar char="Ø"/>
            </a:pPr>
            <a:r>
              <a:rPr lang="tr-TR" dirty="0" smtClean="0"/>
              <a:t>HİTAP Borçlanma Bilgileri için ceza tahakkuk etmektedir.</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19</a:t>
            </a:fld>
            <a:endParaRPr lang="tr-TR"/>
          </a:p>
        </p:txBody>
      </p:sp>
      <p:sp>
        <p:nvSpPr>
          <p:cNvPr id="5" name="Title 4"/>
          <p:cNvSpPr>
            <a:spLocks noGrp="1"/>
          </p:cNvSpPr>
          <p:nvPr>
            <p:ph type="title"/>
          </p:nvPr>
        </p:nvSpPr>
        <p:spPr>
          <a:xfrm>
            <a:off x="1123694" y="1109075"/>
            <a:ext cx="7862303" cy="757130"/>
          </a:xfrm>
        </p:spPr>
        <p:txBody>
          <a:bodyPr/>
          <a:lstStyle/>
          <a:p>
            <a:r>
              <a:rPr lang="tr-TR" dirty="0" smtClean="0"/>
              <a:t>BORÇLANMA BİLGİLERİ ekranında 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3670836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fontScale="92500" lnSpcReduction="10000"/>
          </a:bodyPr>
          <a:lstStyle/>
          <a:p>
            <a:pPr marL="342900" indent="-342900" algn="just">
              <a:buFont typeface="Wingdings" panose="05000000000000000000" pitchFamily="2" charset="2"/>
              <a:buChar char="Ø"/>
            </a:pPr>
            <a:r>
              <a:rPr lang="tr-TR" dirty="0" smtClean="0"/>
              <a:t>Hizmet İçi Eğitim ve Kurs Bilgileri için kurumumuz oldukça fazla ceza ödemiştir.</a:t>
            </a:r>
          </a:p>
          <a:p>
            <a:pPr marL="342900" indent="-342900" algn="just">
              <a:buFont typeface="Wingdings" panose="05000000000000000000" pitchFamily="2" charset="2"/>
              <a:buChar char="Ø"/>
            </a:pPr>
            <a:r>
              <a:rPr lang="tr-TR" dirty="0" err="1" smtClean="0"/>
              <a:t>HİTAP’ta</a:t>
            </a:r>
            <a:r>
              <a:rPr lang="tr-TR" dirty="0" smtClean="0"/>
              <a:t> </a:t>
            </a:r>
            <a:r>
              <a:rPr lang="tr-TR" dirty="0" err="1" smtClean="0"/>
              <a:t>Lisanüstü</a:t>
            </a:r>
            <a:r>
              <a:rPr lang="tr-TR" dirty="0" smtClean="0"/>
              <a:t> Eğitim/Kurs </a:t>
            </a:r>
            <a:r>
              <a:rPr lang="tr-TR" dirty="0"/>
              <a:t>Bilgileri </a:t>
            </a:r>
            <a:r>
              <a:rPr lang="tr-TR" dirty="0" smtClean="0"/>
              <a:t>ekranı Sertifika, Yüksek Lisans ve üstü öğrenim düzeylerini içermektedir.</a:t>
            </a:r>
          </a:p>
          <a:p>
            <a:pPr marL="342900" indent="-342900" algn="just">
              <a:buFont typeface="Wingdings" panose="05000000000000000000" pitchFamily="2" charset="2"/>
              <a:buChar char="Ø"/>
            </a:pPr>
            <a:r>
              <a:rPr lang="tr-TR" dirty="0" err="1" smtClean="0"/>
              <a:t>PBYS’de</a:t>
            </a:r>
            <a:r>
              <a:rPr lang="tr-TR" dirty="0" smtClean="0"/>
              <a:t> ise Lisansüstü Eğitim/Kurs Bilgileri ekranı yerine </a:t>
            </a:r>
            <a:r>
              <a:rPr lang="tr-TR" dirty="0" err="1" smtClean="0"/>
              <a:t>Hizmetiçi</a:t>
            </a:r>
            <a:r>
              <a:rPr lang="tr-TR" dirty="0" smtClean="0"/>
              <a:t> Eğitim ve Kurs Bilgileri ekranı bulunmaktadır. </a:t>
            </a:r>
          </a:p>
          <a:p>
            <a:pPr marL="342900" indent="-342900" algn="just">
              <a:buFont typeface="Wingdings" panose="05000000000000000000" pitchFamily="2" charset="2"/>
              <a:buChar char="Ø"/>
            </a:pPr>
            <a:r>
              <a:rPr lang="tr-TR" dirty="0" err="1" smtClean="0"/>
              <a:t>HİTAP’taki</a:t>
            </a:r>
            <a:r>
              <a:rPr lang="tr-TR" dirty="0" smtClean="0"/>
              <a:t> Lisansüstü Eğitim Bilgileri </a:t>
            </a:r>
            <a:r>
              <a:rPr lang="tr-TR" dirty="0" err="1" smtClean="0"/>
              <a:t>PBYS’de</a:t>
            </a:r>
            <a:r>
              <a:rPr lang="tr-TR" dirty="0" smtClean="0"/>
              <a:t> Öğrenim Bilgileri ekranına girilmektedir.</a:t>
            </a:r>
          </a:p>
          <a:p>
            <a:pPr marL="342900" indent="-342900" algn="just">
              <a:buFont typeface="Wingdings" panose="05000000000000000000" pitchFamily="2" charset="2"/>
              <a:buChar char="Ø"/>
            </a:pPr>
            <a:r>
              <a:rPr lang="tr-TR" dirty="0" err="1" smtClean="0"/>
              <a:t>PBYS’de</a:t>
            </a:r>
            <a:r>
              <a:rPr lang="tr-TR" dirty="0" smtClean="0"/>
              <a:t> </a:t>
            </a:r>
            <a:r>
              <a:rPr lang="tr-TR" dirty="0"/>
              <a:t>Hizmet İçi Eğitim ve Kurs Bilgileri </a:t>
            </a:r>
            <a:r>
              <a:rPr lang="tr-TR" dirty="0" smtClean="0"/>
              <a:t>ekranı sadece «Kurumca düzenlenen ve </a:t>
            </a:r>
            <a:r>
              <a:rPr lang="tr-TR" dirty="0" err="1" smtClean="0"/>
              <a:t>Hizmetiçi</a:t>
            </a:r>
            <a:r>
              <a:rPr lang="tr-TR" dirty="0" smtClean="0"/>
              <a:t> sayılmayan eğitim» türü HİTAP ile bağlantılıdır. Ancak bu tür için geçerli olan sertifika ve diploma programları üniversitemiz personeline verilen eğitim türlerinden değildir. Bu nedenle üniversitemize tahakkuk edilen cezalar aslında yanlış Eğitim Türü seçiminden kaynaklanmaktadır.</a:t>
            </a: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20</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HİZMET İÇİ EĞİTİM VE KURS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2120617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fontScale="92500" lnSpcReduction="10000"/>
          </a:bodyPr>
          <a:lstStyle/>
          <a:p>
            <a:pPr marL="342900" indent="-342900">
              <a:buFont typeface="Wingdings" panose="05000000000000000000" pitchFamily="2" charset="2"/>
              <a:buChar char="Ø"/>
            </a:pPr>
            <a:r>
              <a:rPr lang="tr-TR" dirty="0" smtClean="0"/>
              <a:t>Hizmet İçi Eğitim ve Kurs Bilgileri ekranında Eğitim Türü alanı önemlidir. Bu nedenle Hizmet İçi eğitimleri lütfen HİTAP ile bağlantısı olan Eğitim türleri ile kaydetmeyiniz.</a:t>
            </a:r>
          </a:p>
          <a:p>
            <a:pPr marL="342900" indent="-342900">
              <a:buFont typeface="Wingdings" panose="05000000000000000000" pitchFamily="2" charset="2"/>
              <a:buChar char="Ø"/>
            </a:pPr>
            <a:r>
              <a:rPr lang="tr-TR" dirty="0" smtClean="0"/>
              <a:t>HİTAP Hizmet İçi Eğitim ve Kurs Bilgilerine ceza tahakkuk etmektedir.</a:t>
            </a:r>
          </a:p>
          <a:p>
            <a:r>
              <a:rPr lang="tr-TR" u="sng" dirty="0" smtClean="0"/>
              <a:t>HİTAP ile bağlantısı olan Eğitim Türleri </a:t>
            </a:r>
          </a:p>
          <a:p>
            <a:pPr marL="342900" indent="-342900">
              <a:buFont typeface="Wingdings" panose="05000000000000000000" pitchFamily="2" charset="2"/>
              <a:buChar char="Ø"/>
            </a:pPr>
            <a:r>
              <a:rPr lang="tr-TR" dirty="0" smtClean="0"/>
              <a:t>Kurumca Düzenlenen ve </a:t>
            </a:r>
            <a:r>
              <a:rPr lang="tr-TR" dirty="0" err="1" smtClean="0"/>
              <a:t>Hizmetiçi</a:t>
            </a:r>
            <a:r>
              <a:rPr lang="tr-TR" dirty="0" smtClean="0"/>
              <a:t> Sayılmayan Kurs</a:t>
            </a:r>
          </a:p>
          <a:p>
            <a:pPr marL="342900" indent="-342900">
              <a:buFont typeface="Wingdings" panose="05000000000000000000" pitchFamily="2" charset="2"/>
              <a:buChar char="Ø"/>
            </a:pPr>
            <a:r>
              <a:rPr lang="tr-TR" dirty="0" smtClean="0"/>
              <a:t>Avukatlık Stajı</a:t>
            </a:r>
          </a:p>
          <a:p>
            <a:pPr marL="342900" indent="-342900">
              <a:buFont typeface="Wingdings" panose="05000000000000000000" pitchFamily="2" charset="2"/>
              <a:buChar char="Ø"/>
            </a:pPr>
            <a:r>
              <a:rPr lang="tr-TR" dirty="0" smtClean="0"/>
              <a:t>Hafızlık</a:t>
            </a:r>
          </a:p>
          <a:p>
            <a:r>
              <a:rPr lang="tr-TR" u="sng" dirty="0" smtClean="0"/>
              <a:t>HİTAP ile bağlantısı olmayan Eğitim Türleri</a:t>
            </a:r>
          </a:p>
          <a:p>
            <a:pPr marL="342900" indent="-342900">
              <a:buFont typeface="Wingdings" panose="05000000000000000000" pitchFamily="2" charset="2"/>
              <a:buChar char="Ø"/>
            </a:pPr>
            <a:r>
              <a:rPr lang="tr-TR" dirty="0" smtClean="0"/>
              <a:t>Kurum İçi Eğitim</a:t>
            </a:r>
          </a:p>
          <a:p>
            <a:pPr marL="342900" indent="-342900">
              <a:buFont typeface="Wingdings" panose="05000000000000000000" pitchFamily="2" charset="2"/>
              <a:buChar char="Ø"/>
            </a:pPr>
            <a:r>
              <a:rPr lang="tr-TR" dirty="0" smtClean="0"/>
              <a:t>Kurum Dışı Eğitim</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21</a:t>
            </a:fld>
            <a:endParaRPr lang="tr-TR"/>
          </a:p>
        </p:txBody>
      </p:sp>
      <p:sp>
        <p:nvSpPr>
          <p:cNvPr id="5" name="Title 4"/>
          <p:cNvSpPr>
            <a:spLocks noGrp="1"/>
          </p:cNvSpPr>
          <p:nvPr>
            <p:ph type="title"/>
          </p:nvPr>
        </p:nvSpPr>
        <p:spPr>
          <a:xfrm>
            <a:off x="1123694" y="1109075"/>
            <a:ext cx="7862303" cy="757130"/>
          </a:xfrm>
        </p:spPr>
        <p:txBody>
          <a:bodyPr/>
          <a:lstStyle/>
          <a:p>
            <a:r>
              <a:rPr lang="tr-TR" dirty="0"/>
              <a:t>HİZMET İÇİ EĞİTİM VE KURS </a:t>
            </a:r>
            <a:r>
              <a:rPr lang="tr-TR" dirty="0" smtClean="0"/>
              <a:t>BİLGİLERİ ekranında 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1875891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r>
              <a:rPr lang="tr-TR" dirty="0" smtClean="0"/>
              <a:t>Mahkeme Bilgileri aşağıda listelenen verileri içermektedir.</a:t>
            </a:r>
          </a:p>
          <a:p>
            <a:pPr marL="342900" indent="-342900">
              <a:buFont typeface="Wingdings" panose="05000000000000000000" pitchFamily="2" charset="2"/>
              <a:buChar char="Ø"/>
            </a:pPr>
            <a:r>
              <a:rPr lang="tr-TR" dirty="0" smtClean="0"/>
              <a:t>Yaş Tashihi</a:t>
            </a:r>
          </a:p>
          <a:p>
            <a:pPr marL="342900" indent="-342900">
              <a:buFont typeface="Wingdings" panose="05000000000000000000" pitchFamily="2" charset="2"/>
              <a:buChar char="Ø"/>
            </a:pPr>
            <a:r>
              <a:rPr lang="tr-TR" dirty="0" smtClean="0"/>
              <a:t>Ad ve </a:t>
            </a:r>
            <a:r>
              <a:rPr lang="tr-TR" dirty="0" err="1" smtClean="0"/>
              <a:t>Soyad</a:t>
            </a:r>
            <a:r>
              <a:rPr lang="tr-TR" dirty="0" smtClean="0"/>
              <a:t> Tahsisi</a:t>
            </a:r>
          </a:p>
          <a:p>
            <a:pPr marL="342900" indent="-342900">
              <a:buFont typeface="Wingdings" panose="05000000000000000000" pitchFamily="2" charset="2"/>
              <a:buChar char="Ø"/>
            </a:pPr>
            <a:r>
              <a:rPr lang="tr-TR" dirty="0" smtClean="0"/>
              <a:t>İntibaka İlişkin Mahkeme Kararı</a:t>
            </a:r>
          </a:p>
          <a:p>
            <a:pPr marL="342900" indent="-342900">
              <a:buFont typeface="Wingdings" panose="05000000000000000000" pitchFamily="2" charset="2"/>
              <a:buChar char="Ø"/>
            </a:pPr>
            <a:r>
              <a:rPr lang="tr-TR" dirty="0" smtClean="0"/>
              <a:t>İdari Kayıt Düzeltme</a:t>
            </a:r>
          </a:p>
          <a:p>
            <a:pPr marL="342900" indent="-342900">
              <a:buFont typeface="Wingdings" panose="05000000000000000000" pitchFamily="2" charset="2"/>
              <a:buChar char="Ø"/>
            </a:pPr>
            <a:r>
              <a:rPr lang="tr-TR" dirty="0" err="1" smtClean="0"/>
              <a:t>Kazai</a:t>
            </a:r>
            <a:r>
              <a:rPr lang="tr-TR" dirty="0" smtClean="0"/>
              <a:t> Rüşt</a:t>
            </a:r>
          </a:p>
          <a:p>
            <a:pPr marL="342900" indent="-342900">
              <a:buFont typeface="Wingdings" panose="05000000000000000000" pitchFamily="2" charset="2"/>
              <a:buChar char="Ø"/>
            </a:pPr>
            <a:endParaRPr lang="tr-TR" dirty="0" smtClean="0"/>
          </a:p>
          <a:p>
            <a:pPr marL="342900" indent="-342900">
              <a:buFont typeface="Wingdings" panose="05000000000000000000" pitchFamily="2" charset="2"/>
              <a:buChar char="Ø"/>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22</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MAHKEME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2246061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buFont typeface="Wingdings" panose="05000000000000000000" pitchFamily="2" charset="2"/>
              <a:buChar char="Ø"/>
            </a:pPr>
            <a:r>
              <a:rPr lang="tr-TR" dirty="0" smtClean="0"/>
              <a:t>Öğrenim Bilgileri ekranı HİTAP eksik listesinde önemli bir ekrandır</a:t>
            </a:r>
          </a:p>
          <a:p>
            <a:pPr marL="342900" indent="-342900">
              <a:buFont typeface="Wingdings" panose="05000000000000000000" pitchFamily="2" charset="2"/>
              <a:buChar char="Ø"/>
            </a:pPr>
            <a:r>
              <a:rPr lang="tr-TR" dirty="0" smtClean="0"/>
              <a:t>Öğrenim Bilgileri HİTAP tarafından ceza tahakkuk ettirilen bir ekrandır. </a:t>
            </a:r>
          </a:p>
          <a:p>
            <a:pPr marL="342900" indent="-342900">
              <a:buFont typeface="Wingdings" panose="05000000000000000000" pitchFamily="2" charset="2"/>
              <a:buChar char="Ø"/>
            </a:pPr>
            <a:r>
              <a:rPr lang="tr-TR" dirty="0" smtClean="0"/>
              <a:t>Öğrenim Bilgilerinde Ceza için Sadece İbraz tarihi kontrol edilmektedir.</a:t>
            </a:r>
          </a:p>
          <a:p>
            <a:endParaRPr lang="tr-TR" dirty="0" smtClean="0"/>
          </a:p>
          <a:p>
            <a:pPr marL="342900" indent="-342900">
              <a:buFont typeface="Wingdings" panose="05000000000000000000" pitchFamily="2" charset="2"/>
              <a:buChar char="Ø"/>
            </a:pPr>
            <a:endParaRPr lang="tr-TR" dirty="0" smtClean="0"/>
          </a:p>
          <a:p>
            <a:pPr marL="342900" indent="-342900">
              <a:buFont typeface="Wingdings" panose="05000000000000000000" pitchFamily="2" charset="2"/>
              <a:buChar char="Ø"/>
            </a:pPr>
            <a:endParaRPr lang="tr-TR" dirty="0" smtClean="0"/>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23</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ÖĞRENİM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2881312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r>
              <a:rPr lang="tr-TR" dirty="0" smtClean="0"/>
              <a:t>Unvan Bilgileri ekranı, personelin tüm hizmeti boyunca değişen unvanlarının listelendiği ekrandır. </a:t>
            </a:r>
          </a:p>
          <a:p>
            <a:r>
              <a:rPr lang="tr-TR" dirty="0" smtClean="0"/>
              <a:t>Unvan bilgilerine ekleme yapma nedenleri aşağıda listelenmiştir.</a:t>
            </a:r>
          </a:p>
          <a:p>
            <a:pPr marL="342900" indent="-342900">
              <a:buFont typeface="Wingdings" panose="05000000000000000000" pitchFamily="2" charset="2"/>
              <a:buChar char="Ø"/>
            </a:pPr>
            <a:r>
              <a:rPr lang="tr-TR" dirty="0" smtClean="0"/>
              <a:t>Unvanın değişmesi</a:t>
            </a:r>
          </a:p>
          <a:p>
            <a:pPr marL="342900" indent="-342900">
              <a:buFont typeface="Wingdings" panose="05000000000000000000" pitchFamily="2" charset="2"/>
              <a:buChar char="Ø"/>
            </a:pPr>
            <a:r>
              <a:rPr lang="tr-TR" dirty="0" smtClean="0"/>
              <a:t>Aylıksız İzne çıkılması</a:t>
            </a:r>
          </a:p>
          <a:p>
            <a:pPr marL="342900" indent="-342900">
              <a:buFont typeface="Wingdings" panose="05000000000000000000" pitchFamily="2" charset="2"/>
              <a:buChar char="Ø"/>
            </a:pPr>
            <a:r>
              <a:rPr lang="tr-TR" dirty="0" smtClean="0"/>
              <a:t>Profesörlerde 4 yılın dolması</a:t>
            </a:r>
          </a:p>
          <a:p>
            <a:pPr marL="342900" indent="-342900">
              <a:buFont typeface="Wingdings" panose="05000000000000000000" pitchFamily="2" charset="2"/>
              <a:buChar char="Ø"/>
            </a:pPr>
            <a:r>
              <a:rPr lang="tr-TR" dirty="0" smtClean="0"/>
              <a:t>KHK ile görevden uzaklaştırılma</a:t>
            </a:r>
          </a:p>
          <a:p>
            <a:pPr marL="342900" indent="-342900">
              <a:buFont typeface="Wingdings" panose="05000000000000000000" pitchFamily="2" charset="2"/>
              <a:buChar char="Ø"/>
            </a:pPr>
            <a:r>
              <a:rPr lang="tr-TR" dirty="0" smtClean="0"/>
              <a:t>Ayrılış</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24</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UNVAN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3269936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fontScale="92500" lnSpcReduction="10000"/>
          </a:bodyPr>
          <a:lstStyle/>
          <a:p>
            <a:pPr algn="just"/>
            <a:r>
              <a:rPr lang="tr-TR" u="sng" dirty="0" smtClean="0"/>
              <a:t>Unvan Bilgilerinde dikkat edilmesi gereken hususlar:</a:t>
            </a:r>
          </a:p>
          <a:p>
            <a:pPr marL="342900" indent="-342900" algn="just">
              <a:buFont typeface="Wingdings" panose="05000000000000000000" pitchFamily="2" charset="2"/>
              <a:buChar char="Ø"/>
            </a:pPr>
            <a:endParaRPr lang="tr-TR" u="sng" dirty="0" smtClean="0"/>
          </a:p>
          <a:p>
            <a:pPr marL="342900" indent="-342900" algn="just">
              <a:buFont typeface="Wingdings" panose="05000000000000000000" pitchFamily="2" charset="2"/>
              <a:buChar char="Ø"/>
            </a:pPr>
            <a:r>
              <a:rPr lang="tr-TR" dirty="0" smtClean="0"/>
              <a:t>Personelin </a:t>
            </a:r>
            <a:r>
              <a:rPr lang="tr-TR" dirty="0"/>
              <a:t>i</a:t>
            </a:r>
            <a:r>
              <a:rPr lang="tr-TR" dirty="0" smtClean="0"/>
              <a:t>lk atamasında göreve başlamasıyla Unvan Bilgileri ekranına Unvan Türü, Hizmet Sınıfı, Başlama Tarihi, Atama Şekli alanları doldurulup kaydedilmelidir.</a:t>
            </a:r>
          </a:p>
          <a:p>
            <a:pPr marL="342900" indent="-342900" algn="just">
              <a:buFont typeface="Wingdings" panose="05000000000000000000" pitchFamily="2" charset="2"/>
              <a:buChar char="Ø"/>
            </a:pPr>
            <a:r>
              <a:rPr lang="tr-TR" dirty="0" smtClean="0"/>
              <a:t>Aylıksız İzne çıkan personel için mevcut unvanın Bitiş Tarihi doldurulmalı, kişi Aylıksız İzinden döndüğünde yeni unvan satırı oluşturulmalıdır.</a:t>
            </a:r>
          </a:p>
          <a:p>
            <a:pPr marL="342900" indent="-342900" algn="just">
              <a:buFont typeface="Wingdings" panose="05000000000000000000" pitchFamily="2" charset="2"/>
              <a:buChar char="Ø"/>
            </a:pPr>
            <a:r>
              <a:rPr lang="tr-TR" dirty="0"/>
              <a:t>KHK ile görevden </a:t>
            </a:r>
            <a:r>
              <a:rPr lang="tr-TR" dirty="0" smtClean="0"/>
              <a:t>uzaklaştırılan kişi için mevcut unvan Bitiş Tarihi girilerek kapatılır, yeni unvan girilir, Yarı Zamanlı Çalışıyor kutucuğu </a:t>
            </a:r>
            <a:r>
              <a:rPr lang="tr-TR" dirty="0" err="1" smtClean="0"/>
              <a:t>tiklenir</a:t>
            </a:r>
            <a:r>
              <a:rPr lang="tr-TR" dirty="0" smtClean="0"/>
              <a:t> ve satır kaydedilir.</a:t>
            </a:r>
          </a:p>
          <a:p>
            <a:pPr marL="342900" indent="-342900" algn="just">
              <a:buFont typeface="Wingdings" panose="05000000000000000000" pitchFamily="2" charset="2"/>
              <a:buChar char="Ø"/>
            </a:pPr>
            <a:r>
              <a:rPr lang="tr-TR" dirty="0" smtClean="0"/>
              <a:t>Profesörlerde 4 yılın tamamlanmasında yeni bir Profesör unvanı tanımlanır.</a:t>
            </a:r>
          </a:p>
          <a:p>
            <a:pPr marL="342900" indent="-342900" algn="just">
              <a:buFont typeface="Wingdings" panose="05000000000000000000" pitchFamily="2" charset="2"/>
              <a:buChar char="Ø"/>
            </a:pPr>
            <a:r>
              <a:rPr lang="tr-TR" dirty="0" smtClean="0"/>
              <a:t>Ayrılış işlemlerinde mevcut unvanın Bitiş Tarihi girilerek unvan kaydedilir.</a:t>
            </a:r>
            <a:endParaRPr lang="tr-TR" dirty="0"/>
          </a:p>
          <a:p>
            <a:pPr marL="342900" indent="-342900">
              <a:buFont typeface="Wingdings" panose="05000000000000000000" pitchFamily="2" charset="2"/>
              <a:buChar char="Ø"/>
            </a:pPr>
            <a:endParaRPr lang="tr-TR" dirty="0" smtClean="0"/>
          </a:p>
          <a:p>
            <a:pPr marL="342900" indent="-342900">
              <a:buFont typeface="Wingdings" panose="05000000000000000000" pitchFamily="2" charset="2"/>
              <a:buChar char="Ø"/>
            </a:pPr>
            <a:endParaRPr lang="tr-TR" dirty="0"/>
          </a:p>
          <a:p>
            <a:pPr marL="342900" indent="-342900">
              <a:buFont typeface="Wingdings" panose="05000000000000000000" pitchFamily="2" charset="2"/>
              <a:buChar char="Ø"/>
            </a:pPr>
            <a:endParaRPr lang="tr-TR" dirty="0" smtClean="0"/>
          </a:p>
          <a:p>
            <a:pPr marL="342900" indent="-342900">
              <a:buFont typeface="Wingdings" panose="05000000000000000000" pitchFamily="2" charset="2"/>
              <a:buChar char="Ø"/>
            </a:pPr>
            <a:endParaRPr lang="tr-TR" dirty="0" smtClean="0"/>
          </a:p>
          <a:p>
            <a:pPr marL="342900" indent="-342900">
              <a:buFont typeface="Wingdings" panose="05000000000000000000" pitchFamily="2" charset="2"/>
              <a:buChar char="Ø"/>
            </a:pP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25</a:t>
            </a:fld>
            <a:endParaRPr lang="tr-TR"/>
          </a:p>
        </p:txBody>
      </p:sp>
      <p:sp>
        <p:nvSpPr>
          <p:cNvPr id="5" name="Title 4"/>
          <p:cNvSpPr>
            <a:spLocks noGrp="1"/>
          </p:cNvSpPr>
          <p:nvPr>
            <p:ph type="title"/>
          </p:nvPr>
        </p:nvSpPr>
        <p:spPr>
          <a:xfrm>
            <a:off x="1123694" y="1275274"/>
            <a:ext cx="7862303" cy="424732"/>
          </a:xfrm>
        </p:spPr>
        <p:txBody>
          <a:bodyPr/>
          <a:lstStyle/>
          <a:p>
            <a:r>
              <a:rPr lang="tr-TR" dirty="0"/>
              <a:t>UNVAN</a:t>
            </a:r>
            <a:r>
              <a:rPr lang="tr-TR" dirty="0" smtClean="0"/>
              <a:t> BİLGİLERİ </a:t>
            </a:r>
            <a:r>
              <a:rPr lang="tr-TR" dirty="0"/>
              <a:t>ekranında </a:t>
            </a:r>
            <a:r>
              <a:rPr lang="tr-TR" dirty="0" smtClean="0"/>
              <a:t>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12625393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lgn="just">
              <a:buFont typeface="Wingdings" panose="05000000000000000000" pitchFamily="2" charset="2"/>
              <a:buChar char="Ø"/>
            </a:pPr>
            <a:r>
              <a:rPr lang="tr-TR" dirty="0" smtClean="0"/>
              <a:t>Unvan Bilgileri ekranı 2018 yılında HİTAP tarafından ceza tahakkuk edilen işlemlerden çıkarılmıştır. Ancak İbraz Tarihi mutlaka veri girişi yapılan gün olarak girilmelidir.</a:t>
            </a:r>
          </a:p>
          <a:p>
            <a:pPr marL="342900" indent="-342900" algn="just">
              <a:buFont typeface="Wingdings" panose="05000000000000000000" pitchFamily="2" charset="2"/>
              <a:buChar char="Ø"/>
            </a:pPr>
            <a:r>
              <a:rPr lang="tr-TR" dirty="0" smtClean="0"/>
              <a:t>KHK ile görevden uzaklaştırılmış ancak görevine iade edilenler için oluşturulan satır silinmelidir.</a:t>
            </a:r>
          </a:p>
          <a:p>
            <a:pPr algn="just"/>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26</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1416 EĞİTİM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30604381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lgn="just">
              <a:buFont typeface="Wingdings" panose="05000000000000000000" pitchFamily="2" charset="2"/>
              <a:buChar char="Ø"/>
            </a:pPr>
            <a:r>
              <a:rPr lang="tr-TR" dirty="0" smtClean="0"/>
              <a:t>PBYS Hizmet Bilgileri ekranında HİTAP Hizmet ve Diğer Hizmet bilgileri </a:t>
            </a:r>
            <a:r>
              <a:rPr lang="tr-TR" dirty="0" err="1" smtClean="0"/>
              <a:t>bilgileri</a:t>
            </a:r>
            <a:r>
              <a:rPr lang="tr-TR" dirty="0" smtClean="0"/>
              <a:t> bulunmaktadır. HİTAP Hizmet Bilgileri ekranına ceza tahakkuk etmektedir.</a:t>
            </a:r>
          </a:p>
          <a:p>
            <a:pPr marL="342900" lvl="0" indent="-342900" algn="just">
              <a:buFont typeface="Wingdings" panose="05000000000000000000" pitchFamily="2" charset="2"/>
              <a:buChar char="Ø"/>
            </a:pPr>
            <a:r>
              <a:rPr lang="tr-TR" dirty="0"/>
              <a:t>HİTAP’ta ceza ile ilgili son gelişmelerden sonra en fazla cezaya neden olabilecek ekrandır. Bu nedenle veri girişlerine dikkat edilmelidir.</a:t>
            </a:r>
          </a:p>
          <a:p>
            <a:pPr marL="342900" lvl="0" indent="-342900" algn="just">
              <a:buFont typeface="Wingdings" panose="05000000000000000000" pitchFamily="2" charset="2"/>
              <a:buChar char="Ø"/>
            </a:pPr>
            <a:r>
              <a:rPr lang="tr-TR" dirty="0"/>
              <a:t>Hizmet Bilgilerinde 15.08.2015 tarihine dikkat edilmelidir. HİTAP Atama satırı ile son satır arasına 15.08.2015 tarih öncesine ait satırların </a:t>
            </a:r>
            <a:r>
              <a:rPr lang="tr-TR" dirty="0" smtClean="0"/>
              <a:t>Kurum </a:t>
            </a:r>
            <a:r>
              <a:rPr lang="tr-TR" dirty="0"/>
              <a:t>İbraz Tarihi günün tarihi seçilmesi şartı ile ceza tahakkuk etmemektedir. Ancak 15.08.2015 sonrası tüm satırlar Kurum İbraz Tarihi günün tarihi seçilse bile 90 günü geçmiş ise cezanın tahakkuk edileceğini bildirmiştir.</a:t>
            </a:r>
          </a:p>
          <a:p>
            <a:pPr algn="just"/>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27</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HİZMET BİLGİLERİ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1048444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881351"/>
            <a:ext cx="8805998" cy="4427373"/>
          </a:xfrm>
          <a:solidFill>
            <a:schemeClr val="bg1"/>
          </a:solidFill>
        </p:spPr>
        <p:txBody>
          <a:bodyPr>
            <a:normAutofit/>
          </a:bodyPr>
          <a:lstStyle/>
          <a:p>
            <a:pPr marL="342900" lvl="0" indent="-342900" algn="just">
              <a:buFont typeface="Wingdings" panose="05000000000000000000" pitchFamily="2" charset="2"/>
              <a:buChar char="Ø"/>
            </a:pPr>
            <a:r>
              <a:rPr lang="tr-TR" dirty="0"/>
              <a:t>15.08.2015 sonrası kayıtların ceza ile sonuçlanmaması için yakın zaman tarih girilerek (90 günü geçmemesi için) kaydedilmesi, yeşil renge dönen kaydın daha sonradan eski tarihe çevrilmesi gerekir.</a:t>
            </a:r>
          </a:p>
          <a:p>
            <a:pPr marL="342900" lvl="0" indent="-342900" algn="just">
              <a:buFont typeface="Wingdings" panose="05000000000000000000" pitchFamily="2" charset="2"/>
              <a:buChar char="Ø"/>
            </a:pPr>
            <a:r>
              <a:rPr lang="tr-TR" dirty="0"/>
              <a:t>HİTAP’ta DİĞER HİZMET olarak adlandırılan ancak PBYS’de Hizmet Bilgileri ekranına girilen SSK, BAĞKUR vb. satırlar eski tarih olarak girilebilir. SSK, BAĞKUR vb. satırlarda Kurum İbraz Tarihinin günün tarihi girilmesi ile cezadan kaçınılabilir.</a:t>
            </a:r>
          </a:p>
          <a:p>
            <a:pPr marL="342900" lvl="0" indent="-342900" algn="just">
              <a:buFont typeface="Wingdings" panose="05000000000000000000" pitchFamily="2" charset="2"/>
              <a:buChar char="Ø"/>
            </a:pPr>
            <a:r>
              <a:rPr lang="tr-TR" dirty="0"/>
              <a:t>SSK girişlerinde SSK Sicil no ve İşyeri adı mutlaka girilmelidir. Bu alanlar HİTAP’ta zorunlu olduğundan satır kırmızıya düşmektedir. (SSK girişlerinde en çok yapılan hatalardan biridir)</a:t>
            </a:r>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28</a:t>
            </a:fld>
            <a:endParaRPr lang="tr-TR"/>
          </a:p>
        </p:txBody>
      </p:sp>
      <p:sp>
        <p:nvSpPr>
          <p:cNvPr id="5" name="Title 4"/>
          <p:cNvSpPr>
            <a:spLocks noGrp="1"/>
          </p:cNvSpPr>
          <p:nvPr>
            <p:ph type="title"/>
          </p:nvPr>
        </p:nvSpPr>
        <p:spPr>
          <a:xfrm>
            <a:off x="1123694" y="1275274"/>
            <a:ext cx="7862303" cy="424732"/>
          </a:xfrm>
        </p:spPr>
        <p:txBody>
          <a:bodyPr/>
          <a:lstStyle/>
          <a:p>
            <a:r>
              <a:rPr lang="tr-TR" dirty="0"/>
              <a:t>HİZMET </a:t>
            </a:r>
            <a:r>
              <a:rPr lang="tr-TR" dirty="0" smtClean="0"/>
              <a:t>BİLGİLERİ </a:t>
            </a:r>
            <a:r>
              <a:rPr lang="tr-TR" dirty="0"/>
              <a:t>ekranında </a:t>
            </a:r>
            <a:r>
              <a:rPr lang="tr-TR" dirty="0" smtClean="0"/>
              <a:t>dikkat edilecek hususlar</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0523" y="1083250"/>
            <a:ext cx="715533" cy="651592"/>
          </a:xfrm>
          <a:prstGeom prst="rect">
            <a:avLst/>
          </a:prstGeom>
        </p:spPr>
      </p:pic>
    </p:spTree>
    <p:extLst>
      <p:ext uri="{BB962C8B-B14F-4D97-AF65-F5344CB8AC3E}">
        <p14:creationId xmlns:p14="http://schemas.microsoft.com/office/powerpoint/2010/main" val="1398590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ayt Numarası Yer Tutucusu 1"/>
          <p:cNvSpPr>
            <a:spLocks noGrp="1"/>
          </p:cNvSpPr>
          <p:nvPr>
            <p:ph type="sldNum" sz="quarter" idx="13"/>
          </p:nvPr>
        </p:nvSpPr>
        <p:spPr/>
        <p:txBody>
          <a:bodyPr/>
          <a:lstStyle/>
          <a:p>
            <a:fld id="{8E6AA186-9BDC-43F2-8CB7-BFB6CE2B9968}" type="slidenum">
              <a:rPr lang="tr-TR" smtClean="0"/>
              <a:pPr/>
              <a:t>2</a:t>
            </a:fld>
            <a:endParaRPr lang="tr-TR"/>
          </a:p>
        </p:txBody>
      </p:sp>
      <p:sp>
        <p:nvSpPr>
          <p:cNvPr id="3" name="Metin Yer Tutucusu 2"/>
          <p:cNvSpPr>
            <a:spLocks noGrp="1"/>
          </p:cNvSpPr>
          <p:nvPr>
            <p:ph type="body" sz="quarter" idx="14"/>
          </p:nvPr>
        </p:nvSpPr>
        <p:spPr/>
        <p:txBody>
          <a:bodyPr>
            <a:normAutofit/>
          </a:bodyPr>
          <a:lstStyle/>
          <a:p>
            <a:pPr algn="just"/>
            <a:r>
              <a:rPr lang="tr-TR" dirty="0" err="1" smtClean="0"/>
              <a:t>SGK’nın</a:t>
            </a:r>
            <a:r>
              <a:rPr lang="tr-TR" dirty="0" smtClean="0"/>
              <a:t> tebliği sırasında İstanbul Üniversitesi olarak BİLİŞİM A.Ş. Tarafından yazılan bir Personel Bilgi Yönetim sistemi kullanılmaktaydı.</a:t>
            </a:r>
          </a:p>
          <a:p>
            <a:pPr marL="342900" indent="-342900" algn="just">
              <a:buFont typeface="Wingdings" panose="05000000000000000000" pitchFamily="2" charset="2"/>
              <a:buChar char="v"/>
            </a:pPr>
            <a:r>
              <a:rPr lang="tr-TR" dirty="0" smtClean="0"/>
              <a:t>İlk olarak UNİPA sistemindeki ve </a:t>
            </a:r>
            <a:r>
              <a:rPr lang="tr-TR" dirty="0" err="1" smtClean="0"/>
              <a:t>excelde</a:t>
            </a:r>
            <a:r>
              <a:rPr lang="tr-TR" dirty="0" smtClean="0"/>
              <a:t> doldurulan verilerin aktarımı için bir ara yüz kullanıldı. </a:t>
            </a:r>
            <a:r>
              <a:rPr lang="tr-TR" dirty="0"/>
              <a:t>Bilgi İşlem Daire Başkanlığı tarafından Toplu olarak </a:t>
            </a:r>
            <a:r>
              <a:rPr lang="tr-TR" dirty="0" err="1" smtClean="0"/>
              <a:t>HİTAP’a</a:t>
            </a:r>
            <a:r>
              <a:rPr lang="tr-TR" dirty="0" smtClean="0"/>
              <a:t> aktarıldı.</a:t>
            </a:r>
            <a:endParaRPr lang="tr-TR" dirty="0"/>
          </a:p>
          <a:p>
            <a:pPr algn="just"/>
            <a:r>
              <a:rPr lang="tr-TR" dirty="0" smtClean="0"/>
              <a:t>Daha sonraki veriler için </a:t>
            </a:r>
            <a:r>
              <a:rPr lang="tr-TR" dirty="0" err="1" smtClean="0"/>
              <a:t>SGK’nın</a:t>
            </a:r>
            <a:r>
              <a:rPr lang="tr-TR" dirty="0" smtClean="0"/>
              <a:t> istemiş olduğu verileri herkes farklı şekilde </a:t>
            </a:r>
            <a:r>
              <a:rPr lang="tr-TR" dirty="0" err="1" smtClean="0"/>
              <a:t>HİTAP’a</a:t>
            </a:r>
            <a:r>
              <a:rPr lang="tr-TR" dirty="0" smtClean="0"/>
              <a:t> göndermiştir.</a:t>
            </a:r>
          </a:p>
          <a:p>
            <a:pPr marL="342900" indent="-342900" algn="just">
              <a:buFont typeface="Wingdings" panose="05000000000000000000" pitchFamily="2" charset="2"/>
              <a:buChar char="v"/>
            </a:pPr>
            <a:r>
              <a:rPr lang="tr-TR" dirty="0" smtClean="0"/>
              <a:t>Bazıları verileri direkt </a:t>
            </a:r>
            <a:r>
              <a:rPr lang="tr-TR" dirty="0" err="1" smtClean="0"/>
              <a:t>HİTAP’a</a:t>
            </a:r>
            <a:r>
              <a:rPr lang="tr-TR" dirty="0" smtClean="0"/>
              <a:t> girmişlerdir. </a:t>
            </a:r>
            <a:r>
              <a:rPr lang="tr-TR" dirty="0" err="1" smtClean="0"/>
              <a:t>HİTAP’a</a:t>
            </a:r>
            <a:r>
              <a:rPr lang="tr-TR" dirty="0" smtClean="0"/>
              <a:t> girilen veriler aynı zamanda BİLİŞİM Personel Sistemine girilmiştir.</a:t>
            </a:r>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a:p>
        </p:txBody>
      </p:sp>
      <p:sp>
        <p:nvSpPr>
          <p:cNvPr id="4" name="Metin Yer Tutucusu 3"/>
          <p:cNvSpPr>
            <a:spLocks noGrp="1"/>
          </p:cNvSpPr>
          <p:nvPr>
            <p:ph type="body" sz="quarter" idx="15"/>
          </p:nvPr>
        </p:nvSpPr>
        <p:spPr/>
        <p:txBody>
          <a:bodyPr/>
          <a:lstStyle/>
          <a:p>
            <a:r>
              <a:rPr lang="tr-TR" dirty="0" smtClean="0"/>
              <a:t>İstanbul Üniversitesi HİTAP Çalışmaları</a:t>
            </a:r>
            <a:endParaRPr lang="tr-TR" dirty="0"/>
          </a:p>
        </p:txBody>
      </p:sp>
    </p:spTree>
    <p:extLst>
      <p:ext uri="{BB962C8B-B14F-4D97-AF65-F5344CB8AC3E}">
        <p14:creationId xmlns:p14="http://schemas.microsoft.com/office/powerpoint/2010/main" val="802598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a:solidFill>
            <a:schemeClr val="bg1"/>
          </a:solidFill>
        </p:spPr>
        <p:txBody>
          <a:bodyPr>
            <a:normAutofit/>
          </a:bodyPr>
          <a:lstStyle/>
          <a:p>
            <a:pPr marL="342900" indent="-342900">
              <a:buFont typeface="Wingdings" panose="05000000000000000000" pitchFamily="2" charset="2"/>
              <a:buChar char="Ø"/>
            </a:pPr>
            <a:r>
              <a:rPr lang="tr-TR" dirty="0" smtClean="0"/>
              <a:t>Sicil Harici ekranı;</a:t>
            </a:r>
          </a:p>
          <a:p>
            <a:pPr algn="just"/>
            <a:r>
              <a:rPr lang="tr-TR" dirty="0" err="1" smtClean="0"/>
              <a:t>HİTAP’ta</a:t>
            </a:r>
            <a:r>
              <a:rPr lang="tr-TR" dirty="0" smtClean="0"/>
              <a:t> olan ancak </a:t>
            </a:r>
            <a:r>
              <a:rPr lang="tr-TR" dirty="0" err="1" smtClean="0"/>
              <a:t>PBYS’de</a:t>
            </a:r>
            <a:r>
              <a:rPr lang="tr-TR" dirty="0" smtClean="0"/>
              <a:t> olmayan Ayrılan personelleri</a:t>
            </a:r>
          </a:p>
          <a:p>
            <a:pPr algn="just"/>
            <a:r>
              <a:rPr lang="tr-TR" dirty="0" err="1" smtClean="0"/>
              <a:t>HİTAP’ta</a:t>
            </a:r>
            <a:r>
              <a:rPr lang="tr-TR" dirty="0" smtClean="0"/>
              <a:t> ve aynı zamanda </a:t>
            </a:r>
            <a:r>
              <a:rPr lang="tr-TR" dirty="0" err="1" smtClean="0"/>
              <a:t>PBYS’de</a:t>
            </a:r>
            <a:r>
              <a:rPr lang="tr-TR" dirty="0" smtClean="0"/>
              <a:t> olmayan ayrılan personellerin          </a:t>
            </a:r>
            <a:r>
              <a:rPr lang="tr-TR" dirty="0" err="1" smtClean="0"/>
              <a:t>PBYS’ye</a:t>
            </a:r>
            <a:r>
              <a:rPr lang="tr-TR" dirty="0" smtClean="0"/>
              <a:t> sicil kayıtlarının oluşmasını sağlamaktadır.</a:t>
            </a:r>
          </a:p>
          <a:p>
            <a:pPr marL="342900" indent="-342900" algn="just">
              <a:buFont typeface="Wingdings" panose="05000000000000000000" pitchFamily="2" charset="2"/>
              <a:buChar char="Ø"/>
            </a:pPr>
            <a:r>
              <a:rPr lang="tr-TR" dirty="0" smtClean="0"/>
              <a:t>Sicil Harici kaydından sonra mutlaka ÖZLÜK ekranı kontrol edilmeli ve KAYDET işlemi uygulanmalıdır.</a:t>
            </a:r>
          </a:p>
          <a:p>
            <a:pPr marL="342900" indent="-342900" algn="just">
              <a:buFont typeface="Wingdings" panose="05000000000000000000" pitchFamily="2" charset="2"/>
              <a:buChar char="Ø"/>
            </a:pPr>
            <a:r>
              <a:rPr lang="tr-TR" dirty="0" smtClean="0"/>
              <a:t>Sicil Harici ekranından girilen bilgiler Özlük için ceza tahakkuk edilmesine sebep olabilir. Bu nedenle Memuriyete ve Kuruma Başlama Tarihleri günün tarihi olarak kaydedilmeli, Özlük bağlantısı kurulduktan sonra asıl tarihler sisteme girilmelidir.</a:t>
            </a:r>
          </a:p>
          <a:p>
            <a:pPr marL="342900" indent="-342900">
              <a:buFont typeface="Wingdings" panose="05000000000000000000" pitchFamily="2" charset="2"/>
              <a:buChar char="Ø"/>
            </a:pPr>
            <a:endParaRPr lang="tr-TR" dirty="0" smtClean="0"/>
          </a:p>
          <a:p>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29</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SİCİL HARİCİ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137618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432800" y="6356350"/>
            <a:ext cx="711200" cy="365125"/>
          </a:xfrm>
          <a:prstGeom prst="rect">
            <a:avLst/>
          </a:prstGeom>
        </p:spPr>
        <p:txBody>
          <a:bodyPr/>
          <a:lstStyle/>
          <a:p>
            <a:fld id="{8E6AA186-9BDC-43F2-8CB7-BFB6CE2B9968}" type="slidenum">
              <a:rPr lang="tr-TR" smtClean="0"/>
              <a:pPr/>
              <a:t>30</a:t>
            </a:fld>
            <a:endParaRPr lang="tr-TR"/>
          </a:p>
        </p:txBody>
      </p:sp>
    </p:spTree>
    <p:extLst>
      <p:ext uri="{BB962C8B-B14F-4D97-AF65-F5344CB8AC3E}">
        <p14:creationId xmlns:p14="http://schemas.microsoft.com/office/powerpoint/2010/main" val="3041914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ayt Numarası Yer Tutucusu 1"/>
          <p:cNvSpPr>
            <a:spLocks noGrp="1"/>
          </p:cNvSpPr>
          <p:nvPr>
            <p:ph type="sldNum" sz="quarter" idx="13"/>
          </p:nvPr>
        </p:nvSpPr>
        <p:spPr/>
        <p:txBody>
          <a:bodyPr/>
          <a:lstStyle/>
          <a:p>
            <a:fld id="{8E6AA186-9BDC-43F2-8CB7-BFB6CE2B9968}" type="slidenum">
              <a:rPr lang="tr-TR" smtClean="0"/>
              <a:pPr/>
              <a:t>3</a:t>
            </a:fld>
            <a:endParaRPr lang="tr-TR"/>
          </a:p>
        </p:txBody>
      </p:sp>
      <p:pic>
        <p:nvPicPr>
          <p:cNvPr id="5" name="Resim 4"/>
          <p:cNvPicPr>
            <a:picLocks noChangeAspect="1"/>
          </p:cNvPicPr>
          <p:nvPr/>
        </p:nvPicPr>
        <p:blipFill>
          <a:blip r:embed="rId2"/>
          <a:stretch>
            <a:fillRect/>
          </a:stretch>
        </p:blipFill>
        <p:spPr>
          <a:xfrm>
            <a:off x="180000" y="1160206"/>
            <a:ext cx="7675200" cy="5148520"/>
          </a:xfrm>
          <a:prstGeom prst="rect">
            <a:avLst/>
          </a:prstGeom>
        </p:spPr>
      </p:pic>
      <p:sp>
        <p:nvSpPr>
          <p:cNvPr id="4" name="Metin Yer Tutucusu 3"/>
          <p:cNvSpPr>
            <a:spLocks noGrp="1"/>
          </p:cNvSpPr>
          <p:nvPr>
            <p:ph type="body" sz="quarter" idx="15"/>
          </p:nvPr>
        </p:nvSpPr>
        <p:spPr>
          <a:xfrm>
            <a:off x="179999" y="496799"/>
            <a:ext cx="7675200" cy="592043"/>
          </a:xfrm>
        </p:spPr>
        <p:txBody>
          <a:bodyPr/>
          <a:lstStyle/>
          <a:p>
            <a:r>
              <a:rPr lang="tr-TR" dirty="0" smtClean="0"/>
              <a:t>Hatırladınız mı? </a:t>
            </a:r>
            <a:endParaRPr lang="tr-TR" dirty="0"/>
          </a:p>
        </p:txBody>
      </p:sp>
      <p:pic>
        <p:nvPicPr>
          <p:cNvPr id="6" name="Resim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66341" y="290383"/>
            <a:ext cx="725574" cy="725574"/>
          </a:xfrm>
          <a:prstGeom prst="rect">
            <a:avLst/>
          </a:prstGeom>
        </p:spPr>
      </p:pic>
    </p:spTree>
    <p:extLst>
      <p:ext uri="{BB962C8B-B14F-4D97-AF65-F5344CB8AC3E}">
        <p14:creationId xmlns:p14="http://schemas.microsoft.com/office/powerpoint/2010/main" val="2075751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ayt Numarası Yer Tutucusu 1"/>
          <p:cNvSpPr>
            <a:spLocks noGrp="1"/>
          </p:cNvSpPr>
          <p:nvPr>
            <p:ph type="sldNum" sz="quarter" idx="13"/>
          </p:nvPr>
        </p:nvSpPr>
        <p:spPr/>
        <p:txBody>
          <a:bodyPr/>
          <a:lstStyle/>
          <a:p>
            <a:fld id="{8E6AA186-9BDC-43F2-8CB7-BFB6CE2B9968}" type="slidenum">
              <a:rPr lang="tr-TR" smtClean="0"/>
              <a:pPr/>
              <a:t>4</a:t>
            </a:fld>
            <a:endParaRPr lang="tr-TR"/>
          </a:p>
        </p:txBody>
      </p:sp>
      <p:sp>
        <p:nvSpPr>
          <p:cNvPr id="3" name="Metin Yer Tutucusu 2"/>
          <p:cNvSpPr>
            <a:spLocks noGrp="1"/>
          </p:cNvSpPr>
          <p:nvPr>
            <p:ph type="body" sz="quarter" idx="14"/>
          </p:nvPr>
        </p:nvSpPr>
        <p:spPr>
          <a:xfrm>
            <a:off x="115330" y="1260389"/>
            <a:ext cx="8839200" cy="4967416"/>
          </a:xfrm>
          <a:noFill/>
        </p:spPr>
        <p:txBody>
          <a:bodyPr>
            <a:normAutofit fontScale="92500" lnSpcReduction="10000"/>
          </a:bodyPr>
          <a:lstStyle/>
          <a:p>
            <a:pPr algn="just"/>
            <a:r>
              <a:rPr lang="tr-TR" dirty="0" err="1" smtClean="0"/>
              <a:t>SGK’nın</a:t>
            </a:r>
            <a:r>
              <a:rPr lang="tr-TR" dirty="0" smtClean="0"/>
              <a:t> tebliği sırasında İstanbul Üniversitesi olarak BİLİŞİM A.Ş. Tarafından yazılan bir Personel Bilgi Yönetim sistemi kullanılmaktaydı.</a:t>
            </a:r>
          </a:p>
          <a:p>
            <a:pPr marL="342900" indent="-342900" algn="just">
              <a:buFont typeface="Wingdings" panose="05000000000000000000" pitchFamily="2" charset="2"/>
              <a:buChar char="v"/>
            </a:pPr>
            <a:r>
              <a:rPr lang="tr-TR" dirty="0" smtClean="0"/>
              <a:t>İlk olarak UNİPA sistemindeki ve </a:t>
            </a:r>
            <a:r>
              <a:rPr lang="tr-TR" dirty="0" err="1" smtClean="0"/>
              <a:t>excelde</a:t>
            </a:r>
            <a:r>
              <a:rPr lang="tr-TR" dirty="0" smtClean="0"/>
              <a:t> doldurulan verilerin aktarımı için bir ara yüz kullanıldı. </a:t>
            </a:r>
            <a:r>
              <a:rPr lang="tr-TR" dirty="0"/>
              <a:t>Bilgi İşlem Daire Başkanlığı tarafından Toplu olarak </a:t>
            </a:r>
            <a:r>
              <a:rPr lang="tr-TR" dirty="0" err="1" smtClean="0"/>
              <a:t>HİTAP’a</a:t>
            </a:r>
            <a:r>
              <a:rPr lang="tr-TR" dirty="0" smtClean="0"/>
              <a:t> aktarıldı.</a:t>
            </a:r>
            <a:endParaRPr lang="tr-TR" dirty="0"/>
          </a:p>
          <a:p>
            <a:pPr algn="just"/>
            <a:r>
              <a:rPr lang="tr-TR" dirty="0" smtClean="0"/>
              <a:t>Daha sonraki veriler için </a:t>
            </a:r>
            <a:r>
              <a:rPr lang="tr-TR" dirty="0" err="1" smtClean="0"/>
              <a:t>SGK’nın</a:t>
            </a:r>
            <a:r>
              <a:rPr lang="tr-TR" dirty="0" smtClean="0"/>
              <a:t> istemiş olduğu verileri herkes farklı şekilde </a:t>
            </a:r>
            <a:r>
              <a:rPr lang="tr-TR" dirty="0" err="1" smtClean="0"/>
              <a:t>HİTAP’a</a:t>
            </a:r>
            <a:r>
              <a:rPr lang="tr-TR" dirty="0" smtClean="0"/>
              <a:t> göndermiştir.</a:t>
            </a:r>
          </a:p>
          <a:p>
            <a:pPr marL="342900" indent="-342900" algn="just">
              <a:buFont typeface="Wingdings" panose="05000000000000000000" pitchFamily="2" charset="2"/>
              <a:buChar char="v"/>
            </a:pPr>
            <a:r>
              <a:rPr lang="tr-TR" dirty="0" smtClean="0"/>
              <a:t>Bazı birimler verileri direkt </a:t>
            </a:r>
            <a:r>
              <a:rPr lang="tr-TR" dirty="0" err="1" smtClean="0"/>
              <a:t>HİTAP’a</a:t>
            </a:r>
            <a:r>
              <a:rPr lang="tr-TR" dirty="0" smtClean="0"/>
              <a:t> girmişlerdir. Entegrasyona izin vermemişlerdir. </a:t>
            </a:r>
            <a:r>
              <a:rPr lang="tr-TR" dirty="0" err="1" smtClean="0"/>
              <a:t>HİTAP’a</a:t>
            </a:r>
            <a:r>
              <a:rPr lang="tr-TR" dirty="0" smtClean="0"/>
              <a:t> girilen veriler aynı zamanda BİLİŞİM Personel Sistemine girilmiştir.</a:t>
            </a:r>
          </a:p>
          <a:p>
            <a:pPr marL="342900" indent="-342900" algn="just">
              <a:buFont typeface="Wingdings" panose="05000000000000000000" pitchFamily="2" charset="2"/>
              <a:buChar char="v"/>
            </a:pPr>
            <a:r>
              <a:rPr lang="tr-TR" dirty="0" smtClean="0"/>
              <a:t>Bazı birimler ise verileri BİLİŞİM Personel Sistemine girmişlerdir. HİTAP web servisi sorun yaşattığından bazen verilerin kaybolduğu göründüğünden aktarım gece yarısı bir kere yapılmaya başlanmıştır. Bugün girilen verilerin </a:t>
            </a:r>
            <a:r>
              <a:rPr lang="tr-TR" dirty="0" err="1" smtClean="0"/>
              <a:t>HİTAP’a</a:t>
            </a:r>
            <a:r>
              <a:rPr lang="tr-TR" dirty="0" smtClean="0"/>
              <a:t> gidip gitmediği ertesi gün kontrol edilebiliyordu.</a:t>
            </a:r>
          </a:p>
          <a:p>
            <a:pPr algn="just"/>
            <a:endParaRPr lang="tr-TR" dirty="0" smtClean="0"/>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a:p>
        </p:txBody>
      </p:sp>
      <p:sp>
        <p:nvSpPr>
          <p:cNvPr id="4" name="Metin Yer Tutucusu 3"/>
          <p:cNvSpPr>
            <a:spLocks noGrp="1"/>
          </p:cNvSpPr>
          <p:nvPr>
            <p:ph type="body" sz="quarter" idx="15"/>
          </p:nvPr>
        </p:nvSpPr>
        <p:spPr/>
        <p:txBody>
          <a:bodyPr/>
          <a:lstStyle/>
          <a:p>
            <a:r>
              <a:rPr lang="tr-TR" dirty="0" smtClean="0"/>
              <a:t>İstanbul Üniversitesi HİTAP Çalışmaları</a:t>
            </a:r>
            <a:endParaRPr lang="tr-TR" dirty="0"/>
          </a:p>
        </p:txBody>
      </p:sp>
    </p:spTree>
    <p:extLst>
      <p:ext uri="{BB962C8B-B14F-4D97-AF65-F5344CB8AC3E}">
        <p14:creationId xmlns:p14="http://schemas.microsoft.com/office/powerpoint/2010/main" val="2634278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ayt Numarası Yer Tutucusu 1"/>
          <p:cNvSpPr>
            <a:spLocks noGrp="1"/>
          </p:cNvSpPr>
          <p:nvPr>
            <p:ph type="sldNum" sz="quarter" idx="13"/>
          </p:nvPr>
        </p:nvSpPr>
        <p:spPr/>
        <p:txBody>
          <a:bodyPr/>
          <a:lstStyle/>
          <a:p>
            <a:fld id="{8E6AA186-9BDC-43F2-8CB7-BFB6CE2B9968}" type="slidenum">
              <a:rPr lang="tr-TR" smtClean="0"/>
              <a:pPr/>
              <a:t>5</a:t>
            </a:fld>
            <a:endParaRPr lang="tr-TR"/>
          </a:p>
        </p:txBody>
      </p:sp>
      <p:sp>
        <p:nvSpPr>
          <p:cNvPr id="3" name="Metin Yer Tutucusu 2"/>
          <p:cNvSpPr>
            <a:spLocks noGrp="1"/>
          </p:cNvSpPr>
          <p:nvPr>
            <p:ph type="body" sz="quarter" idx="14"/>
          </p:nvPr>
        </p:nvSpPr>
        <p:spPr/>
        <p:txBody>
          <a:bodyPr>
            <a:normAutofit/>
          </a:bodyPr>
          <a:lstStyle/>
          <a:p>
            <a:pPr algn="just"/>
            <a:r>
              <a:rPr lang="tr-TR" dirty="0" smtClean="0"/>
              <a:t>2014 yılı Aralık ayı itibariyle İSKOP Personel Bilgi Yönetim Sistemi (PBYS) kullanılmaya başlandı. Bu sistem ile aktarımlar anlık olarak gönderilmeye başlanmıştır. HİTAP’ giden, gitmeyen veriler sarı, yeşil, kırmızı renkler ile gösterilmeye başlanmıştır.</a:t>
            </a:r>
          </a:p>
          <a:p>
            <a:pPr algn="just"/>
            <a:r>
              <a:rPr lang="tr-TR" dirty="0" smtClean="0"/>
              <a:t>PBYS ile </a:t>
            </a:r>
            <a:r>
              <a:rPr lang="tr-TR" dirty="0" err="1" smtClean="0"/>
              <a:t>HİTAP’a</a:t>
            </a:r>
            <a:r>
              <a:rPr lang="tr-TR" dirty="0" smtClean="0"/>
              <a:t> ayrı BİLİŞİM Personel Sistemine ayrı veri girişi yapan birimler de İSKOP Personel Bilgi Yönetim Sistemi ile entegre çalışmaya başlamıştır.</a:t>
            </a:r>
          </a:p>
          <a:p>
            <a:pPr algn="just"/>
            <a:endParaRPr lang="tr-TR" dirty="0" smtClean="0"/>
          </a:p>
          <a:p>
            <a:pPr algn="just"/>
            <a:endParaRPr lang="tr-TR" dirty="0" smtClean="0"/>
          </a:p>
          <a:p>
            <a:pPr marL="342900" indent="-342900" algn="just">
              <a:buFont typeface="Wingdings" panose="05000000000000000000" pitchFamily="2" charset="2"/>
              <a:buChar char="v"/>
            </a:pPr>
            <a:endParaRPr lang="tr-TR" dirty="0" smtClean="0"/>
          </a:p>
          <a:p>
            <a:pPr marL="342900" indent="-342900" algn="just">
              <a:buFont typeface="Wingdings" panose="05000000000000000000" pitchFamily="2" charset="2"/>
              <a:buChar char="v"/>
            </a:pPr>
            <a:endParaRPr lang="tr-TR" dirty="0"/>
          </a:p>
        </p:txBody>
      </p:sp>
      <p:sp>
        <p:nvSpPr>
          <p:cNvPr id="4" name="Metin Yer Tutucusu 3"/>
          <p:cNvSpPr>
            <a:spLocks noGrp="1"/>
          </p:cNvSpPr>
          <p:nvPr>
            <p:ph type="body" sz="quarter" idx="15"/>
          </p:nvPr>
        </p:nvSpPr>
        <p:spPr/>
        <p:txBody>
          <a:bodyPr/>
          <a:lstStyle/>
          <a:p>
            <a:r>
              <a:rPr lang="tr-TR" dirty="0" smtClean="0"/>
              <a:t>İstanbul Üniversitesi HİTAP Çalışmaları</a:t>
            </a:r>
            <a:endParaRPr lang="tr-TR" dirty="0"/>
          </a:p>
        </p:txBody>
      </p:sp>
    </p:spTree>
    <p:extLst>
      <p:ext uri="{BB962C8B-B14F-4D97-AF65-F5344CB8AC3E}">
        <p14:creationId xmlns:p14="http://schemas.microsoft.com/office/powerpoint/2010/main" val="3601351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p:spPr>
        <p:txBody>
          <a:bodyPr>
            <a:normAutofit fontScale="92500" lnSpcReduction="20000"/>
          </a:bodyPr>
          <a:lstStyle/>
          <a:p>
            <a:r>
              <a:rPr lang="tr-TR" dirty="0" smtClean="0"/>
              <a:t>2016 yılında alınan yüksek para cezası nedeniyle Üniversitemiz tek şifre ile devam etmeye karar vermiştir. 01.01.2017 tarihi itibariyle Genel Sekreterlik şifresi ile aktarımlar gerçekleşmeye başlamıştır.</a:t>
            </a:r>
          </a:p>
          <a:p>
            <a:r>
              <a:rPr lang="tr-TR" u="sng" dirty="0" smtClean="0">
                <a:solidFill>
                  <a:srgbClr val="FF0000"/>
                </a:solidFill>
              </a:rPr>
              <a:t>Tek Şifrenin Avantajları:</a:t>
            </a:r>
          </a:p>
          <a:p>
            <a:pPr marL="342900" indent="-342900">
              <a:buFont typeface="Wingdings" panose="05000000000000000000" pitchFamily="2" charset="2"/>
              <a:buChar char="v"/>
            </a:pPr>
            <a:r>
              <a:rPr lang="tr-TR" dirty="0" smtClean="0"/>
              <a:t>Bir kullanıcı adına Brüt Asgari Ücretin 24 katından fazlası ceza olarak kesilmemektedir. </a:t>
            </a:r>
            <a:endParaRPr lang="tr-TR" dirty="0"/>
          </a:p>
          <a:p>
            <a:pPr marL="342900" indent="-342900">
              <a:buFont typeface="Wingdings" panose="05000000000000000000" pitchFamily="2" charset="2"/>
              <a:buChar char="v"/>
            </a:pPr>
            <a:r>
              <a:rPr lang="tr-TR" dirty="0" smtClean="0"/>
              <a:t>Atama işlemleri ya da yeni birim eklemede tek şifre olması dolayısıyla bağlantı kopmamaktadır. (PBYS arka planında her birim için HİTAP kullanıcı adı ve şifresi tanımlanmaktadır.)</a:t>
            </a:r>
          </a:p>
          <a:p>
            <a:pPr marL="342900" indent="-342900">
              <a:buFont typeface="Wingdings" panose="05000000000000000000" pitchFamily="2" charset="2"/>
              <a:buChar char="v"/>
            </a:pPr>
            <a:r>
              <a:rPr lang="tr-TR" dirty="0" smtClean="0"/>
              <a:t>Şifre değişikliği nedeniyle bağlantı kopukluğu yaşanmamaktadır. (Birimler bazen şifrelerini değiştirmekte, fark etmeden bağlantıyı koparmaktaydılar.)</a:t>
            </a:r>
          </a:p>
          <a:p>
            <a:pPr marL="342900" indent="-342900">
              <a:buFont typeface="Wingdings" panose="05000000000000000000" pitchFamily="2" charset="2"/>
              <a:buChar char="v"/>
            </a:pPr>
            <a:r>
              <a:rPr lang="tr-TR" dirty="0" smtClean="0"/>
              <a:t>Toplu işlemlerde tek bir kullanıcı ile tüm HİTAP işlemleri yazılım açısından yapılabilmektedir.</a:t>
            </a:r>
            <a:endParaRPr lang="tr-TR" dirty="0"/>
          </a:p>
        </p:txBody>
      </p:sp>
      <p:sp>
        <p:nvSpPr>
          <p:cNvPr id="2" name="Slide Number Placeholder 1"/>
          <p:cNvSpPr>
            <a:spLocks noGrp="1"/>
          </p:cNvSpPr>
          <p:nvPr>
            <p:ph type="sldNum" sz="quarter" idx="13"/>
          </p:nvPr>
        </p:nvSpPr>
        <p:spPr/>
        <p:txBody>
          <a:bodyPr/>
          <a:lstStyle/>
          <a:p>
            <a:fld id="{8E6AA186-9BDC-43F2-8CB7-BFB6CE2B9968}" type="slidenum">
              <a:rPr lang="tr-TR" smtClean="0"/>
              <a:pPr/>
              <a:t>6</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1.1 </a:t>
            </a:r>
            <a:r>
              <a:rPr lang="tr-TR" dirty="0" err="1" smtClean="0"/>
              <a:t>HİTAP’ta</a:t>
            </a:r>
            <a:r>
              <a:rPr lang="tr-TR" dirty="0" smtClean="0"/>
              <a:t> tek şifreye geçilmesi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1647171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p:spPr>
        <p:txBody>
          <a:bodyPr>
            <a:normAutofit/>
          </a:bodyPr>
          <a:lstStyle/>
          <a:p>
            <a:r>
              <a:rPr lang="tr-TR" u="sng" dirty="0" smtClean="0">
                <a:solidFill>
                  <a:srgbClr val="FF0000"/>
                </a:solidFill>
              </a:rPr>
              <a:t>Tek Şifrenin Dezavantajları:</a:t>
            </a:r>
          </a:p>
          <a:p>
            <a:pPr marL="342900" indent="-342900">
              <a:buFont typeface="Wingdings" panose="05000000000000000000" pitchFamily="2" charset="2"/>
              <a:buChar char="v"/>
            </a:pPr>
            <a:r>
              <a:rPr lang="tr-TR" dirty="0" smtClean="0"/>
              <a:t>IPC listesinin Birim bazlı görülmemesi </a:t>
            </a:r>
            <a:r>
              <a:rPr lang="tr-TR" dirty="0" smtClean="0">
                <a:solidFill>
                  <a:srgbClr val="FFC000"/>
                </a:solidFill>
              </a:rPr>
              <a:t>(</a:t>
            </a:r>
            <a:r>
              <a:rPr lang="tr-TR" dirty="0" err="1" smtClean="0">
                <a:solidFill>
                  <a:srgbClr val="FFC000"/>
                </a:solidFill>
              </a:rPr>
              <a:t>PBYS’de</a:t>
            </a:r>
            <a:r>
              <a:rPr lang="tr-TR" dirty="0" smtClean="0">
                <a:solidFill>
                  <a:srgbClr val="FFC000"/>
                </a:solidFill>
              </a:rPr>
              <a:t> Birim bazlı gösterim çalışması yapılmaktadır.)</a:t>
            </a:r>
            <a:endParaRPr lang="tr-TR" dirty="0">
              <a:solidFill>
                <a:srgbClr val="FFC000"/>
              </a:solidFill>
            </a:endParaRPr>
          </a:p>
          <a:p>
            <a:pPr marL="342900" indent="-342900">
              <a:buFont typeface="Wingdings" panose="05000000000000000000" pitchFamily="2" charset="2"/>
              <a:buChar char="v"/>
            </a:pPr>
            <a:r>
              <a:rPr lang="tr-TR" dirty="0" smtClean="0"/>
              <a:t>Hizmet Özeti ve Eksik Listesinin </a:t>
            </a:r>
            <a:r>
              <a:rPr lang="tr-TR" dirty="0"/>
              <a:t>Birim bazlı görülmemesi </a:t>
            </a:r>
            <a:r>
              <a:rPr lang="tr-TR" dirty="0">
                <a:solidFill>
                  <a:srgbClr val="FFC000"/>
                </a:solidFill>
              </a:rPr>
              <a:t>(</a:t>
            </a:r>
            <a:r>
              <a:rPr lang="tr-TR" dirty="0" err="1">
                <a:solidFill>
                  <a:srgbClr val="FFC000"/>
                </a:solidFill>
              </a:rPr>
              <a:t>PBYS’de</a:t>
            </a:r>
            <a:r>
              <a:rPr lang="tr-TR" dirty="0">
                <a:solidFill>
                  <a:srgbClr val="FFC000"/>
                </a:solidFill>
              </a:rPr>
              <a:t> Birim bazlı gösterim çalışması yapılmaktadır.)</a:t>
            </a:r>
          </a:p>
          <a:p>
            <a:pPr marL="342900" indent="-342900">
              <a:buFont typeface="Wingdings" panose="05000000000000000000" pitchFamily="2" charset="2"/>
              <a:buChar char="v"/>
            </a:pPr>
            <a:r>
              <a:rPr lang="tr-TR" dirty="0" smtClean="0"/>
              <a:t>Birime yeni atanan personelin ödenen maaş sonrası </a:t>
            </a:r>
            <a:r>
              <a:rPr lang="tr-TR" dirty="0" err="1" smtClean="0"/>
              <a:t>HİTAP’ta</a:t>
            </a:r>
            <a:r>
              <a:rPr lang="tr-TR" dirty="0" smtClean="0"/>
              <a:t> görünmesi </a:t>
            </a:r>
            <a:r>
              <a:rPr lang="tr-TR" dirty="0" smtClean="0">
                <a:solidFill>
                  <a:srgbClr val="FFC000"/>
                </a:solidFill>
              </a:rPr>
              <a:t>(Kurum Bilgisi GENEL SEKRETERLİK görünmektedir. KESENEK GÖNDEREN KURUM BİLGİSİ ise ilk maaştan sonra Edebiyat Fakültesi, Mühendislik Fakültesi vs. şeklinde alt birimler olarak güncellenmektedir.</a:t>
            </a:r>
          </a:p>
          <a:p>
            <a:pPr marL="342900" indent="-342900">
              <a:buFont typeface="Wingdings" panose="05000000000000000000" pitchFamily="2" charset="2"/>
              <a:buChar char="v"/>
            </a:pPr>
            <a:endParaRPr lang="tr-TR" dirty="0" smtClean="0">
              <a:solidFill>
                <a:srgbClr val="FFC000"/>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7</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1.1 </a:t>
            </a:r>
            <a:r>
              <a:rPr lang="tr-TR" dirty="0" err="1" smtClean="0"/>
              <a:t>HİTAP’ta</a:t>
            </a:r>
            <a:r>
              <a:rPr lang="tr-TR" dirty="0" smtClean="0"/>
              <a:t> tek şifreye geçilmesi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spTree>
    <p:extLst>
      <p:ext uri="{BB962C8B-B14F-4D97-AF65-F5344CB8AC3E}">
        <p14:creationId xmlns:p14="http://schemas.microsoft.com/office/powerpoint/2010/main" val="3676207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a:xfrm>
            <a:off x="180000" y="1787611"/>
            <a:ext cx="8805998" cy="4521114"/>
          </a:xfrm>
        </p:spPr>
        <p:txBody>
          <a:bodyPr>
            <a:normAutofit/>
          </a:bodyPr>
          <a:lstStyle/>
          <a:p>
            <a:r>
              <a:rPr lang="tr-TR" u="sng" dirty="0" smtClean="0">
                <a:solidFill>
                  <a:srgbClr val="FF0000"/>
                </a:solidFill>
              </a:rPr>
              <a:t>Tek Şifrenin Dezavantajları:</a:t>
            </a:r>
          </a:p>
          <a:p>
            <a:pPr marL="342900" indent="-342900" algn="just">
              <a:buFont typeface="Wingdings" panose="05000000000000000000" pitchFamily="2" charset="2"/>
              <a:buChar char="v"/>
            </a:pPr>
            <a:r>
              <a:rPr lang="tr-TR" dirty="0" smtClean="0"/>
              <a:t>Birime yeni atanan personelin ödenen maaş sonrası </a:t>
            </a:r>
            <a:r>
              <a:rPr lang="tr-TR" dirty="0" err="1" smtClean="0"/>
              <a:t>HİTAP’ta</a:t>
            </a:r>
            <a:r>
              <a:rPr lang="tr-TR" dirty="0" smtClean="0"/>
              <a:t> görünmesi </a:t>
            </a:r>
            <a:r>
              <a:rPr lang="tr-TR" dirty="0" smtClean="0">
                <a:solidFill>
                  <a:srgbClr val="FFC000"/>
                </a:solidFill>
              </a:rPr>
              <a:t>(Kurum Bilgisi GENEL SEKRETERLİK görünmektedir. KESENEK GÖNDEREN KURUM BİLGİSİ ise ilk maaştan sonra Edebiyat Fakültesi, Mühendislik Fakültesi vs. şeklinde alt birimler olarak güncellenmektedir.)</a:t>
            </a:r>
          </a:p>
          <a:p>
            <a:endParaRPr lang="tr-TR" dirty="0" smtClean="0">
              <a:solidFill>
                <a:srgbClr val="FFC000"/>
              </a:solidFill>
            </a:endParaRPr>
          </a:p>
        </p:txBody>
      </p:sp>
      <p:sp>
        <p:nvSpPr>
          <p:cNvPr id="2" name="Slide Number Placeholder 1"/>
          <p:cNvSpPr>
            <a:spLocks noGrp="1"/>
          </p:cNvSpPr>
          <p:nvPr>
            <p:ph type="sldNum" sz="quarter" idx="13"/>
          </p:nvPr>
        </p:nvSpPr>
        <p:spPr/>
        <p:txBody>
          <a:bodyPr/>
          <a:lstStyle/>
          <a:p>
            <a:fld id="{8E6AA186-9BDC-43F2-8CB7-BFB6CE2B9968}" type="slidenum">
              <a:rPr lang="tr-TR" smtClean="0"/>
              <a:pPr/>
              <a:t>8</a:t>
            </a:fld>
            <a:endParaRPr lang="tr-TR"/>
          </a:p>
        </p:txBody>
      </p:sp>
      <p:sp>
        <p:nvSpPr>
          <p:cNvPr id="5" name="Title 4"/>
          <p:cNvSpPr>
            <a:spLocks noGrp="1"/>
          </p:cNvSpPr>
          <p:nvPr>
            <p:ph type="title"/>
          </p:nvPr>
        </p:nvSpPr>
        <p:spPr>
          <a:xfrm>
            <a:off x="180000" y="1202169"/>
            <a:ext cx="7674664" cy="424732"/>
          </a:xfrm>
        </p:spPr>
        <p:txBody>
          <a:bodyPr/>
          <a:lstStyle/>
          <a:p>
            <a:r>
              <a:rPr lang="tr-TR" dirty="0" smtClean="0"/>
              <a:t>1.1 </a:t>
            </a:r>
            <a:r>
              <a:rPr lang="tr-TR" dirty="0" err="1" smtClean="0"/>
              <a:t>HİTAP’ta</a:t>
            </a:r>
            <a:r>
              <a:rPr lang="tr-TR" dirty="0" smtClean="0"/>
              <a:t> tek şifreye geçilmesi</a:t>
            </a:r>
            <a:endParaRPr lang="tr-TR" dirty="0"/>
          </a:p>
        </p:txBody>
      </p:sp>
      <p:sp>
        <p:nvSpPr>
          <p:cNvPr id="3" name="Text Placeholder 2"/>
          <p:cNvSpPr>
            <a:spLocks noGrp="1"/>
          </p:cNvSpPr>
          <p:nvPr>
            <p:ph type="body" sz="quarter" idx="15"/>
          </p:nvPr>
        </p:nvSpPr>
        <p:spPr>
          <a:xfrm>
            <a:off x="180000" y="175926"/>
            <a:ext cx="7674664" cy="584775"/>
          </a:xfrm>
        </p:spPr>
        <p:txBody>
          <a:bodyPr/>
          <a:lstStyle/>
          <a:p>
            <a:r>
              <a:rPr lang="tr-TR" dirty="0" err="1" smtClean="0"/>
              <a:t>HİTAP’a</a:t>
            </a:r>
            <a:r>
              <a:rPr lang="tr-TR" dirty="0" smtClean="0"/>
              <a:t> Veri Aktarımı</a:t>
            </a:r>
            <a:endParaRPr lang="tr-TR" dirty="0"/>
          </a:p>
        </p:txBody>
      </p:sp>
      <p:pic>
        <p:nvPicPr>
          <p:cNvPr id="4" name="Resim 3"/>
          <p:cNvPicPr>
            <a:picLocks noChangeAspect="1"/>
          </p:cNvPicPr>
          <p:nvPr/>
        </p:nvPicPr>
        <p:blipFill>
          <a:blip r:embed="rId2"/>
          <a:stretch>
            <a:fillRect/>
          </a:stretch>
        </p:blipFill>
        <p:spPr>
          <a:xfrm>
            <a:off x="609599" y="3993930"/>
            <a:ext cx="8271641" cy="2358201"/>
          </a:xfrm>
          <a:prstGeom prst="rect">
            <a:avLst/>
          </a:prstGeom>
          <a:ln>
            <a:solidFill>
              <a:schemeClr val="accent6">
                <a:lumMod val="75000"/>
              </a:schemeClr>
            </a:solidFill>
          </a:ln>
        </p:spPr>
      </p:pic>
    </p:spTree>
    <p:extLst>
      <p:ext uri="{BB962C8B-B14F-4D97-AF65-F5344CB8AC3E}">
        <p14:creationId xmlns:p14="http://schemas.microsoft.com/office/powerpoint/2010/main" val="1510734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wrap="square" lIns="91440" tIns="45720" rIns="91440" bIns="45720" rtlCol="0" anchor="t" anchorCtr="0">
        <a:normAutofit/>
      </a:bodyPr>
      <a:lstStyle>
        <a:defPPr>
          <a:defRPr dirty="0">
            <a:latin typeface="+mj-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Belge" ma:contentTypeID="0x0101007410583CCB02994C9F17F3D6C44D5B81" ma:contentTypeVersion="0" ma:contentTypeDescription="Yeni belge oluşturun." ma:contentTypeScope="" ma:versionID="f9ff07e399d4e58a16f7f29d9098f335">
  <xsd:schema xmlns:xsd="http://www.w3.org/2001/XMLSchema" xmlns:xs="http://www.w3.org/2001/XMLSchema" xmlns:p="http://schemas.microsoft.com/office/2006/metadata/properties" xmlns:ns2="05416b08-9f3d-4873-966f-a14cbcd5b464" targetNamespace="http://schemas.microsoft.com/office/2006/metadata/properties" ma:root="true" ma:fieldsID="c63a06593cbc894d5cf7590decace6bb" ns2:_="">
    <xsd:import namespace="05416b08-9f3d-4873-966f-a14cbcd5b46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16b08-9f3d-4873-966f-a14cbcd5b46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05416b08-9f3d-4873-966f-a14cbcd5b464">4XWCX7D3QY77-2-849</_dlc_DocId>
    <_dlc_DocIdUrl xmlns="05416b08-9f3d-4873-966f-a14cbcd5b464">
      <Url>https://auzefportal.istanbul.edu.tr/sites/BelgeMerkezi/_layouts/15/DocIdRedir.aspx?ID=4XWCX7D3QY77-2-849</Url>
      <Description>4XWCX7D3QY77-2-849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7F5DD5-DD99-4F3C-BC91-27B8F83670E2}">
  <ds:schemaRefs>
    <ds:schemaRef ds:uri="http://schemas.microsoft.com/sharepoint/events"/>
  </ds:schemaRefs>
</ds:datastoreItem>
</file>

<file path=customXml/itemProps2.xml><?xml version="1.0" encoding="utf-8"?>
<ds:datastoreItem xmlns:ds="http://schemas.openxmlformats.org/officeDocument/2006/customXml" ds:itemID="{55F5C664-1733-4BD5-B3DD-2BA01FE89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16b08-9f3d-4873-966f-a14cbcd5b4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A9D539-8B0C-4B42-B5A3-E4FF2A5350F8}">
  <ds:schemaRefs>
    <ds:schemaRef ds:uri="http://purl.org/dc/terms/"/>
    <ds:schemaRef ds:uri="http://schemas.microsoft.com/office/2006/metadata/properties"/>
    <ds:schemaRef ds:uri="http://purl.org/dc/dcmityp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05416b08-9f3d-4873-966f-a14cbcd5b464"/>
    <ds:schemaRef ds:uri="http://www.w3.org/XML/1998/namespace"/>
  </ds:schemaRefs>
</ds:datastoreItem>
</file>

<file path=customXml/itemProps4.xml><?xml version="1.0" encoding="utf-8"?>
<ds:datastoreItem xmlns:ds="http://schemas.openxmlformats.org/officeDocument/2006/customXml" ds:itemID="{E87743D7-83F3-458B-8647-8644E8074E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Adjacency.thmx</Template>
  <TotalTime>3419</TotalTime>
  <Words>2019</Words>
  <Application>Microsoft Office PowerPoint</Application>
  <PresentationFormat>Ekran Gösterisi (4:3)</PresentationFormat>
  <Paragraphs>236</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Calibri</vt:lpstr>
      <vt:lpstr>Wingdings</vt:lpstr>
      <vt:lpstr>Office Teması</vt:lpstr>
      <vt:lpstr>PowerPoint Sunusu</vt:lpstr>
      <vt:lpstr>PowerPoint Sunusu</vt:lpstr>
      <vt:lpstr>PowerPoint Sunusu</vt:lpstr>
      <vt:lpstr>PowerPoint Sunusu</vt:lpstr>
      <vt:lpstr>PowerPoint Sunusu</vt:lpstr>
      <vt:lpstr>PowerPoint Sunusu</vt:lpstr>
      <vt:lpstr>1.1 HİTAP’ta tek şifreye geçilmesi</vt:lpstr>
      <vt:lpstr>1.1 HİTAP’ta tek şifreye geçilmesi</vt:lpstr>
      <vt:lpstr>1.1 HİTAP’ta tek şifreye geçilmesi</vt:lpstr>
      <vt:lpstr>1.1 PBYS’den HİTAP’a nasıl aktarım yapılmaktadır?</vt:lpstr>
      <vt:lpstr>1.1 Kayıt Numaralarının aynı olup olmadığının kontrol edilmesi</vt:lpstr>
      <vt:lpstr>1.1 HİTAP’a Veri Gönderen Ekranlar</vt:lpstr>
      <vt:lpstr>ÖZLÜK</vt:lpstr>
      <vt:lpstr>        ÖZLÜK ekranında dikkat edilecek hususlar</vt:lpstr>
      <vt:lpstr>AÇIK SÜRE BİLGİLERİ</vt:lpstr>
      <vt:lpstr>AÇIK SÜRE BİLGİLERİ ekranında dikkat edilecek hususlar</vt:lpstr>
      <vt:lpstr>ASKERLİK BİLGİLERİ</vt:lpstr>
      <vt:lpstr>ASKERLİK BİLGİLERİ ekranında dikkat edilecek hususlar</vt:lpstr>
      <vt:lpstr>BORÇLANMA BİLGİLERİ</vt:lpstr>
      <vt:lpstr>BORÇLANMA BİLGİLERİ ekranında dikkat edilecek hususlar</vt:lpstr>
      <vt:lpstr>HİZMET İÇİ EĞİTİM VE KURS BİLGİLERİ</vt:lpstr>
      <vt:lpstr>HİZMET İÇİ EĞİTİM VE KURS BİLGİLERİ ekranında dikkat edilecek hususlar</vt:lpstr>
      <vt:lpstr>MAHKEME BİLGİLERİ</vt:lpstr>
      <vt:lpstr>ÖĞRENİM BİLGİLERİ</vt:lpstr>
      <vt:lpstr>UNVAN BİLGİLERİ</vt:lpstr>
      <vt:lpstr>UNVAN BİLGİLERİ ekranında dikkat edilecek hususlar</vt:lpstr>
      <vt:lpstr>1416 EĞİTİM BİLGİLERİ</vt:lpstr>
      <vt:lpstr>HİZMET BİLGİLERİ</vt:lpstr>
      <vt:lpstr>HİZMET BİLGİLERİ ekranında dikkat edilecek hususlar</vt:lpstr>
      <vt:lpstr>SİCİL HARİCİ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TOSUN</dc:creator>
  <cp:lastModifiedBy>Pc</cp:lastModifiedBy>
  <cp:revision>461</cp:revision>
  <dcterms:modified xsi:type="dcterms:W3CDTF">2019-06-10T07:59:50Z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0x0101007410583CCB02994C9F17F3D6C44D5B81</vt:lpwstr>
  </property>
  <property fmtid="{D5CDD505-2E9C-101B-9397-08002B2CF9AE}" pid="3" name="_dlc_DocIdItemGuid">
    <vt:lpwstr>997e2a88-f91b-44b2-bd16-a0174c7f7db3</vt:lpwstr>
  </property>
</Properties>
</file>