
<file path=[Content_Types].xml><?xml version="1.0" encoding="utf-8"?>
<Types xmlns="http://schemas.openxmlformats.org/package/2006/content-types">
  <Default Extension="png" ContentType="image/png"/>
  <Default Extension="emf" ContentType="image/x-emf"/>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5"/>
  </p:notesMasterIdLst>
  <p:sldIdLst>
    <p:sldId id="257" r:id="rId2"/>
    <p:sldId id="259" r:id="rId3"/>
    <p:sldId id="278" r:id="rId4"/>
    <p:sldId id="274" r:id="rId5"/>
    <p:sldId id="275" r:id="rId6"/>
    <p:sldId id="276" r:id="rId7"/>
    <p:sldId id="330" r:id="rId8"/>
    <p:sldId id="273" r:id="rId9"/>
    <p:sldId id="271" r:id="rId10"/>
    <p:sldId id="270" r:id="rId11"/>
    <p:sldId id="302" r:id="rId12"/>
    <p:sldId id="269" r:id="rId13"/>
    <p:sldId id="266" r:id="rId14"/>
    <p:sldId id="265" r:id="rId15"/>
    <p:sldId id="289" r:id="rId16"/>
    <p:sldId id="282" r:id="rId17"/>
    <p:sldId id="288" r:id="rId18"/>
    <p:sldId id="267" r:id="rId19"/>
    <p:sldId id="286" r:id="rId20"/>
    <p:sldId id="281" r:id="rId21"/>
    <p:sldId id="329" r:id="rId22"/>
    <p:sldId id="301" r:id="rId23"/>
    <p:sldId id="300" r:id="rId24"/>
    <p:sldId id="299" r:id="rId25"/>
    <p:sldId id="298" r:id="rId26"/>
    <p:sldId id="338" r:id="rId27"/>
    <p:sldId id="307" r:id="rId28"/>
    <p:sldId id="295" r:id="rId29"/>
    <p:sldId id="324" r:id="rId30"/>
    <p:sldId id="293" r:id="rId31"/>
    <p:sldId id="310" r:id="rId32"/>
    <p:sldId id="311" r:id="rId33"/>
    <p:sldId id="312" r:id="rId34"/>
    <p:sldId id="309" r:id="rId35"/>
    <p:sldId id="304" r:id="rId36"/>
    <p:sldId id="314" r:id="rId37"/>
    <p:sldId id="315" r:id="rId38"/>
    <p:sldId id="316" r:id="rId39"/>
    <p:sldId id="313" r:id="rId40"/>
    <p:sldId id="318" r:id="rId41"/>
    <p:sldId id="320" r:id="rId42"/>
    <p:sldId id="327" r:id="rId43"/>
    <p:sldId id="334" r:id="rId44"/>
    <p:sldId id="335" r:id="rId45"/>
    <p:sldId id="336" r:id="rId46"/>
    <p:sldId id="337" r:id="rId47"/>
    <p:sldId id="321" r:id="rId48"/>
    <p:sldId id="331" r:id="rId49"/>
    <p:sldId id="332" r:id="rId50"/>
    <p:sldId id="326" r:id="rId51"/>
    <p:sldId id="333" r:id="rId52"/>
    <p:sldId id="328" r:id="rId53"/>
    <p:sldId id="258" r:id="rId54"/>
  </p:sldIdLst>
  <p:sldSz cx="20104100" cy="15081250"/>
  <p:notesSz cx="9926638" cy="6797675"/>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434" autoAdjust="0"/>
    <p:restoredTop sz="88270" autoAdjust="0"/>
  </p:normalViewPr>
  <p:slideViewPr>
    <p:cSldViewPr>
      <p:cViewPr varScale="1">
        <p:scale>
          <a:sx n="37" d="100"/>
          <a:sy n="37" d="100"/>
        </p:scale>
        <p:origin x="1686" y="78"/>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82A2AA2-BEE9-4885-8B58-AA0F215A8CFC}" type="doc">
      <dgm:prSet loTypeId="urn:microsoft.com/office/officeart/2005/8/layout/hProcess9" loCatId="process" qsTypeId="urn:microsoft.com/office/officeart/2005/8/quickstyle/simple1" qsCatId="simple" csTypeId="urn:microsoft.com/office/officeart/2005/8/colors/accent2_3" csCatId="accent2" phldr="1"/>
      <dgm:spPr/>
      <dgm:t>
        <a:bodyPr/>
        <a:lstStyle/>
        <a:p>
          <a:endParaRPr lang="tr-TR"/>
        </a:p>
      </dgm:t>
    </dgm:pt>
    <dgm:pt modelId="{0815E079-2E3C-4DEB-83E3-EB8DEE3404B0}">
      <dgm:prSet custT="1">
        <dgm:style>
          <a:lnRef idx="1">
            <a:schemeClr val="accent5"/>
          </a:lnRef>
          <a:fillRef idx="3">
            <a:schemeClr val="accent5"/>
          </a:fillRef>
          <a:effectRef idx="2">
            <a:schemeClr val="accent5"/>
          </a:effectRef>
          <a:fontRef idx="minor">
            <a:schemeClr val="lt1"/>
          </a:fontRef>
        </dgm:style>
      </dgm:prSet>
      <dgm:spPr>
        <a:solidFill>
          <a:schemeClr val="accent5">
            <a:lumMod val="75000"/>
          </a:schemeClr>
        </a:solidFill>
        <a:effectLst>
          <a:outerShdw blurRad="63500" sx="102000" sy="102000" algn="ctr" rotWithShape="0">
            <a:prstClr val="black">
              <a:alpha val="40000"/>
            </a:prstClr>
          </a:outerShdw>
        </a:effectLst>
      </dgm:spPr>
      <dgm:t>
        <a:bodyPr/>
        <a:lstStyle/>
        <a:p>
          <a:pPr rtl="0"/>
          <a:r>
            <a:rPr lang="tr-TR" sz="4800" b="1" i="1" dirty="0">
              <a:solidFill>
                <a:srgbClr val="000066"/>
              </a:solidFill>
              <a:latin typeface="Calibri" panose="020F0502020204030204" pitchFamily="34" charset="0"/>
              <a:cs typeface="Calibri" panose="020F0502020204030204" pitchFamily="34" charset="0"/>
            </a:rPr>
            <a:t>İdari Sorumluluk</a:t>
          </a:r>
          <a:endParaRPr lang="tr-TR" sz="4800" i="1" dirty="0">
            <a:solidFill>
              <a:srgbClr val="000066"/>
            </a:solidFill>
            <a:latin typeface="Calibri" panose="020F0502020204030204" pitchFamily="34" charset="0"/>
            <a:cs typeface="Calibri" panose="020F0502020204030204" pitchFamily="34" charset="0"/>
          </a:endParaRPr>
        </a:p>
      </dgm:t>
    </dgm:pt>
    <dgm:pt modelId="{46B4B438-48F5-4D12-A1D8-480F614DF991}" type="parTrans" cxnId="{087F3257-AD69-4968-906F-F09FA1512057}">
      <dgm:prSet/>
      <dgm:spPr/>
      <dgm:t>
        <a:bodyPr/>
        <a:lstStyle/>
        <a:p>
          <a:endParaRPr lang="tr-TR"/>
        </a:p>
      </dgm:t>
    </dgm:pt>
    <dgm:pt modelId="{BA514BD3-3E32-4EEA-9C8F-338C16293F36}" type="sibTrans" cxnId="{087F3257-AD69-4968-906F-F09FA1512057}">
      <dgm:prSet/>
      <dgm:spPr/>
      <dgm:t>
        <a:bodyPr/>
        <a:lstStyle/>
        <a:p>
          <a:endParaRPr lang="tr-TR"/>
        </a:p>
      </dgm:t>
    </dgm:pt>
    <dgm:pt modelId="{9BB4E7B1-9A76-4559-A0AE-459F9C6B4E56}">
      <dgm:prSet custT="1">
        <dgm:style>
          <a:lnRef idx="1">
            <a:schemeClr val="accent3"/>
          </a:lnRef>
          <a:fillRef idx="3">
            <a:schemeClr val="accent3"/>
          </a:fillRef>
          <a:effectRef idx="2">
            <a:schemeClr val="accent3"/>
          </a:effectRef>
          <a:fontRef idx="minor">
            <a:schemeClr val="lt1"/>
          </a:fontRef>
        </dgm:style>
      </dgm:prSet>
      <dgm:spPr>
        <a:effectLst>
          <a:outerShdw blurRad="63500" sx="102000" sy="102000" algn="ctr" rotWithShape="0">
            <a:prstClr val="black">
              <a:alpha val="40000"/>
            </a:prstClr>
          </a:outerShdw>
        </a:effectLst>
      </dgm:spPr>
      <dgm:t>
        <a:bodyPr/>
        <a:lstStyle/>
        <a:p>
          <a:pPr rtl="0"/>
          <a:r>
            <a:rPr lang="tr-TR" sz="4400" b="1" i="1" dirty="0">
              <a:solidFill>
                <a:srgbClr val="000066"/>
              </a:solidFill>
              <a:latin typeface="+mj-lt"/>
            </a:rPr>
            <a:t>Mali</a:t>
          </a:r>
          <a:r>
            <a:rPr lang="tr-TR" sz="3000" b="1" i="1" dirty="0">
              <a:solidFill>
                <a:srgbClr val="000066"/>
              </a:solidFill>
              <a:latin typeface="+mj-lt"/>
            </a:rPr>
            <a:t> </a:t>
          </a:r>
          <a:r>
            <a:rPr lang="tr-TR" sz="4400" b="1" i="1" dirty="0">
              <a:solidFill>
                <a:srgbClr val="000066"/>
              </a:solidFill>
              <a:latin typeface="+mj-lt"/>
            </a:rPr>
            <a:t>Sorumluluk</a:t>
          </a:r>
          <a:endParaRPr lang="tr-TR" sz="4400" i="1" dirty="0">
            <a:solidFill>
              <a:srgbClr val="000066"/>
            </a:solidFill>
            <a:latin typeface="+mj-lt"/>
          </a:endParaRPr>
        </a:p>
      </dgm:t>
    </dgm:pt>
    <dgm:pt modelId="{EE1D011B-65E8-4C33-B5A7-7AE226F2B302}" type="parTrans" cxnId="{4E321781-142A-4B89-8489-014BC5D5EDA1}">
      <dgm:prSet/>
      <dgm:spPr/>
      <dgm:t>
        <a:bodyPr/>
        <a:lstStyle/>
        <a:p>
          <a:endParaRPr lang="tr-TR"/>
        </a:p>
      </dgm:t>
    </dgm:pt>
    <dgm:pt modelId="{61B3FEDE-56C5-4903-A55E-90BB129AA400}" type="sibTrans" cxnId="{4E321781-142A-4B89-8489-014BC5D5EDA1}">
      <dgm:prSet/>
      <dgm:spPr/>
      <dgm:t>
        <a:bodyPr/>
        <a:lstStyle/>
        <a:p>
          <a:endParaRPr lang="tr-TR"/>
        </a:p>
      </dgm:t>
    </dgm:pt>
    <dgm:pt modelId="{FFC9E192-3A0B-48C0-8D7F-38A188EF9331}">
      <dgm:prSet custT="1">
        <dgm:style>
          <a:lnRef idx="1">
            <a:schemeClr val="accent6"/>
          </a:lnRef>
          <a:fillRef idx="3">
            <a:schemeClr val="accent6"/>
          </a:fillRef>
          <a:effectRef idx="2">
            <a:schemeClr val="accent6"/>
          </a:effectRef>
          <a:fontRef idx="minor">
            <a:schemeClr val="lt1"/>
          </a:fontRef>
        </dgm:style>
      </dgm:prSet>
      <dgm:spPr>
        <a:effectLst>
          <a:outerShdw blurRad="63500" sx="102000" sy="102000" algn="ctr" rotWithShape="0">
            <a:prstClr val="black">
              <a:alpha val="40000"/>
            </a:prstClr>
          </a:outerShdw>
        </a:effectLst>
      </dgm:spPr>
      <dgm:t>
        <a:bodyPr/>
        <a:lstStyle/>
        <a:p>
          <a:pPr rtl="0"/>
          <a:r>
            <a:rPr lang="tr-TR" sz="4400" b="1" dirty="0">
              <a:solidFill>
                <a:srgbClr val="000066"/>
              </a:solidFill>
              <a:latin typeface="Calibri" panose="020F0502020204030204" pitchFamily="34" charset="0"/>
              <a:cs typeface="Calibri" panose="020F0502020204030204" pitchFamily="34" charset="0"/>
            </a:rPr>
            <a:t>Cezai Sorumluluk</a:t>
          </a:r>
          <a:endParaRPr lang="tr-TR" sz="4400" dirty="0">
            <a:solidFill>
              <a:srgbClr val="000066"/>
            </a:solidFill>
            <a:latin typeface="Calibri" panose="020F0502020204030204" pitchFamily="34" charset="0"/>
            <a:cs typeface="Calibri" panose="020F0502020204030204" pitchFamily="34" charset="0"/>
          </a:endParaRPr>
        </a:p>
      </dgm:t>
    </dgm:pt>
    <dgm:pt modelId="{3A3EED7A-EA27-486F-A5CA-362981C3D99B}" type="parTrans" cxnId="{C869F6F4-3343-460C-B8B1-56FC143AA6BC}">
      <dgm:prSet/>
      <dgm:spPr/>
      <dgm:t>
        <a:bodyPr/>
        <a:lstStyle/>
        <a:p>
          <a:endParaRPr lang="tr-TR"/>
        </a:p>
      </dgm:t>
    </dgm:pt>
    <dgm:pt modelId="{5A7F8971-E605-403A-90F9-E3262D70CB52}" type="sibTrans" cxnId="{C869F6F4-3343-460C-B8B1-56FC143AA6BC}">
      <dgm:prSet/>
      <dgm:spPr/>
      <dgm:t>
        <a:bodyPr/>
        <a:lstStyle/>
        <a:p>
          <a:endParaRPr lang="tr-TR"/>
        </a:p>
      </dgm:t>
    </dgm:pt>
    <dgm:pt modelId="{5C5F4E30-21F1-4E0C-8870-7A33EE50F3B5}" type="pres">
      <dgm:prSet presAssocID="{B82A2AA2-BEE9-4885-8B58-AA0F215A8CFC}" presName="CompostProcess" presStyleCnt="0">
        <dgm:presLayoutVars>
          <dgm:dir/>
          <dgm:resizeHandles val="exact"/>
        </dgm:presLayoutVars>
      </dgm:prSet>
      <dgm:spPr/>
      <dgm:t>
        <a:bodyPr/>
        <a:lstStyle/>
        <a:p>
          <a:endParaRPr lang="tr-TR"/>
        </a:p>
      </dgm:t>
    </dgm:pt>
    <dgm:pt modelId="{5D07F7DE-6C7B-4A29-B942-5E46A25D405F}" type="pres">
      <dgm:prSet presAssocID="{B82A2AA2-BEE9-4885-8B58-AA0F215A8CFC}" presName="arrow" presStyleLbl="bgShp" presStyleIdx="0" presStyleCnt="1"/>
      <dgm:spPr/>
    </dgm:pt>
    <dgm:pt modelId="{15AA4089-575F-4BE2-9A58-56E407DE2CEE}" type="pres">
      <dgm:prSet presAssocID="{B82A2AA2-BEE9-4885-8B58-AA0F215A8CFC}" presName="linearProcess" presStyleCnt="0"/>
      <dgm:spPr/>
    </dgm:pt>
    <dgm:pt modelId="{7EC8269A-2BBF-4F02-94AA-FC07A0008D28}" type="pres">
      <dgm:prSet presAssocID="{0815E079-2E3C-4DEB-83E3-EB8DEE3404B0}" presName="textNode" presStyleLbl="node1" presStyleIdx="0" presStyleCnt="3">
        <dgm:presLayoutVars>
          <dgm:bulletEnabled val="1"/>
        </dgm:presLayoutVars>
      </dgm:prSet>
      <dgm:spPr/>
      <dgm:t>
        <a:bodyPr/>
        <a:lstStyle/>
        <a:p>
          <a:endParaRPr lang="tr-TR"/>
        </a:p>
      </dgm:t>
    </dgm:pt>
    <dgm:pt modelId="{F8B348C2-7545-4174-B619-D38FB9B16FB8}" type="pres">
      <dgm:prSet presAssocID="{BA514BD3-3E32-4EEA-9C8F-338C16293F36}" presName="sibTrans" presStyleCnt="0"/>
      <dgm:spPr/>
    </dgm:pt>
    <dgm:pt modelId="{B197B5CB-444F-43C4-AFF2-F8ACF3F2AB44}" type="pres">
      <dgm:prSet presAssocID="{9BB4E7B1-9A76-4559-A0AE-459F9C6B4E56}" presName="textNode" presStyleLbl="node1" presStyleIdx="1" presStyleCnt="3">
        <dgm:presLayoutVars>
          <dgm:bulletEnabled val="1"/>
        </dgm:presLayoutVars>
      </dgm:prSet>
      <dgm:spPr/>
      <dgm:t>
        <a:bodyPr/>
        <a:lstStyle/>
        <a:p>
          <a:endParaRPr lang="tr-TR"/>
        </a:p>
      </dgm:t>
    </dgm:pt>
    <dgm:pt modelId="{4913A7D0-5111-4124-88C9-EC13760A2B49}" type="pres">
      <dgm:prSet presAssocID="{61B3FEDE-56C5-4903-A55E-90BB129AA400}" presName="sibTrans" presStyleCnt="0"/>
      <dgm:spPr/>
    </dgm:pt>
    <dgm:pt modelId="{079DBBAC-88D3-4197-BF36-AEB9FA80E604}" type="pres">
      <dgm:prSet presAssocID="{FFC9E192-3A0B-48C0-8D7F-38A188EF9331}" presName="textNode" presStyleLbl="node1" presStyleIdx="2" presStyleCnt="3">
        <dgm:presLayoutVars>
          <dgm:bulletEnabled val="1"/>
        </dgm:presLayoutVars>
      </dgm:prSet>
      <dgm:spPr/>
      <dgm:t>
        <a:bodyPr/>
        <a:lstStyle/>
        <a:p>
          <a:endParaRPr lang="tr-TR"/>
        </a:p>
      </dgm:t>
    </dgm:pt>
  </dgm:ptLst>
  <dgm:cxnLst>
    <dgm:cxn modelId="{DB671E2F-D02A-4B43-A1EE-6A8FF5A6F8BA}" type="presOf" srcId="{B82A2AA2-BEE9-4885-8B58-AA0F215A8CFC}" destId="{5C5F4E30-21F1-4E0C-8870-7A33EE50F3B5}" srcOrd="0" destOrd="0" presId="urn:microsoft.com/office/officeart/2005/8/layout/hProcess9"/>
    <dgm:cxn modelId="{4902B612-2FFB-4BBE-A5AF-5007B9E556D3}" type="presOf" srcId="{0815E079-2E3C-4DEB-83E3-EB8DEE3404B0}" destId="{7EC8269A-2BBF-4F02-94AA-FC07A0008D28}" srcOrd="0" destOrd="0" presId="urn:microsoft.com/office/officeart/2005/8/layout/hProcess9"/>
    <dgm:cxn modelId="{4E321781-142A-4B89-8489-014BC5D5EDA1}" srcId="{B82A2AA2-BEE9-4885-8B58-AA0F215A8CFC}" destId="{9BB4E7B1-9A76-4559-A0AE-459F9C6B4E56}" srcOrd="1" destOrd="0" parTransId="{EE1D011B-65E8-4C33-B5A7-7AE226F2B302}" sibTransId="{61B3FEDE-56C5-4903-A55E-90BB129AA400}"/>
    <dgm:cxn modelId="{087F3257-AD69-4968-906F-F09FA1512057}" srcId="{B82A2AA2-BEE9-4885-8B58-AA0F215A8CFC}" destId="{0815E079-2E3C-4DEB-83E3-EB8DEE3404B0}" srcOrd="0" destOrd="0" parTransId="{46B4B438-48F5-4D12-A1D8-480F614DF991}" sibTransId="{BA514BD3-3E32-4EEA-9C8F-338C16293F36}"/>
    <dgm:cxn modelId="{C869F6F4-3343-460C-B8B1-56FC143AA6BC}" srcId="{B82A2AA2-BEE9-4885-8B58-AA0F215A8CFC}" destId="{FFC9E192-3A0B-48C0-8D7F-38A188EF9331}" srcOrd="2" destOrd="0" parTransId="{3A3EED7A-EA27-486F-A5CA-362981C3D99B}" sibTransId="{5A7F8971-E605-403A-90F9-E3262D70CB52}"/>
    <dgm:cxn modelId="{979CEDA9-7A43-4F48-AB5E-6DC9A3566219}" type="presOf" srcId="{FFC9E192-3A0B-48C0-8D7F-38A188EF9331}" destId="{079DBBAC-88D3-4197-BF36-AEB9FA80E604}" srcOrd="0" destOrd="0" presId="urn:microsoft.com/office/officeart/2005/8/layout/hProcess9"/>
    <dgm:cxn modelId="{8ADBB9DE-7563-42C4-B70B-9B6F0E8DABE0}" type="presOf" srcId="{9BB4E7B1-9A76-4559-A0AE-459F9C6B4E56}" destId="{B197B5CB-444F-43C4-AFF2-F8ACF3F2AB44}" srcOrd="0" destOrd="0" presId="urn:microsoft.com/office/officeart/2005/8/layout/hProcess9"/>
    <dgm:cxn modelId="{CA47C66F-5AA6-4DF6-A612-40A80DABA03E}" type="presParOf" srcId="{5C5F4E30-21F1-4E0C-8870-7A33EE50F3B5}" destId="{5D07F7DE-6C7B-4A29-B942-5E46A25D405F}" srcOrd="0" destOrd="0" presId="urn:microsoft.com/office/officeart/2005/8/layout/hProcess9"/>
    <dgm:cxn modelId="{8C4C3C84-8C44-4D0E-B11F-11BE4223693B}" type="presParOf" srcId="{5C5F4E30-21F1-4E0C-8870-7A33EE50F3B5}" destId="{15AA4089-575F-4BE2-9A58-56E407DE2CEE}" srcOrd="1" destOrd="0" presId="urn:microsoft.com/office/officeart/2005/8/layout/hProcess9"/>
    <dgm:cxn modelId="{E82E16E9-05AC-4772-9FF4-960EF236B1FD}" type="presParOf" srcId="{15AA4089-575F-4BE2-9A58-56E407DE2CEE}" destId="{7EC8269A-2BBF-4F02-94AA-FC07A0008D28}" srcOrd="0" destOrd="0" presId="urn:microsoft.com/office/officeart/2005/8/layout/hProcess9"/>
    <dgm:cxn modelId="{CF30650D-3076-4BB3-B44C-1D67CC86D8AA}" type="presParOf" srcId="{15AA4089-575F-4BE2-9A58-56E407DE2CEE}" destId="{F8B348C2-7545-4174-B619-D38FB9B16FB8}" srcOrd="1" destOrd="0" presId="urn:microsoft.com/office/officeart/2005/8/layout/hProcess9"/>
    <dgm:cxn modelId="{DE7F45A8-39CF-427A-8D30-04A2B478989C}" type="presParOf" srcId="{15AA4089-575F-4BE2-9A58-56E407DE2CEE}" destId="{B197B5CB-444F-43C4-AFF2-F8ACF3F2AB44}" srcOrd="2" destOrd="0" presId="urn:microsoft.com/office/officeart/2005/8/layout/hProcess9"/>
    <dgm:cxn modelId="{3C3C1147-8714-43FD-825A-2E9B3805427C}" type="presParOf" srcId="{15AA4089-575F-4BE2-9A58-56E407DE2CEE}" destId="{4913A7D0-5111-4124-88C9-EC13760A2B49}" srcOrd="3" destOrd="0" presId="urn:microsoft.com/office/officeart/2005/8/layout/hProcess9"/>
    <dgm:cxn modelId="{0BCB0FE4-F013-441D-8402-A70482EC9FBC}" type="presParOf" srcId="{15AA4089-575F-4BE2-9A58-56E407DE2CEE}" destId="{079DBBAC-88D3-4197-BF36-AEB9FA80E604}" srcOrd="4"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82A2AA2-BEE9-4885-8B58-AA0F215A8CFC}" type="doc">
      <dgm:prSet loTypeId="urn:microsoft.com/office/officeart/2005/8/layout/hProcess9" loCatId="process" qsTypeId="urn:microsoft.com/office/officeart/2005/8/quickstyle/simple1" qsCatId="simple" csTypeId="urn:microsoft.com/office/officeart/2005/8/colors/accent2_3" csCatId="accent2" phldr="1"/>
      <dgm:spPr/>
      <dgm:t>
        <a:bodyPr/>
        <a:lstStyle/>
        <a:p>
          <a:endParaRPr lang="tr-TR"/>
        </a:p>
      </dgm:t>
    </dgm:pt>
    <dgm:pt modelId="{0815E079-2E3C-4DEB-83E3-EB8DEE3404B0}">
      <dgm:prSet custT="1">
        <dgm:style>
          <a:lnRef idx="1">
            <a:schemeClr val="accent5"/>
          </a:lnRef>
          <a:fillRef idx="3">
            <a:schemeClr val="accent5"/>
          </a:fillRef>
          <a:effectRef idx="2">
            <a:schemeClr val="accent5"/>
          </a:effectRef>
          <a:fontRef idx="minor">
            <a:schemeClr val="lt1"/>
          </a:fontRef>
        </dgm:style>
      </dgm:prSet>
      <dgm:spPr>
        <a:solidFill>
          <a:schemeClr val="accent5">
            <a:lumMod val="75000"/>
          </a:schemeClr>
        </a:solidFill>
        <a:effectLst>
          <a:outerShdw blurRad="63500" sx="102000" sy="102000" algn="ctr" rotWithShape="0">
            <a:prstClr val="black">
              <a:alpha val="40000"/>
            </a:prstClr>
          </a:outerShdw>
        </a:effectLst>
      </dgm:spPr>
      <dgm:t>
        <a:bodyPr/>
        <a:lstStyle/>
        <a:p>
          <a:pPr rtl="0"/>
          <a:r>
            <a:rPr lang="tr-TR" sz="4800" b="1" i="1" dirty="0">
              <a:solidFill>
                <a:srgbClr val="000066"/>
              </a:solidFill>
              <a:latin typeface="Calibri" panose="020F0502020204030204" pitchFamily="34" charset="0"/>
              <a:cs typeface="Calibri" panose="020F0502020204030204" pitchFamily="34" charset="0"/>
            </a:rPr>
            <a:t>İdari Sorumluluk</a:t>
          </a:r>
          <a:endParaRPr lang="tr-TR" sz="4800" i="1" dirty="0">
            <a:solidFill>
              <a:srgbClr val="000066"/>
            </a:solidFill>
            <a:latin typeface="Calibri" panose="020F0502020204030204" pitchFamily="34" charset="0"/>
            <a:cs typeface="Calibri" panose="020F0502020204030204" pitchFamily="34" charset="0"/>
          </a:endParaRPr>
        </a:p>
      </dgm:t>
    </dgm:pt>
    <dgm:pt modelId="{46B4B438-48F5-4D12-A1D8-480F614DF991}" type="parTrans" cxnId="{087F3257-AD69-4968-906F-F09FA1512057}">
      <dgm:prSet/>
      <dgm:spPr/>
      <dgm:t>
        <a:bodyPr/>
        <a:lstStyle/>
        <a:p>
          <a:endParaRPr lang="tr-TR"/>
        </a:p>
      </dgm:t>
    </dgm:pt>
    <dgm:pt modelId="{BA514BD3-3E32-4EEA-9C8F-338C16293F36}" type="sibTrans" cxnId="{087F3257-AD69-4968-906F-F09FA1512057}">
      <dgm:prSet/>
      <dgm:spPr/>
      <dgm:t>
        <a:bodyPr/>
        <a:lstStyle/>
        <a:p>
          <a:endParaRPr lang="tr-TR"/>
        </a:p>
      </dgm:t>
    </dgm:pt>
    <dgm:pt modelId="{36F194E9-5396-4ED6-AA97-BC1B99228B19}">
      <dgm:prSet/>
      <dgm:spPr/>
      <dgm:t>
        <a:bodyPr/>
        <a:lstStyle/>
        <a:p>
          <a:r>
            <a:rPr lang="tr-TR"/>
            <a:t>2547 sayılı Yükseköğretim Kanunun 53 ncü maddesi,</a:t>
          </a:r>
        </a:p>
      </dgm:t>
    </dgm:pt>
    <dgm:pt modelId="{E6177CE1-70A3-4EE9-A20D-A8691B400427}" type="sibTrans" cxnId="{5BF28FCE-968E-4692-8E98-D68A76FC6DE8}">
      <dgm:prSet/>
      <dgm:spPr/>
      <dgm:t>
        <a:bodyPr/>
        <a:lstStyle/>
        <a:p>
          <a:endParaRPr lang="tr-TR"/>
        </a:p>
      </dgm:t>
    </dgm:pt>
    <dgm:pt modelId="{FDBDDA13-6D11-4871-BF32-DE0CE1A5DC98}" type="parTrans" cxnId="{5BF28FCE-968E-4692-8E98-D68A76FC6DE8}">
      <dgm:prSet/>
      <dgm:spPr/>
      <dgm:t>
        <a:bodyPr/>
        <a:lstStyle/>
        <a:p>
          <a:endParaRPr lang="tr-TR"/>
        </a:p>
      </dgm:t>
    </dgm:pt>
    <dgm:pt modelId="{07D7811B-745F-433F-A0F7-881CE252CF62}">
      <dgm:prSet/>
      <dgm:spPr/>
      <dgm:t>
        <a:bodyPr/>
        <a:lstStyle/>
        <a:p>
          <a:r>
            <a:rPr lang="tr-TR" dirty="0"/>
            <a:t>*657 sayılı Devlet Memurları Kanunun 125 </a:t>
          </a:r>
          <a:r>
            <a:rPr lang="tr-TR" dirty="0" err="1"/>
            <a:t>nci</a:t>
          </a:r>
          <a:r>
            <a:rPr lang="tr-TR" dirty="0"/>
            <a:t> maddesi,</a:t>
          </a:r>
        </a:p>
      </dgm:t>
    </dgm:pt>
    <dgm:pt modelId="{7F4BF946-194B-4702-9EA8-AA904AA291EA}" type="sibTrans" cxnId="{003F4BFC-459C-44C6-A26F-BD3E51AB0269}">
      <dgm:prSet/>
      <dgm:spPr/>
      <dgm:t>
        <a:bodyPr/>
        <a:lstStyle/>
        <a:p>
          <a:endParaRPr lang="tr-TR"/>
        </a:p>
      </dgm:t>
    </dgm:pt>
    <dgm:pt modelId="{3B55E7BC-00D8-4350-B4AA-45EC938B1DC6}" type="parTrans" cxnId="{003F4BFC-459C-44C6-A26F-BD3E51AB0269}">
      <dgm:prSet/>
      <dgm:spPr/>
      <dgm:t>
        <a:bodyPr/>
        <a:lstStyle/>
        <a:p>
          <a:endParaRPr lang="tr-TR"/>
        </a:p>
      </dgm:t>
    </dgm:pt>
    <dgm:pt modelId="{5C5F4E30-21F1-4E0C-8870-7A33EE50F3B5}" type="pres">
      <dgm:prSet presAssocID="{B82A2AA2-BEE9-4885-8B58-AA0F215A8CFC}" presName="CompostProcess" presStyleCnt="0">
        <dgm:presLayoutVars>
          <dgm:dir/>
          <dgm:resizeHandles val="exact"/>
        </dgm:presLayoutVars>
      </dgm:prSet>
      <dgm:spPr/>
      <dgm:t>
        <a:bodyPr/>
        <a:lstStyle/>
        <a:p>
          <a:endParaRPr lang="tr-TR"/>
        </a:p>
      </dgm:t>
    </dgm:pt>
    <dgm:pt modelId="{5D07F7DE-6C7B-4A29-B942-5E46A25D405F}" type="pres">
      <dgm:prSet presAssocID="{B82A2AA2-BEE9-4885-8B58-AA0F215A8CFC}" presName="arrow" presStyleLbl="bgShp" presStyleIdx="0" presStyleCnt="1"/>
      <dgm:spPr/>
    </dgm:pt>
    <dgm:pt modelId="{15AA4089-575F-4BE2-9A58-56E407DE2CEE}" type="pres">
      <dgm:prSet presAssocID="{B82A2AA2-BEE9-4885-8B58-AA0F215A8CFC}" presName="linearProcess" presStyleCnt="0"/>
      <dgm:spPr/>
    </dgm:pt>
    <dgm:pt modelId="{7EC8269A-2BBF-4F02-94AA-FC07A0008D28}" type="pres">
      <dgm:prSet presAssocID="{0815E079-2E3C-4DEB-83E3-EB8DEE3404B0}" presName="textNode" presStyleLbl="node1" presStyleIdx="0" presStyleCnt="3" custLinFactX="-5497" custLinFactNeighborX="-100000" custLinFactNeighborY="-67789">
        <dgm:presLayoutVars>
          <dgm:bulletEnabled val="1"/>
        </dgm:presLayoutVars>
      </dgm:prSet>
      <dgm:spPr/>
      <dgm:t>
        <a:bodyPr/>
        <a:lstStyle/>
        <a:p>
          <a:endParaRPr lang="tr-TR"/>
        </a:p>
      </dgm:t>
    </dgm:pt>
    <dgm:pt modelId="{F8B348C2-7545-4174-B619-D38FB9B16FB8}" type="pres">
      <dgm:prSet presAssocID="{BA514BD3-3E32-4EEA-9C8F-338C16293F36}" presName="sibTrans" presStyleCnt="0"/>
      <dgm:spPr/>
    </dgm:pt>
    <dgm:pt modelId="{033E2470-9575-4D4A-92CA-F9F56246CE3C}" type="pres">
      <dgm:prSet presAssocID="{36F194E9-5396-4ED6-AA97-BC1B99228B19}" presName="textNode" presStyleLbl="node1" presStyleIdx="1" presStyleCnt="3">
        <dgm:presLayoutVars>
          <dgm:bulletEnabled val="1"/>
        </dgm:presLayoutVars>
      </dgm:prSet>
      <dgm:spPr/>
      <dgm:t>
        <a:bodyPr/>
        <a:lstStyle/>
        <a:p>
          <a:endParaRPr lang="tr-TR"/>
        </a:p>
      </dgm:t>
    </dgm:pt>
    <dgm:pt modelId="{43E64337-D6C1-4D6F-A544-DC4B4C45022F}" type="pres">
      <dgm:prSet presAssocID="{E6177CE1-70A3-4EE9-A20D-A8691B400427}" presName="sibTrans" presStyleCnt="0"/>
      <dgm:spPr/>
    </dgm:pt>
    <dgm:pt modelId="{3E1F89BE-9D2D-4FCA-A25E-18F25D099B04}" type="pres">
      <dgm:prSet presAssocID="{07D7811B-745F-433F-A0F7-881CE252CF62}" presName="textNode" presStyleLbl="node1" presStyleIdx="2" presStyleCnt="3">
        <dgm:presLayoutVars>
          <dgm:bulletEnabled val="1"/>
        </dgm:presLayoutVars>
      </dgm:prSet>
      <dgm:spPr/>
      <dgm:t>
        <a:bodyPr/>
        <a:lstStyle/>
        <a:p>
          <a:endParaRPr lang="tr-TR"/>
        </a:p>
      </dgm:t>
    </dgm:pt>
  </dgm:ptLst>
  <dgm:cxnLst>
    <dgm:cxn modelId="{003F4BFC-459C-44C6-A26F-BD3E51AB0269}" srcId="{B82A2AA2-BEE9-4885-8B58-AA0F215A8CFC}" destId="{07D7811B-745F-433F-A0F7-881CE252CF62}" srcOrd="2" destOrd="0" parTransId="{3B55E7BC-00D8-4350-B4AA-45EC938B1DC6}" sibTransId="{7F4BF946-194B-4702-9EA8-AA904AA291EA}"/>
    <dgm:cxn modelId="{8A7F97BF-FE3A-4972-9D8D-CB75A1E1DA46}" type="presOf" srcId="{36F194E9-5396-4ED6-AA97-BC1B99228B19}" destId="{033E2470-9575-4D4A-92CA-F9F56246CE3C}" srcOrd="0" destOrd="0" presId="urn:microsoft.com/office/officeart/2005/8/layout/hProcess9"/>
    <dgm:cxn modelId="{DD90DECB-B2A0-4DA5-948A-6CEFE8D29C69}" type="presOf" srcId="{07D7811B-745F-433F-A0F7-881CE252CF62}" destId="{3E1F89BE-9D2D-4FCA-A25E-18F25D099B04}" srcOrd="0" destOrd="0" presId="urn:microsoft.com/office/officeart/2005/8/layout/hProcess9"/>
    <dgm:cxn modelId="{DB671E2F-D02A-4B43-A1EE-6A8FF5A6F8BA}" type="presOf" srcId="{B82A2AA2-BEE9-4885-8B58-AA0F215A8CFC}" destId="{5C5F4E30-21F1-4E0C-8870-7A33EE50F3B5}" srcOrd="0" destOrd="0" presId="urn:microsoft.com/office/officeart/2005/8/layout/hProcess9"/>
    <dgm:cxn modelId="{4902B612-2FFB-4BBE-A5AF-5007B9E556D3}" type="presOf" srcId="{0815E079-2E3C-4DEB-83E3-EB8DEE3404B0}" destId="{7EC8269A-2BBF-4F02-94AA-FC07A0008D28}" srcOrd="0" destOrd="0" presId="urn:microsoft.com/office/officeart/2005/8/layout/hProcess9"/>
    <dgm:cxn modelId="{087F3257-AD69-4968-906F-F09FA1512057}" srcId="{B82A2AA2-BEE9-4885-8B58-AA0F215A8CFC}" destId="{0815E079-2E3C-4DEB-83E3-EB8DEE3404B0}" srcOrd="0" destOrd="0" parTransId="{46B4B438-48F5-4D12-A1D8-480F614DF991}" sibTransId="{BA514BD3-3E32-4EEA-9C8F-338C16293F36}"/>
    <dgm:cxn modelId="{5BF28FCE-968E-4692-8E98-D68A76FC6DE8}" srcId="{B82A2AA2-BEE9-4885-8B58-AA0F215A8CFC}" destId="{36F194E9-5396-4ED6-AA97-BC1B99228B19}" srcOrd="1" destOrd="0" parTransId="{FDBDDA13-6D11-4871-BF32-DE0CE1A5DC98}" sibTransId="{E6177CE1-70A3-4EE9-A20D-A8691B400427}"/>
    <dgm:cxn modelId="{CA47C66F-5AA6-4DF6-A612-40A80DABA03E}" type="presParOf" srcId="{5C5F4E30-21F1-4E0C-8870-7A33EE50F3B5}" destId="{5D07F7DE-6C7B-4A29-B942-5E46A25D405F}" srcOrd="0" destOrd="0" presId="urn:microsoft.com/office/officeart/2005/8/layout/hProcess9"/>
    <dgm:cxn modelId="{8C4C3C84-8C44-4D0E-B11F-11BE4223693B}" type="presParOf" srcId="{5C5F4E30-21F1-4E0C-8870-7A33EE50F3B5}" destId="{15AA4089-575F-4BE2-9A58-56E407DE2CEE}" srcOrd="1" destOrd="0" presId="urn:microsoft.com/office/officeart/2005/8/layout/hProcess9"/>
    <dgm:cxn modelId="{E82E16E9-05AC-4772-9FF4-960EF236B1FD}" type="presParOf" srcId="{15AA4089-575F-4BE2-9A58-56E407DE2CEE}" destId="{7EC8269A-2BBF-4F02-94AA-FC07A0008D28}" srcOrd="0" destOrd="0" presId="urn:microsoft.com/office/officeart/2005/8/layout/hProcess9"/>
    <dgm:cxn modelId="{C7DFFFC9-1D08-41D7-8B2E-4B9B487366ED}" type="presParOf" srcId="{15AA4089-575F-4BE2-9A58-56E407DE2CEE}" destId="{F8B348C2-7545-4174-B619-D38FB9B16FB8}" srcOrd="1" destOrd="0" presId="urn:microsoft.com/office/officeart/2005/8/layout/hProcess9"/>
    <dgm:cxn modelId="{3FC4C351-5730-4942-9E97-5AF8D2C3ADA7}" type="presParOf" srcId="{15AA4089-575F-4BE2-9A58-56E407DE2CEE}" destId="{033E2470-9575-4D4A-92CA-F9F56246CE3C}" srcOrd="2" destOrd="0" presId="urn:microsoft.com/office/officeart/2005/8/layout/hProcess9"/>
    <dgm:cxn modelId="{D4678157-1948-47C2-9C3C-CB1B8BBC1830}" type="presParOf" srcId="{15AA4089-575F-4BE2-9A58-56E407DE2CEE}" destId="{43E64337-D6C1-4D6F-A544-DC4B4C45022F}" srcOrd="3" destOrd="0" presId="urn:microsoft.com/office/officeart/2005/8/layout/hProcess9"/>
    <dgm:cxn modelId="{3B934AF9-1B76-4FBF-9BCF-6E143C2F74D6}" type="presParOf" srcId="{15AA4089-575F-4BE2-9A58-56E407DE2CEE}" destId="{3E1F89BE-9D2D-4FCA-A25E-18F25D099B04}" srcOrd="4"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82A2AA2-BEE9-4885-8B58-AA0F215A8CFC}" type="doc">
      <dgm:prSet loTypeId="urn:microsoft.com/office/officeart/2005/8/layout/hProcess9" loCatId="process" qsTypeId="urn:microsoft.com/office/officeart/2005/8/quickstyle/simple1" qsCatId="simple" csTypeId="urn:microsoft.com/office/officeart/2005/8/colors/accent2_3" csCatId="accent2" phldr="1"/>
      <dgm:spPr/>
      <dgm:t>
        <a:bodyPr/>
        <a:lstStyle/>
        <a:p>
          <a:endParaRPr lang="tr-TR"/>
        </a:p>
      </dgm:t>
    </dgm:pt>
    <dgm:pt modelId="{9BB4E7B1-9A76-4559-A0AE-459F9C6B4E56}">
      <dgm:prSet custT="1">
        <dgm:style>
          <a:lnRef idx="1">
            <a:schemeClr val="accent3"/>
          </a:lnRef>
          <a:fillRef idx="3">
            <a:schemeClr val="accent3"/>
          </a:fillRef>
          <a:effectRef idx="2">
            <a:schemeClr val="accent3"/>
          </a:effectRef>
          <a:fontRef idx="minor">
            <a:schemeClr val="lt1"/>
          </a:fontRef>
        </dgm:style>
      </dgm:prSet>
      <dgm:spPr>
        <a:effectLst>
          <a:outerShdw blurRad="63500" sx="102000" sy="102000" algn="ctr" rotWithShape="0">
            <a:prstClr val="black">
              <a:alpha val="40000"/>
            </a:prstClr>
          </a:outerShdw>
        </a:effectLst>
      </dgm:spPr>
      <dgm:t>
        <a:bodyPr/>
        <a:lstStyle/>
        <a:p>
          <a:pPr rtl="0"/>
          <a:r>
            <a:rPr lang="tr-TR" sz="4400" b="1" i="1" dirty="0">
              <a:solidFill>
                <a:srgbClr val="000066"/>
              </a:solidFill>
              <a:latin typeface="+mj-lt"/>
            </a:rPr>
            <a:t>Mali</a:t>
          </a:r>
          <a:r>
            <a:rPr lang="tr-TR" sz="3000" b="1" i="1" dirty="0">
              <a:solidFill>
                <a:srgbClr val="000066"/>
              </a:solidFill>
              <a:latin typeface="+mj-lt"/>
            </a:rPr>
            <a:t> </a:t>
          </a:r>
          <a:r>
            <a:rPr lang="tr-TR" sz="4400" b="1" i="1" dirty="0">
              <a:solidFill>
                <a:srgbClr val="000066"/>
              </a:solidFill>
              <a:latin typeface="+mj-lt"/>
            </a:rPr>
            <a:t>Sorumluluk</a:t>
          </a:r>
          <a:endParaRPr lang="tr-TR" sz="4400" i="1" dirty="0">
            <a:solidFill>
              <a:srgbClr val="000066"/>
            </a:solidFill>
            <a:latin typeface="+mj-lt"/>
          </a:endParaRPr>
        </a:p>
      </dgm:t>
    </dgm:pt>
    <dgm:pt modelId="{EE1D011B-65E8-4C33-B5A7-7AE226F2B302}" type="parTrans" cxnId="{4E321781-142A-4B89-8489-014BC5D5EDA1}">
      <dgm:prSet/>
      <dgm:spPr/>
      <dgm:t>
        <a:bodyPr/>
        <a:lstStyle/>
        <a:p>
          <a:endParaRPr lang="tr-TR"/>
        </a:p>
      </dgm:t>
    </dgm:pt>
    <dgm:pt modelId="{61B3FEDE-56C5-4903-A55E-90BB129AA400}" type="sibTrans" cxnId="{4E321781-142A-4B89-8489-014BC5D5EDA1}">
      <dgm:prSet/>
      <dgm:spPr/>
      <dgm:t>
        <a:bodyPr/>
        <a:lstStyle/>
        <a:p>
          <a:endParaRPr lang="tr-TR"/>
        </a:p>
      </dgm:t>
    </dgm:pt>
    <dgm:pt modelId="{D23D5DF6-2347-4CA4-ABF1-BF46B987FE91}">
      <dgm:prSet/>
      <dgm:spPr/>
      <dgm:t>
        <a:bodyPr/>
        <a:lstStyle/>
        <a:p>
          <a:r>
            <a:rPr lang="tr-TR" b="1" dirty="0">
              <a:solidFill>
                <a:srgbClr val="000066"/>
              </a:solidFill>
              <a:latin typeface="Calibri" panose="020F0502020204030204" pitchFamily="34" charset="0"/>
              <a:cs typeface="Calibri" panose="020F0502020204030204" pitchFamily="34" charset="0"/>
            </a:rPr>
            <a:t>Fazla ve yersiz ödeme, eksik tahsilat ve </a:t>
          </a:r>
          <a:r>
            <a:rPr lang="tr-TR" b="1">
              <a:solidFill>
                <a:srgbClr val="000066"/>
              </a:solidFill>
              <a:latin typeface="Calibri" panose="020F0502020204030204" pitchFamily="34" charset="0"/>
              <a:cs typeface="Calibri" panose="020F0502020204030204" pitchFamily="34" charset="0"/>
            </a:rPr>
            <a:t>benzeri  nedenlerle oluşan </a:t>
          </a:r>
          <a:r>
            <a:rPr lang="tr-TR" b="1" dirty="0">
              <a:solidFill>
                <a:srgbClr val="000066"/>
              </a:solidFill>
              <a:latin typeface="Calibri" panose="020F0502020204030204" pitchFamily="34" charset="0"/>
              <a:cs typeface="Calibri" panose="020F0502020204030204" pitchFamily="34" charset="0"/>
            </a:rPr>
            <a:t>kamu zararının tazmin edilmesidir.</a:t>
          </a:r>
        </a:p>
      </dgm:t>
    </dgm:pt>
    <dgm:pt modelId="{C43D5CB7-1FE7-4AC2-A984-72D1FA96117B}" type="sibTrans" cxnId="{543BD3C0-D08C-4650-B30D-F49673CFBC81}">
      <dgm:prSet/>
      <dgm:spPr/>
      <dgm:t>
        <a:bodyPr/>
        <a:lstStyle/>
        <a:p>
          <a:endParaRPr lang="tr-TR"/>
        </a:p>
      </dgm:t>
    </dgm:pt>
    <dgm:pt modelId="{98DBF09E-8017-471B-91CA-D62A4E162C8D}" type="parTrans" cxnId="{543BD3C0-D08C-4650-B30D-F49673CFBC81}">
      <dgm:prSet/>
      <dgm:spPr/>
      <dgm:t>
        <a:bodyPr/>
        <a:lstStyle/>
        <a:p>
          <a:endParaRPr lang="tr-TR"/>
        </a:p>
      </dgm:t>
    </dgm:pt>
    <dgm:pt modelId="{5C5F4E30-21F1-4E0C-8870-7A33EE50F3B5}" type="pres">
      <dgm:prSet presAssocID="{B82A2AA2-BEE9-4885-8B58-AA0F215A8CFC}" presName="CompostProcess" presStyleCnt="0">
        <dgm:presLayoutVars>
          <dgm:dir/>
          <dgm:resizeHandles val="exact"/>
        </dgm:presLayoutVars>
      </dgm:prSet>
      <dgm:spPr/>
      <dgm:t>
        <a:bodyPr/>
        <a:lstStyle/>
        <a:p>
          <a:endParaRPr lang="tr-TR"/>
        </a:p>
      </dgm:t>
    </dgm:pt>
    <dgm:pt modelId="{5D07F7DE-6C7B-4A29-B942-5E46A25D405F}" type="pres">
      <dgm:prSet presAssocID="{B82A2AA2-BEE9-4885-8B58-AA0F215A8CFC}" presName="arrow" presStyleLbl="bgShp" presStyleIdx="0" presStyleCnt="1"/>
      <dgm:spPr/>
    </dgm:pt>
    <dgm:pt modelId="{15AA4089-575F-4BE2-9A58-56E407DE2CEE}" type="pres">
      <dgm:prSet presAssocID="{B82A2AA2-BEE9-4885-8B58-AA0F215A8CFC}" presName="linearProcess" presStyleCnt="0"/>
      <dgm:spPr/>
    </dgm:pt>
    <dgm:pt modelId="{B197B5CB-444F-43C4-AFF2-F8ACF3F2AB44}" type="pres">
      <dgm:prSet presAssocID="{9BB4E7B1-9A76-4559-A0AE-459F9C6B4E56}" presName="textNode" presStyleLbl="node1" presStyleIdx="0" presStyleCnt="2" custScaleY="104117" custLinFactX="-2541" custLinFactNeighborX="-100000" custLinFactNeighborY="-63152">
        <dgm:presLayoutVars>
          <dgm:bulletEnabled val="1"/>
        </dgm:presLayoutVars>
      </dgm:prSet>
      <dgm:spPr/>
      <dgm:t>
        <a:bodyPr/>
        <a:lstStyle/>
        <a:p>
          <a:endParaRPr lang="tr-TR"/>
        </a:p>
      </dgm:t>
    </dgm:pt>
    <dgm:pt modelId="{4913A7D0-5111-4124-88C9-EC13760A2B49}" type="pres">
      <dgm:prSet presAssocID="{61B3FEDE-56C5-4903-A55E-90BB129AA400}" presName="sibTrans" presStyleCnt="0"/>
      <dgm:spPr/>
    </dgm:pt>
    <dgm:pt modelId="{C0033A33-A7BB-485D-B6B3-DAB1C736E74B}" type="pres">
      <dgm:prSet presAssocID="{D23D5DF6-2347-4CA4-ABF1-BF46B987FE91}" presName="textNode" presStyleLbl="node1" presStyleIdx="1" presStyleCnt="2" custLinFactX="1867" custLinFactNeighborX="100000" custLinFactNeighborY="-5">
        <dgm:presLayoutVars>
          <dgm:bulletEnabled val="1"/>
        </dgm:presLayoutVars>
      </dgm:prSet>
      <dgm:spPr/>
      <dgm:t>
        <a:bodyPr/>
        <a:lstStyle/>
        <a:p>
          <a:endParaRPr lang="tr-TR"/>
        </a:p>
      </dgm:t>
    </dgm:pt>
  </dgm:ptLst>
  <dgm:cxnLst>
    <dgm:cxn modelId="{4E321781-142A-4B89-8489-014BC5D5EDA1}" srcId="{B82A2AA2-BEE9-4885-8B58-AA0F215A8CFC}" destId="{9BB4E7B1-9A76-4559-A0AE-459F9C6B4E56}" srcOrd="0" destOrd="0" parTransId="{EE1D011B-65E8-4C33-B5A7-7AE226F2B302}" sibTransId="{61B3FEDE-56C5-4903-A55E-90BB129AA400}"/>
    <dgm:cxn modelId="{DB671E2F-D02A-4B43-A1EE-6A8FF5A6F8BA}" type="presOf" srcId="{B82A2AA2-BEE9-4885-8B58-AA0F215A8CFC}" destId="{5C5F4E30-21F1-4E0C-8870-7A33EE50F3B5}" srcOrd="0" destOrd="0" presId="urn:microsoft.com/office/officeart/2005/8/layout/hProcess9"/>
    <dgm:cxn modelId="{8ADBB9DE-7563-42C4-B70B-9B6F0E8DABE0}" type="presOf" srcId="{9BB4E7B1-9A76-4559-A0AE-459F9C6B4E56}" destId="{B197B5CB-444F-43C4-AFF2-F8ACF3F2AB44}" srcOrd="0" destOrd="0" presId="urn:microsoft.com/office/officeart/2005/8/layout/hProcess9"/>
    <dgm:cxn modelId="{10FA5122-284F-4859-A31B-E950AFF8D8C4}" type="presOf" srcId="{D23D5DF6-2347-4CA4-ABF1-BF46B987FE91}" destId="{C0033A33-A7BB-485D-B6B3-DAB1C736E74B}" srcOrd="0" destOrd="0" presId="urn:microsoft.com/office/officeart/2005/8/layout/hProcess9"/>
    <dgm:cxn modelId="{543BD3C0-D08C-4650-B30D-F49673CFBC81}" srcId="{B82A2AA2-BEE9-4885-8B58-AA0F215A8CFC}" destId="{D23D5DF6-2347-4CA4-ABF1-BF46B987FE91}" srcOrd="1" destOrd="0" parTransId="{98DBF09E-8017-471B-91CA-D62A4E162C8D}" sibTransId="{C43D5CB7-1FE7-4AC2-A984-72D1FA96117B}"/>
    <dgm:cxn modelId="{CA47C66F-5AA6-4DF6-A612-40A80DABA03E}" type="presParOf" srcId="{5C5F4E30-21F1-4E0C-8870-7A33EE50F3B5}" destId="{5D07F7DE-6C7B-4A29-B942-5E46A25D405F}" srcOrd="0" destOrd="0" presId="urn:microsoft.com/office/officeart/2005/8/layout/hProcess9"/>
    <dgm:cxn modelId="{8C4C3C84-8C44-4D0E-B11F-11BE4223693B}" type="presParOf" srcId="{5C5F4E30-21F1-4E0C-8870-7A33EE50F3B5}" destId="{15AA4089-575F-4BE2-9A58-56E407DE2CEE}" srcOrd="1" destOrd="0" presId="urn:microsoft.com/office/officeart/2005/8/layout/hProcess9"/>
    <dgm:cxn modelId="{DE7F45A8-39CF-427A-8D30-04A2B478989C}" type="presParOf" srcId="{15AA4089-575F-4BE2-9A58-56E407DE2CEE}" destId="{B197B5CB-444F-43C4-AFF2-F8ACF3F2AB44}" srcOrd="0" destOrd="0" presId="urn:microsoft.com/office/officeart/2005/8/layout/hProcess9"/>
    <dgm:cxn modelId="{C440806D-96F4-420A-B0D0-C2BB7100F80C}" type="presParOf" srcId="{15AA4089-575F-4BE2-9A58-56E407DE2CEE}" destId="{4913A7D0-5111-4124-88C9-EC13760A2B49}" srcOrd="1" destOrd="0" presId="urn:microsoft.com/office/officeart/2005/8/layout/hProcess9"/>
    <dgm:cxn modelId="{2812B24F-A05E-4464-B0A7-3061DC529D41}" type="presParOf" srcId="{15AA4089-575F-4BE2-9A58-56E407DE2CEE}" destId="{C0033A33-A7BB-485D-B6B3-DAB1C736E74B}" srcOrd="2"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82A2AA2-BEE9-4885-8B58-AA0F215A8CFC}" type="doc">
      <dgm:prSet loTypeId="urn:microsoft.com/office/officeart/2005/8/layout/hProcess9" loCatId="process" qsTypeId="urn:microsoft.com/office/officeart/2005/8/quickstyle/simple1" qsCatId="simple" csTypeId="urn:microsoft.com/office/officeart/2005/8/colors/accent2_3" csCatId="accent2" phldr="1"/>
      <dgm:spPr/>
      <dgm:t>
        <a:bodyPr/>
        <a:lstStyle/>
        <a:p>
          <a:endParaRPr lang="tr-TR"/>
        </a:p>
      </dgm:t>
    </dgm:pt>
    <dgm:pt modelId="{FFC9E192-3A0B-48C0-8D7F-38A188EF9331}">
      <dgm:prSet custT="1">
        <dgm:style>
          <a:lnRef idx="1">
            <a:schemeClr val="accent6"/>
          </a:lnRef>
          <a:fillRef idx="3">
            <a:schemeClr val="accent6"/>
          </a:fillRef>
          <a:effectRef idx="2">
            <a:schemeClr val="accent6"/>
          </a:effectRef>
          <a:fontRef idx="minor">
            <a:schemeClr val="lt1"/>
          </a:fontRef>
        </dgm:style>
      </dgm:prSet>
      <dgm:spPr>
        <a:effectLst>
          <a:outerShdw blurRad="63500" sx="102000" sy="102000" algn="ctr" rotWithShape="0">
            <a:prstClr val="black">
              <a:alpha val="40000"/>
            </a:prstClr>
          </a:outerShdw>
        </a:effectLst>
      </dgm:spPr>
      <dgm:t>
        <a:bodyPr/>
        <a:lstStyle/>
        <a:p>
          <a:pPr rtl="0"/>
          <a:r>
            <a:rPr lang="tr-TR" sz="4400" b="1" dirty="0">
              <a:solidFill>
                <a:srgbClr val="000066"/>
              </a:solidFill>
              <a:latin typeface="Calibri" panose="020F0502020204030204" pitchFamily="34" charset="0"/>
              <a:cs typeface="Calibri" panose="020F0502020204030204" pitchFamily="34" charset="0"/>
            </a:rPr>
            <a:t>Cezai Sorumluluk</a:t>
          </a:r>
          <a:endParaRPr lang="tr-TR" sz="4400" dirty="0">
            <a:solidFill>
              <a:srgbClr val="000066"/>
            </a:solidFill>
            <a:latin typeface="Calibri" panose="020F0502020204030204" pitchFamily="34" charset="0"/>
            <a:cs typeface="Calibri" panose="020F0502020204030204" pitchFamily="34" charset="0"/>
          </a:endParaRPr>
        </a:p>
      </dgm:t>
    </dgm:pt>
    <dgm:pt modelId="{3A3EED7A-EA27-486F-A5CA-362981C3D99B}" type="parTrans" cxnId="{C869F6F4-3343-460C-B8B1-56FC143AA6BC}">
      <dgm:prSet/>
      <dgm:spPr/>
      <dgm:t>
        <a:bodyPr/>
        <a:lstStyle/>
        <a:p>
          <a:endParaRPr lang="tr-TR"/>
        </a:p>
      </dgm:t>
    </dgm:pt>
    <dgm:pt modelId="{5A7F8971-E605-403A-90F9-E3262D70CB52}" type="sibTrans" cxnId="{C869F6F4-3343-460C-B8B1-56FC143AA6BC}">
      <dgm:prSet/>
      <dgm:spPr/>
      <dgm:t>
        <a:bodyPr/>
        <a:lstStyle/>
        <a:p>
          <a:endParaRPr lang="tr-TR"/>
        </a:p>
      </dgm:t>
    </dgm:pt>
    <dgm:pt modelId="{5C5F4E30-21F1-4E0C-8870-7A33EE50F3B5}" type="pres">
      <dgm:prSet presAssocID="{B82A2AA2-BEE9-4885-8B58-AA0F215A8CFC}" presName="CompostProcess" presStyleCnt="0">
        <dgm:presLayoutVars>
          <dgm:dir/>
          <dgm:resizeHandles val="exact"/>
        </dgm:presLayoutVars>
      </dgm:prSet>
      <dgm:spPr/>
      <dgm:t>
        <a:bodyPr/>
        <a:lstStyle/>
        <a:p>
          <a:endParaRPr lang="tr-TR"/>
        </a:p>
      </dgm:t>
    </dgm:pt>
    <dgm:pt modelId="{5D07F7DE-6C7B-4A29-B942-5E46A25D405F}" type="pres">
      <dgm:prSet presAssocID="{B82A2AA2-BEE9-4885-8B58-AA0F215A8CFC}" presName="arrow" presStyleLbl="bgShp" presStyleIdx="0" presStyleCnt="1"/>
      <dgm:spPr/>
    </dgm:pt>
    <dgm:pt modelId="{15AA4089-575F-4BE2-9A58-56E407DE2CEE}" type="pres">
      <dgm:prSet presAssocID="{B82A2AA2-BEE9-4885-8B58-AA0F215A8CFC}" presName="linearProcess" presStyleCnt="0"/>
      <dgm:spPr/>
    </dgm:pt>
    <dgm:pt modelId="{079DBBAC-88D3-4197-BF36-AEB9FA80E604}" type="pres">
      <dgm:prSet presAssocID="{FFC9E192-3A0B-48C0-8D7F-38A188EF9331}" presName="textNode" presStyleLbl="node1" presStyleIdx="0" presStyleCnt="1" custScaleY="99217" custLinFactX="-9930" custLinFactNeighborX="-100000" custLinFactNeighborY="-70538">
        <dgm:presLayoutVars>
          <dgm:bulletEnabled val="1"/>
        </dgm:presLayoutVars>
      </dgm:prSet>
      <dgm:spPr/>
      <dgm:t>
        <a:bodyPr/>
        <a:lstStyle/>
        <a:p>
          <a:endParaRPr lang="tr-TR"/>
        </a:p>
      </dgm:t>
    </dgm:pt>
  </dgm:ptLst>
  <dgm:cxnLst>
    <dgm:cxn modelId="{C869F6F4-3343-460C-B8B1-56FC143AA6BC}" srcId="{B82A2AA2-BEE9-4885-8B58-AA0F215A8CFC}" destId="{FFC9E192-3A0B-48C0-8D7F-38A188EF9331}" srcOrd="0" destOrd="0" parTransId="{3A3EED7A-EA27-486F-A5CA-362981C3D99B}" sibTransId="{5A7F8971-E605-403A-90F9-E3262D70CB52}"/>
    <dgm:cxn modelId="{DB671E2F-D02A-4B43-A1EE-6A8FF5A6F8BA}" type="presOf" srcId="{B82A2AA2-BEE9-4885-8B58-AA0F215A8CFC}" destId="{5C5F4E30-21F1-4E0C-8870-7A33EE50F3B5}" srcOrd="0" destOrd="0" presId="urn:microsoft.com/office/officeart/2005/8/layout/hProcess9"/>
    <dgm:cxn modelId="{979CEDA9-7A43-4F48-AB5E-6DC9A3566219}" type="presOf" srcId="{FFC9E192-3A0B-48C0-8D7F-38A188EF9331}" destId="{079DBBAC-88D3-4197-BF36-AEB9FA80E604}" srcOrd="0" destOrd="0" presId="urn:microsoft.com/office/officeart/2005/8/layout/hProcess9"/>
    <dgm:cxn modelId="{CA47C66F-5AA6-4DF6-A612-40A80DABA03E}" type="presParOf" srcId="{5C5F4E30-21F1-4E0C-8870-7A33EE50F3B5}" destId="{5D07F7DE-6C7B-4A29-B942-5E46A25D405F}" srcOrd="0" destOrd="0" presId="urn:microsoft.com/office/officeart/2005/8/layout/hProcess9"/>
    <dgm:cxn modelId="{8C4C3C84-8C44-4D0E-B11F-11BE4223693B}" type="presParOf" srcId="{5C5F4E30-21F1-4E0C-8870-7A33EE50F3B5}" destId="{15AA4089-575F-4BE2-9A58-56E407DE2CEE}" srcOrd="1" destOrd="0" presId="urn:microsoft.com/office/officeart/2005/8/layout/hProcess9"/>
    <dgm:cxn modelId="{0BCB0FE4-F013-441D-8402-A70482EC9FBC}" type="presParOf" srcId="{15AA4089-575F-4BE2-9A58-56E407DE2CEE}" destId="{079DBBAC-88D3-4197-BF36-AEB9FA80E604}" srcOrd="0"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07F7DE-6C7B-4A29-B942-5E46A25D405F}">
      <dsp:nvSpPr>
        <dsp:cNvPr id="0" name=""/>
        <dsp:cNvSpPr/>
      </dsp:nvSpPr>
      <dsp:spPr>
        <a:xfrm>
          <a:off x="1289065" y="0"/>
          <a:ext cx="14609413" cy="8618537"/>
        </a:xfrm>
        <a:prstGeom prst="rightArrow">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EC8269A-2BBF-4F02-94AA-FC07A0008D28}">
      <dsp:nvSpPr>
        <dsp:cNvPr id="0" name=""/>
        <dsp:cNvSpPr/>
      </dsp:nvSpPr>
      <dsp:spPr>
        <a:xfrm>
          <a:off x="0" y="2585561"/>
          <a:ext cx="5156263" cy="3447414"/>
        </a:xfrm>
        <a:prstGeom prst="roundRect">
          <a:avLst/>
        </a:prstGeom>
        <a:solidFill>
          <a:schemeClr val="accent5">
            <a:lumMod val="75000"/>
          </a:schemeClr>
        </a:solidFill>
        <a:ln w="9525" cap="flat" cmpd="sng" algn="ctr">
          <a:solidFill>
            <a:schemeClr val="accent5">
              <a:shade val="95000"/>
              <a:satMod val="105000"/>
            </a:schemeClr>
          </a:solidFill>
          <a:prstDash val="solid"/>
        </a:ln>
        <a:effectLst>
          <a:outerShdw blurRad="63500" sx="102000" sy="102000" algn="ctr" rotWithShape="0">
            <a:prstClr val="black">
              <a:alpha val="40000"/>
            </a:prstClr>
          </a:outerShdw>
        </a:effectLst>
      </dsp:spPr>
      <dsp:style>
        <a:lnRef idx="1">
          <a:schemeClr val="accent5"/>
        </a:lnRef>
        <a:fillRef idx="3">
          <a:schemeClr val="accent5"/>
        </a:fillRef>
        <a:effectRef idx="2">
          <a:schemeClr val="accent5"/>
        </a:effectRef>
        <a:fontRef idx="minor">
          <a:schemeClr val="lt1"/>
        </a:fontRef>
      </dsp:style>
      <dsp:txBody>
        <a:bodyPr spcFirstLastPara="0" vert="horz" wrap="square" lIns="182880" tIns="182880" rIns="182880" bIns="182880" numCol="1" spcCol="1270" anchor="ctr" anchorCtr="0">
          <a:noAutofit/>
        </a:bodyPr>
        <a:lstStyle/>
        <a:p>
          <a:pPr lvl="0" algn="ctr" defTabSz="2133600" rtl="0">
            <a:lnSpc>
              <a:spcPct val="90000"/>
            </a:lnSpc>
            <a:spcBef>
              <a:spcPct val="0"/>
            </a:spcBef>
            <a:spcAft>
              <a:spcPct val="35000"/>
            </a:spcAft>
          </a:pPr>
          <a:r>
            <a:rPr lang="tr-TR" sz="4800" b="1" i="1" kern="1200" dirty="0">
              <a:solidFill>
                <a:srgbClr val="000066"/>
              </a:solidFill>
              <a:latin typeface="Calibri" panose="020F0502020204030204" pitchFamily="34" charset="0"/>
              <a:cs typeface="Calibri" panose="020F0502020204030204" pitchFamily="34" charset="0"/>
            </a:rPr>
            <a:t>İdari Sorumluluk</a:t>
          </a:r>
          <a:endParaRPr lang="tr-TR" sz="4800" i="1" kern="1200" dirty="0">
            <a:solidFill>
              <a:srgbClr val="000066"/>
            </a:solidFill>
            <a:latin typeface="Calibri" panose="020F0502020204030204" pitchFamily="34" charset="0"/>
            <a:cs typeface="Calibri" panose="020F0502020204030204" pitchFamily="34" charset="0"/>
          </a:endParaRPr>
        </a:p>
      </dsp:txBody>
      <dsp:txXfrm>
        <a:off x="168289" y="2753850"/>
        <a:ext cx="4819685" cy="3110836"/>
      </dsp:txXfrm>
    </dsp:sp>
    <dsp:sp modelId="{B197B5CB-444F-43C4-AFF2-F8ACF3F2AB44}">
      <dsp:nvSpPr>
        <dsp:cNvPr id="0" name=""/>
        <dsp:cNvSpPr/>
      </dsp:nvSpPr>
      <dsp:spPr>
        <a:xfrm>
          <a:off x="6015640" y="2585561"/>
          <a:ext cx="5156263" cy="3447414"/>
        </a:xfrm>
        <a:prstGeom prst="roundRect">
          <a:avLst/>
        </a:prstGeom>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w="9525" cap="flat" cmpd="sng" algn="ctr">
          <a:solidFill>
            <a:schemeClr val="accent3">
              <a:shade val="95000"/>
              <a:satMod val="105000"/>
            </a:schemeClr>
          </a:solidFill>
          <a:prstDash val="solid"/>
        </a:ln>
        <a:effectLst>
          <a:outerShdw blurRad="63500" sx="102000" sy="102000" algn="ctr" rotWithShape="0">
            <a:prstClr val="black">
              <a:alpha val="40000"/>
            </a:prstClr>
          </a:outerShdw>
        </a:effectLst>
      </dsp:spPr>
      <dsp:style>
        <a:lnRef idx="1">
          <a:schemeClr val="accent3"/>
        </a:lnRef>
        <a:fillRef idx="3">
          <a:schemeClr val="accent3"/>
        </a:fillRef>
        <a:effectRef idx="2">
          <a:schemeClr val="accent3"/>
        </a:effectRef>
        <a:fontRef idx="minor">
          <a:schemeClr val="lt1"/>
        </a:fontRef>
      </dsp:style>
      <dsp:txBody>
        <a:bodyPr spcFirstLastPara="0" vert="horz" wrap="square" lIns="167640" tIns="167640" rIns="167640" bIns="167640" numCol="1" spcCol="1270" anchor="ctr" anchorCtr="0">
          <a:noAutofit/>
        </a:bodyPr>
        <a:lstStyle/>
        <a:p>
          <a:pPr lvl="0" algn="ctr" defTabSz="1955800" rtl="0">
            <a:lnSpc>
              <a:spcPct val="90000"/>
            </a:lnSpc>
            <a:spcBef>
              <a:spcPct val="0"/>
            </a:spcBef>
            <a:spcAft>
              <a:spcPct val="35000"/>
            </a:spcAft>
          </a:pPr>
          <a:r>
            <a:rPr lang="tr-TR" sz="4400" b="1" i="1" kern="1200" dirty="0">
              <a:solidFill>
                <a:srgbClr val="000066"/>
              </a:solidFill>
              <a:latin typeface="+mj-lt"/>
            </a:rPr>
            <a:t>Mali</a:t>
          </a:r>
          <a:r>
            <a:rPr lang="tr-TR" sz="3000" b="1" i="1" kern="1200" dirty="0">
              <a:solidFill>
                <a:srgbClr val="000066"/>
              </a:solidFill>
              <a:latin typeface="+mj-lt"/>
            </a:rPr>
            <a:t> </a:t>
          </a:r>
          <a:r>
            <a:rPr lang="tr-TR" sz="4400" b="1" i="1" kern="1200" dirty="0">
              <a:solidFill>
                <a:srgbClr val="000066"/>
              </a:solidFill>
              <a:latin typeface="+mj-lt"/>
            </a:rPr>
            <a:t>Sorumluluk</a:t>
          </a:r>
          <a:endParaRPr lang="tr-TR" sz="4400" i="1" kern="1200" dirty="0">
            <a:solidFill>
              <a:srgbClr val="000066"/>
            </a:solidFill>
            <a:latin typeface="+mj-lt"/>
          </a:endParaRPr>
        </a:p>
      </dsp:txBody>
      <dsp:txXfrm>
        <a:off x="6183929" y="2753850"/>
        <a:ext cx="4819685" cy="3110836"/>
      </dsp:txXfrm>
    </dsp:sp>
    <dsp:sp modelId="{079DBBAC-88D3-4197-BF36-AEB9FA80E604}">
      <dsp:nvSpPr>
        <dsp:cNvPr id="0" name=""/>
        <dsp:cNvSpPr/>
      </dsp:nvSpPr>
      <dsp:spPr>
        <a:xfrm>
          <a:off x="12031281" y="2585561"/>
          <a:ext cx="5156263" cy="3447414"/>
        </a:xfrm>
        <a:prstGeom prst="roundRect">
          <a:avLst/>
        </a:prstGeom>
        <a:gradFill rotWithShape="1">
          <a:gsLst>
            <a:gs pos="0">
              <a:schemeClr val="accent6">
                <a:shade val="51000"/>
                <a:satMod val="130000"/>
              </a:schemeClr>
            </a:gs>
            <a:gs pos="80000">
              <a:schemeClr val="accent6">
                <a:shade val="93000"/>
                <a:satMod val="130000"/>
              </a:schemeClr>
            </a:gs>
            <a:gs pos="100000">
              <a:schemeClr val="accent6">
                <a:shade val="94000"/>
                <a:satMod val="135000"/>
              </a:schemeClr>
            </a:gs>
          </a:gsLst>
          <a:lin ang="16200000" scaled="0"/>
        </a:gradFill>
        <a:ln w="9525" cap="flat" cmpd="sng" algn="ctr">
          <a:solidFill>
            <a:schemeClr val="accent6">
              <a:shade val="95000"/>
              <a:satMod val="105000"/>
            </a:schemeClr>
          </a:solidFill>
          <a:prstDash val="solid"/>
        </a:ln>
        <a:effectLst>
          <a:outerShdw blurRad="63500" sx="102000" sy="102000" algn="ctr" rotWithShape="0">
            <a:prstClr val="black">
              <a:alpha val="40000"/>
            </a:prstClr>
          </a:outerShdw>
        </a:effectLst>
      </dsp:spPr>
      <dsp:style>
        <a:lnRef idx="1">
          <a:schemeClr val="accent6"/>
        </a:lnRef>
        <a:fillRef idx="3">
          <a:schemeClr val="accent6"/>
        </a:fillRef>
        <a:effectRef idx="2">
          <a:schemeClr val="accent6"/>
        </a:effectRef>
        <a:fontRef idx="minor">
          <a:schemeClr val="lt1"/>
        </a:fontRef>
      </dsp:style>
      <dsp:txBody>
        <a:bodyPr spcFirstLastPara="0" vert="horz" wrap="square" lIns="167640" tIns="167640" rIns="167640" bIns="167640" numCol="1" spcCol="1270" anchor="ctr" anchorCtr="0">
          <a:noAutofit/>
        </a:bodyPr>
        <a:lstStyle/>
        <a:p>
          <a:pPr lvl="0" algn="ctr" defTabSz="1955800" rtl="0">
            <a:lnSpc>
              <a:spcPct val="90000"/>
            </a:lnSpc>
            <a:spcBef>
              <a:spcPct val="0"/>
            </a:spcBef>
            <a:spcAft>
              <a:spcPct val="35000"/>
            </a:spcAft>
          </a:pPr>
          <a:r>
            <a:rPr lang="tr-TR" sz="4400" b="1" kern="1200" dirty="0">
              <a:solidFill>
                <a:srgbClr val="000066"/>
              </a:solidFill>
              <a:latin typeface="Calibri" panose="020F0502020204030204" pitchFamily="34" charset="0"/>
              <a:cs typeface="Calibri" panose="020F0502020204030204" pitchFamily="34" charset="0"/>
            </a:rPr>
            <a:t>Cezai Sorumluluk</a:t>
          </a:r>
          <a:endParaRPr lang="tr-TR" sz="4400" kern="1200" dirty="0">
            <a:solidFill>
              <a:srgbClr val="000066"/>
            </a:solidFill>
            <a:latin typeface="Calibri" panose="020F0502020204030204" pitchFamily="34" charset="0"/>
            <a:cs typeface="Calibri" panose="020F0502020204030204" pitchFamily="34" charset="0"/>
          </a:endParaRPr>
        </a:p>
      </dsp:txBody>
      <dsp:txXfrm>
        <a:off x="12199570" y="2753850"/>
        <a:ext cx="4819685" cy="311083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07F7DE-6C7B-4A29-B942-5E46A25D405F}">
      <dsp:nvSpPr>
        <dsp:cNvPr id="0" name=""/>
        <dsp:cNvSpPr/>
      </dsp:nvSpPr>
      <dsp:spPr>
        <a:xfrm>
          <a:off x="1289065" y="0"/>
          <a:ext cx="14609413" cy="8618537"/>
        </a:xfrm>
        <a:prstGeom prst="rightArrow">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EC8269A-2BBF-4F02-94AA-FC07A0008D28}">
      <dsp:nvSpPr>
        <dsp:cNvPr id="0" name=""/>
        <dsp:cNvSpPr/>
      </dsp:nvSpPr>
      <dsp:spPr>
        <a:xfrm>
          <a:off x="0" y="248593"/>
          <a:ext cx="5156263" cy="3447414"/>
        </a:xfrm>
        <a:prstGeom prst="roundRect">
          <a:avLst/>
        </a:prstGeom>
        <a:solidFill>
          <a:schemeClr val="accent5">
            <a:lumMod val="75000"/>
          </a:schemeClr>
        </a:solidFill>
        <a:ln w="9525" cap="flat" cmpd="sng" algn="ctr">
          <a:solidFill>
            <a:schemeClr val="accent5">
              <a:shade val="95000"/>
              <a:satMod val="105000"/>
            </a:schemeClr>
          </a:solidFill>
          <a:prstDash val="solid"/>
        </a:ln>
        <a:effectLst>
          <a:outerShdw blurRad="63500" sx="102000" sy="102000" algn="ctr" rotWithShape="0">
            <a:prstClr val="black">
              <a:alpha val="40000"/>
            </a:prstClr>
          </a:outerShdw>
        </a:effectLst>
      </dsp:spPr>
      <dsp:style>
        <a:lnRef idx="1">
          <a:schemeClr val="accent5"/>
        </a:lnRef>
        <a:fillRef idx="3">
          <a:schemeClr val="accent5"/>
        </a:fillRef>
        <a:effectRef idx="2">
          <a:schemeClr val="accent5"/>
        </a:effectRef>
        <a:fontRef idx="minor">
          <a:schemeClr val="lt1"/>
        </a:fontRef>
      </dsp:style>
      <dsp:txBody>
        <a:bodyPr spcFirstLastPara="0" vert="horz" wrap="square" lIns="182880" tIns="182880" rIns="182880" bIns="182880" numCol="1" spcCol="1270" anchor="ctr" anchorCtr="0">
          <a:noAutofit/>
        </a:bodyPr>
        <a:lstStyle/>
        <a:p>
          <a:pPr lvl="0" algn="ctr" defTabSz="2133600" rtl="0">
            <a:lnSpc>
              <a:spcPct val="90000"/>
            </a:lnSpc>
            <a:spcBef>
              <a:spcPct val="0"/>
            </a:spcBef>
            <a:spcAft>
              <a:spcPct val="35000"/>
            </a:spcAft>
          </a:pPr>
          <a:r>
            <a:rPr lang="tr-TR" sz="4800" b="1" i="1" kern="1200" dirty="0">
              <a:solidFill>
                <a:srgbClr val="000066"/>
              </a:solidFill>
              <a:latin typeface="Calibri" panose="020F0502020204030204" pitchFamily="34" charset="0"/>
              <a:cs typeface="Calibri" panose="020F0502020204030204" pitchFamily="34" charset="0"/>
            </a:rPr>
            <a:t>İdari Sorumluluk</a:t>
          </a:r>
          <a:endParaRPr lang="tr-TR" sz="4800" i="1" kern="1200" dirty="0">
            <a:solidFill>
              <a:srgbClr val="000066"/>
            </a:solidFill>
            <a:latin typeface="Calibri" panose="020F0502020204030204" pitchFamily="34" charset="0"/>
            <a:cs typeface="Calibri" panose="020F0502020204030204" pitchFamily="34" charset="0"/>
          </a:endParaRPr>
        </a:p>
      </dsp:txBody>
      <dsp:txXfrm>
        <a:off x="168289" y="416882"/>
        <a:ext cx="4819685" cy="3110836"/>
      </dsp:txXfrm>
    </dsp:sp>
    <dsp:sp modelId="{033E2470-9575-4D4A-92CA-F9F56246CE3C}">
      <dsp:nvSpPr>
        <dsp:cNvPr id="0" name=""/>
        <dsp:cNvSpPr/>
      </dsp:nvSpPr>
      <dsp:spPr>
        <a:xfrm>
          <a:off x="6015640" y="2585561"/>
          <a:ext cx="5156263" cy="3447414"/>
        </a:xfrm>
        <a:prstGeom prst="roundRect">
          <a:avLst/>
        </a:prstGeom>
        <a:solidFill>
          <a:schemeClr val="accent2">
            <a:shade val="80000"/>
            <a:hueOff val="-17936"/>
            <a:satOff val="-2012"/>
            <a:lumOff val="1284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6690" tIns="186690" rIns="186690" bIns="186690" numCol="1" spcCol="1270" anchor="ctr" anchorCtr="0">
          <a:noAutofit/>
        </a:bodyPr>
        <a:lstStyle/>
        <a:p>
          <a:pPr lvl="0" algn="ctr" defTabSz="2178050">
            <a:lnSpc>
              <a:spcPct val="90000"/>
            </a:lnSpc>
            <a:spcBef>
              <a:spcPct val="0"/>
            </a:spcBef>
            <a:spcAft>
              <a:spcPct val="35000"/>
            </a:spcAft>
          </a:pPr>
          <a:r>
            <a:rPr lang="tr-TR" sz="4900" kern="1200"/>
            <a:t>2547 sayılı Yükseköğretim Kanunun 53 ncü maddesi,</a:t>
          </a:r>
        </a:p>
      </dsp:txBody>
      <dsp:txXfrm>
        <a:off x="6183929" y="2753850"/>
        <a:ext cx="4819685" cy="3110836"/>
      </dsp:txXfrm>
    </dsp:sp>
    <dsp:sp modelId="{3E1F89BE-9D2D-4FCA-A25E-18F25D099B04}">
      <dsp:nvSpPr>
        <dsp:cNvPr id="0" name=""/>
        <dsp:cNvSpPr/>
      </dsp:nvSpPr>
      <dsp:spPr>
        <a:xfrm>
          <a:off x="11611663" y="2585561"/>
          <a:ext cx="5156263" cy="3447414"/>
        </a:xfrm>
        <a:prstGeom prst="roundRect">
          <a:avLst/>
        </a:prstGeom>
        <a:solidFill>
          <a:schemeClr val="accent2">
            <a:shade val="80000"/>
            <a:hueOff val="-35872"/>
            <a:satOff val="-4024"/>
            <a:lumOff val="2568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6690" tIns="186690" rIns="186690" bIns="186690" numCol="1" spcCol="1270" anchor="ctr" anchorCtr="0">
          <a:noAutofit/>
        </a:bodyPr>
        <a:lstStyle/>
        <a:p>
          <a:pPr lvl="0" algn="ctr" defTabSz="2178050">
            <a:lnSpc>
              <a:spcPct val="90000"/>
            </a:lnSpc>
            <a:spcBef>
              <a:spcPct val="0"/>
            </a:spcBef>
            <a:spcAft>
              <a:spcPct val="35000"/>
            </a:spcAft>
          </a:pPr>
          <a:r>
            <a:rPr lang="tr-TR" sz="4900" kern="1200" dirty="0"/>
            <a:t>*657 sayılı Devlet Memurları Kanunun 125 </a:t>
          </a:r>
          <a:r>
            <a:rPr lang="tr-TR" sz="4900" kern="1200" dirty="0" err="1"/>
            <a:t>nci</a:t>
          </a:r>
          <a:r>
            <a:rPr lang="tr-TR" sz="4900" kern="1200" dirty="0"/>
            <a:t> maddesi,</a:t>
          </a:r>
        </a:p>
      </dsp:txBody>
      <dsp:txXfrm>
        <a:off x="11779952" y="2753850"/>
        <a:ext cx="4819685" cy="311083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07F7DE-6C7B-4A29-B942-5E46A25D405F}">
      <dsp:nvSpPr>
        <dsp:cNvPr id="0" name=""/>
        <dsp:cNvSpPr/>
      </dsp:nvSpPr>
      <dsp:spPr>
        <a:xfrm>
          <a:off x="1289065" y="0"/>
          <a:ext cx="14609413" cy="8618537"/>
        </a:xfrm>
        <a:prstGeom prst="rightArrow">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197B5CB-444F-43C4-AFF2-F8ACF3F2AB44}">
      <dsp:nvSpPr>
        <dsp:cNvPr id="0" name=""/>
        <dsp:cNvSpPr/>
      </dsp:nvSpPr>
      <dsp:spPr>
        <a:xfrm>
          <a:off x="0" y="337484"/>
          <a:ext cx="8164083" cy="3589344"/>
        </a:xfrm>
        <a:prstGeom prst="roundRect">
          <a:avLst/>
        </a:prstGeom>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w="9525" cap="flat" cmpd="sng" algn="ctr">
          <a:solidFill>
            <a:schemeClr val="accent3">
              <a:shade val="95000"/>
              <a:satMod val="105000"/>
            </a:schemeClr>
          </a:solidFill>
          <a:prstDash val="solid"/>
        </a:ln>
        <a:effectLst>
          <a:outerShdw blurRad="63500" sx="102000" sy="102000" algn="ctr" rotWithShape="0">
            <a:prstClr val="black">
              <a:alpha val="40000"/>
            </a:prstClr>
          </a:outerShdw>
        </a:effectLst>
      </dsp:spPr>
      <dsp:style>
        <a:lnRef idx="1">
          <a:schemeClr val="accent3"/>
        </a:lnRef>
        <a:fillRef idx="3">
          <a:schemeClr val="accent3"/>
        </a:fillRef>
        <a:effectRef idx="2">
          <a:schemeClr val="accent3"/>
        </a:effectRef>
        <a:fontRef idx="minor">
          <a:schemeClr val="lt1"/>
        </a:fontRef>
      </dsp:style>
      <dsp:txBody>
        <a:bodyPr spcFirstLastPara="0" vert="horz" wrap="square" lIns="167640" tIns="167640" rIns="167640" bIns="167640" numCol="1" spcCol="1270" anchor="ctr" anchorCtr="0">
          <a:noAutofit/>
        </a:bodyPr>
        <a:lstStyle/>
        <a:p>
          <a:pPr lvl="0" algn="ctr" defTabSz="1955800" rtl="0">
            <a:lnSpc>
              <a:spcPct val="90000"/>
            </a:lnSpc>
            <a:spcBef>
              <a:spcPct val="0"/>
            </a:spcBef>
            <a:spcAft>
              <a:spcPct val="35000"/>
            </a:spcAft>
          </a:pPr>
          <a:r>
            <a:rPr lang="tr-TR" sz="4400" b="1" i="1" kern="1200" dirty="0">
              <a:solidFill>
                <a:srgbClr val="000066"/>
              </a:solidFill>
              <a:latin typeface="+mj-lt"/>
            </a:rPr>
            <a:t>Mali</a:t>
          </a:r>
          <a:r>
            <a:rPr lang="tr-TR" sz="3000" b="1" i="1" kern="1200" dirty="0">
              <a:solidFill>
                <a:srgbClr val="000066"/>
              </a:solidFill>
              <a:latin typeface="+mj-lt"/>
            </a:rPr>
            <a:t> </a:t>
          </a:r>
          <a:r>
            <a:rPr lang="tr-TR" sz="4400" b="1" i="1" kern="1200" dirty="0">
              <a:solidFill>
                <a:srgbClr val="000066"/>
              </a:solidFill>
              <a:latin typeface="+mj-lt"/>
            </a:rPr>
            <a:t>Sorumluluk</a:t>
          </a:r>
          <a:endParaRPr lang="tr-TR" sz="4400" i="1" kern="1200" dirty="0">
            <a:solidFill>
              <a:srgbClr val="000066"/>
            </a:solidFill>
            <a:latin typeface="+mj-lt"/>
          </a:endParaRPr>
        </a:p>
      </dsp:txBody>
      <dsp:txXfrm>
        <a:off x="175217" y="512701"/>
        <a:ext cx="7813649" cy="3238910"/>
      </dsp:txXfrm>
    </dsp:sp>
    <dsp:sp modelId="{C0033A33-A7BB-485D-B6B3-DAB1C736E74B}">
      <dsp:nvSpPr>
        <dsp:cNvPr id="0" name=""/>
        <dsp:cNvSpPr/>
      </dsp:nvSpPr>
      <dsp:spPr>
        <a:xfrm>
          <a:off x="9023461" y="2585388"/>
          <a:ext cx="8164083" cy="3447414"/>
        </a:xfrm>
        <a:prstGeom prst="roundRect">
          <a:avLst/>
        </a:prstGeom>
        <a:solidFill>
          <a:schemeClr val="accent2">
            <a:shade val="80000"/>
            <a:hueOff val="-35872"/>
            <a:satOff val="-4024"/>
            <a:lumOff val="2568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6690" tIns="186690" rIns="186690" bIns="186690" numCol="1" spcCol="1270" anchor="ctr" anchorCtr="0">
          <a:noAutofit/>
        </a:bodyPr>
        <a:lstStyle/>
        <a:p>
          <a:pPr lvl="0" algn="ctr" defTabSz="2178050">
            <a:lnSpc>
              <a:spcPct val="90000"/>
            </a:lnSpc>
            <a:spcBef>
              <a:spcPct val="0"/>
            </a:spcBef>
            <a:spcAft>
              <a:spcPct val="35000"/>
            </a:spcAft>
          </a:pPr>
          <a:r>
            <a:rPr lang="tr-TR" sz="4900" b="1" kern="1200" dirty="0">
              <a:solidFill>
                <a:srgbClr val="000066"/>
              </a:solidFill>
              <a:latin typeface="Calibri" panose="020F0502020204030204" pitchFamily="34" charset="0"/>
              <a:cs typeface="Calibri" panose="020F0502020204030204" pitchFamily="34" charset="0"/>
            </a:rPr>
            <a:t>Fazla ve yersiz ödeme, eksik tahsilat ve </a:t>
          </a:r>
          <a:r>
            <a:rPr lang="tr-TR" sz="4900" b="1" kern="1200">
              <a:solidFill>
                <a:srgbClr val="000066"/>
              </a:solidFill>
              <a:latin typeface="Calibri" panose="020F0502020204030204" pitchFamily="34" charset="0"/>
              <a:cs typeface="Calibri" panose="020F0502020204030204" pitchFamily="34" charset="0"/>
            </a:rPr>
            <a:t>benzeri  nedenlerle oluşan </a:t>
          </a:r>
          <a:r>
            <a:rPr lang="tr-TR" sz="4900" b="1" kern="1200" dirty="0">
              <a:solidFill>
                <a:srgbClr val="000066"/>
              </a:solidFill>
              <a:latin typeface="Calibri" panose="020F0502020204030204" pitchFamily="34" charset="0"/>
              <a:cs typeface="Calibri" panose="020F0502020204030204" pitchFamily="34" charset="0"/>
            </a:rPr>
            <a:t>kamu zararının tazmin edilmesidir.</a:t>
          </a:r>
        </a:p>
      </dsp:txBody>
      <dsp:txXfrm>
        <a:off x="9191750" y="2753677"/>
        <a:ext cx="7827505" cy="311083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07F7DE-6C7B-4A29-B942-5E46A25D405F}">
      <dsp:nvSpPr>
        <dsp:cNvPr id="0" name=""/>
        <dsp:cNvSpPr/>
      </dsp:nvSpPr>
      <dsp:spPr>
        <a:xfrm>
          <a:off x="1289065" y="0"/>
          <a:ext cx="14609413" cy="8618537"/>
        </a:xfrm>
        <a:prstGeom prst="rightArrow">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79DBBAC-88D3-4197-BF36-AEB9FA80E604}">
      <dsp:nvSpPr>
        <dsp:cNvPr id="0" name=""/>
        <dsp:cNvSpPr/>
      </dsp:nvSpPr>
      <dsp:spPr>
        <a:xfrm>
          <a:off x="347360" y="167320"/>
          <a:ext cx="5156263" cy="3420421"/>
        </a:xfrm>
        <a:prstGeom prst="roundRect">
          <a:avLst/>
        </a:prstGeom>
        <a:gradFill rotWithShape="1">
          <a:gsLst>
            <a:gs pos="0">
              <a:schemeClr val="accent6">
                <a:shade val="51000"/>
                <a:satMod val="130000"/>
              </a:schemeClr>
            </a:gs>
            <a:gs pos="80000">
              <a:schemeClr val="accent6">
                <a:shade val="93000"/>
                <a:satMod val="130000"/>
              </a:schemeClr>
            </a:gs>
            <a:gs pos="100000">
              <a:schemeClr val="accent6">
                <a:shade val="94000"/>
                <a:satMod val="135000"/>
              </a:schemeClr>
            </a:gs>
          </a:gsLst>
          <a:lin ang="16200000" scaled="0"/>
        </a:gradFill>
        <a:ln w="9525" cap="flat" cmpd="sng" algn="ctr">
          <a:solidFill>
            <a:schemeClr val="accent6">
              <a:shade val="95000"/>
              <a:satMod val="105000"/>
            </a:schemeClr>
          </a:solidFill>
          <a:prstDash val="solid"/>
        </a:ln>
        <a:effectLst>
          <a:outerShdw blurRad="63500" sx="102000" sy="102000" algn="ctr" rotWithShape="0">
            <a:prstClr val="black">
              <a:alpha val="40000"/>
            </a:prstClr>
          </a:outerShdw>
        </a:effectLst>
      </dsp:spPr>
      <dsp:style>
        <a:lnRef idx="1">
          <a:schemeClr val="accent6"/>
        </a:lnRef>
        <a:fillRef idx="3">
          <a:schemeClr val="accent6"/>
        </a:fillRef>
        <a:effectRef idx="2">
          <a:schemeClr val="accent6"/>
        </a:effectRef>
        <a:fontRef idx="minor">
          <a:schemeClr val="lt1"/>
        </a:fontRef>
      </dsp:style>
      <dsp:txBody>
        <a:bodyPr spcFirstLastPara="0" vert="horz" wrap="square" lIns="167640" tIns="167640" rIns="167640" bIns="167640" numCol="1" spcCol="1270" anchor="ctr" anchorCtr="0">
          <a:noAutofit/>
        </a:bodyPr>
        <a:lstStyle/>
        <a:p>
          <a:pPr lvl="0" algn="ctr" defTabSz="1955800" rtl="0">
            <a:lnSpc>
              <a:spcPct val="90000"/>
            </a:lnSpc>
            <a:spcBef>
              <a:spcPct val="0"/>
            </a:spcBef>
            <a:spcAft>
              <a:spcPct val="35000"/>
            </a:spcAft>
          </a:pPr>
          <a:r>
            <a:rPr lang="tr-TR" sz="4400" b="1" kern="1200" dirty="0">
              <a:solidFill>
                <a:srgbClr val="000066"/>
              </a:solidFill>
              <a:latin typeface="Calibri" panose="020F0502020204030204" pitchFamily="34" charset="0"/>
              <a:cs typeface="Calibri" panose="020F0502020204030204" pitchFamily="34" charset="0"/>
            </a:rPr>
            <a:t>Cezai Sorumluluk</a:t>
          </a:r>
          <a:endParaRPr lang="tr-TR" sz="4400" kern="1200" dirty="0">
            <a:solidFill>
              <a:srgbClr val="000066"/>
            </a:solidFill>
            <a:latin typeface="Calibri" panose="020F0502020204030204" pitchFamily="34" charset="0"/>
            <a:cs typeface="Calibri" panose="020F0502020204030204" pitchFamily="34" charset="0"/>
          </a:endParaRPr>
        </a:p>
      </dsp:txBody>
      <dsp:txXfrm>
        <a:off x="514331" y="334291"/>
        <a:ext cx="4822321" cy="3086479"/>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4301752" cy="340599"/>
          </a:xfrm>
          <a:prstGeom prst="rect">
            <a:avLst/>
          </a:prstGeom>
        </p:spPr>
        <p:txBody>
          <a:bodyPr vert="horz" lIns="43461" tIns="21731" rIns="43461" bIns="21731" rtlCol="0"/>
          <a:lstStyle>
            <a:lvl1pPr algn="l">
              <a:defRPr sz="600"/>
            </a:lvl1pPr>
          </a:lstStyle>
          <a:p>
            <a:endParaRPr lang="en-US"/>
          </a:p>
        </p:txBody>
      </p:sp>
      <p:sp>
        <p:nvSpPr>
          <p:cNvPr id="3" name="Veri Yer Tutucusu 2"/>
          <p:cNvSpPr>
            <a:spLocks noGrp="1"/>
          </p:cNvSpPr>
          <p:nvPr>
            <p:ph type="dt" idx="1"/>
          </p:nvPr>
        </p:nvSpPr>
        <p:spPr>
          <a:xfrm>
            <a:off x="5622535" y="0"/>
            <a:ext cx="4301752" cy="340599"/>
          </a:xfrm>
          <a:prstGeom prst="rect">
            <a:avLst/>
          </a:prstGeom>
        </p:spPr>
        <p:txBody>
          <a:bodyPr vert="horz" lIns="43461" tIns="21731" rIns="43461" bIns="21731" rtlCol="0"/>
          <a:lstStyle>
            <a:lvl1pPr algn="r">
              <a:defRPr sz="600"/>
            </a:lvl1pPr>
          </a:lstStyle>
          <a:p>
            <a:fld id="{0EA0EB19-04D5-4724-A065-E9CE6771D8E4}" type="datetimeFigureOut">
              <a:rPr lang="en-US" smtClean="0"/>
              <a:t>3/7/2024</a:t>
            </a:fld>
            <a:endParaRPr lang="en-US"/>
          </a:p>
        </p:txBody>
      </p:sp>
      <p:sp>
        <p:nvSpPr>
          <p:cNvPr id="4" name="Slayt Görüntüsü Yer Tutucusu 3"/>
          <p:cNvSpPr>
            <a:spLocks noGrp="1" noRot="1" noChangeAspect="1"/>
          </p:cNvSpPr>
          <p:nvPr>
            <p:ph type="sldImg" idx="2"/>
          </p:nvPr>
        </p:nvSpPr>
        <p:spPr>
          <a:xfrm>
            <a:off x="3433763" y="849313"/>
            <a:ext cx="3059112" cy="2295525"/>
          </a:xfrm>
          <a:prstGeom prst="rect">
            <a:avLst/>
          </a:prstGeom>
          <a:noFill/>
          <a:ln w="12700">
            <a:solidFill>
              <a:prstClr val="black"/>
            </a:solidFill>
          </a:ln>
        </p:spPr>
        <p:txBody>
          <a:bodyPr vert="horz" lIns="43461" tIns="21731" rIns="43461" bIns="21731" rtlCol="0" anchor="ctr"/>
          <a:lstStyle/>
          <a:p>
            <a:endParaRPr lang="en-US"/>
          </a:p>
        </p:txBody>
      </p:sp>
      <p:sp>
        <p:nvSpPr>
          <p:cNvPr id="5" name="Not Yer Tutucusu 4"/>
          <p:cNvSpPr>
            <a:spLocks noGrp="1"/>
          </p:cNvSpPr>
          <p:nvPr>
            <p:ph type="body" sz="quarter" idx="3"/>
          </p:nvPr>
        </p:nvSpPr>
        <p:spPr>
          <a:xfrm>
            <a:off x="992351" y="3271471"/>
            <a:ext cx="7941937" cy="2676853"/>
          </a:xfrm>
          <a:prstGeom prst="rect">
            <a:avLst/>
          </a:prstGeom>
        </p:spPr>
        <p:txBody>
          <a:bodyPr vert="horz" lIns="43461" tIns="21731" rIns="43461" bIns="21731" rtlCol="0"/>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6" name="Altbilgi Yer Tutucusu 5"/>
          <p:cNvSpPr>
            <a:spLocks noGrp="1"/>
          </p:cNvSpPr>
          <p:nvPr>
            <p:ph type="ftr" sz="quarter" idx="4"/>
          </p:nvPr>
        </p:nvSpPr>
        <p:spPr>
          <a:xfrm>
            <a:off x="0" y="6457076"/>
            <a:ext cx="4301752" cy="340599"/>
          </a:xfrm>
          <a:prstGeom prst="rect">
            <a:avLst/>
          </a:prstGeom>
        </p:spPr>
        <p:txBody>
          <a:bodyPr vert="horz" lIns="43461" tIns="21731" rIns="43461" bIns="21731" rtlCol="0" anchor="b"/>
          <a:lstStyle>
            <a:lvl1pPr algn="l">
              <a:defRPr sz="600"/>
            </a:lvl1pPr>
          </a:lstStyle>
          <a:p>
            <a:endParaRPr lang="en-US"/>
          </a:p>
        </p:txBody>
      </p:sp>
      <p:sp>
        <p:nvSpPr>
          <p:cNvPr id="7" name="Slayt Numarası Yer Tutucusu 6"/>
          <p:cNvSpPr>
            <a:spLocks noGrp="1"/>
          </p:cNvSpPr>
          <p:nvPr>
            <p:ph type="sldNum" sz="quarter" idx="5"/>
          </p:nvPr>
        </p:nvSpPr>
        <p:spPr>
          <a:xfrm>
            <a:off x="5622535" y="6457076"/>
            <a:ext cx="4301752" cy="340599"/>
          </a:xfrm>
          <a:prstGeom prst="rect">
            <a:avLst/>
          </a:prstGeom>
        </p:spPr>
        <p:txBody>
          <a:bodyPr vert="horz" lIns="43461" tIns="21731" rIns="43461" bIns="21731" rtlCol="0" anchor="b"/>
          <a:lstStyle>
            <a:lvl1pPr algn="r">
              <a:defRPr sz="600"/>
            </a:lvl1pPr>
          </a:lstStyle>
          <a:p>
            <a:fld id="{7E8AB019-C029-4F04-B39C-64C0A74AD983}" type="slidenum">
              <a:rPr lang="en-US" smtClean="0"/>
              <a:t>‹#›</a:t>
            </a:fld>
            <a:endParaRPr lang="en-US"/>
          </a:p>
        </p:txBody>
      </p:sp>
    </p:spTree>
    <p:extLst>
      <p:ext uri="{BB962C8B-B14F-4D97-AF65-F5344CB8AC3E}">
        <p14:creationId xmlns:p14="http://schemas.microsoft.com/office/powerpoint/2010/main" val="36684755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7E8AB019-C029-4F04-B39C-64C0A74AD983}" type="slidenum">
              <a:rPr lang="en-US" smtClean="0"/>
              <a:t>9</a:t>
            </a:fld>
            <a:endParaRPr lang="en-US"/>
          </a:p>
        </p:txBody>
      </p:sp>
    </p:spTree>
    <p:extLst>
      <p:ext uri="{BB962C8B-B14F-4D97-AF65-F5344CB8AC3E}">
        <p14:creationId xmlns:p14="http://schemas.microsoft.com/office/powerpoint/2010/main" val="10215638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7E8AB019-C029-4F04-B39C-64C0A74AD983}" type="slidenum">
              <a:rPr lang="en-US" smtClean="0"/>
              <a:t>15</a:t>
            </a:fld>
            <a:endParaRPr lang="en-US"/>
          </a:p>
        </p:txBody>
      </p:sp>
    </p:spTree>
    <p:extLst>
      <p:ext uri="{BB962C8B-B14F-4D97-AF65-F5344CB8AC3E}">
        <p14:creationId xmlns:p14="http://schemas.microsoft.com/office/powerpoint/2010/main" val="1980709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7E8AB019-C029-4F04-B39C-64C0A74AD983}" type="slidenum">
              <a:rPr lang="en-US" smtClean="0"/>
              <a:t>18</a:t>
            </a:fld>
            <a:endParaRPr lang="en-US"/>
          </a:p>
        </p:txBody>
      </p:sp>
    </p:spTree>
    <p:extLst>
      <p:ext uri="{BB962C8B-B14F-4D97-AF65-F5344CB8AC3E}">
        <p14:creationId xmlns:p14="http://schemas.microsoft.com/office/powerpoint/2010/main" val="22490869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7E8AB019-C029-4F04-B39C-64C0A74AD983}" type="slidenum">
              <a:rPr lang="en-US" smtClean="0"/>
              <a:t>37</a:t>
            </a:fld>
            <a:endParaRPr lang="en-US"/>
          </a:p>
        </p:txBody>
      </p:sp>
    </p:spTree>
    <p:extLst>
      <p:ext uri="{BB962C8B-B14F-4D97-AF65-F5344CB8AC3E}">
        <p14:creationId xmlns:p14="http://schemas.microsoft.com/office/powerpoint/2010/main" val="24714651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507807" y="4675187"/>
            <a:ext cx="17088486" cy="3167062"/>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3015615" y="8445500"/>
            <a:ext cx="14072870" cy="3770312"/>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80DAE595-03A6-4E07-AA6A-5B4F16EC0017}" type="datetime1">
              <a:rPr lang="en-US" smtClean="0"/>
              <a:t>3/7/2024</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EFAC01E6-2CA4-4E24-AB5B-05617BCBE09B}" type="datetime1">
              <a:rPr lang="en-US" smtClean="0"/>
              <a:t>3/7/2024</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sz="half" idx="2"/>
          </p:nvPr>
        </p:nvSpPr>
        <p:spPr>
          <a:xfrm>
            <a:off x="1005205" y="3468687"/>
            <a:ext cx="8745284" cy="9953625"/>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10353611" y="3468687"/>
            <a:ext cx="8745284" cy="9953625"/>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96A5A6DE-2C30-4231-8A40-DBD01725D1BD}" type="datetime1">
              <a:rPr lang="en-US" smtClean="0"/>
              <a:t>3/7/2024</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7B7DB59A-24D5-46EA-BAAF-0D9E7D7E14ED}" type="datetime1">
              <a:rPr lang="en-US" smtClean="0"/>
              <a:t>3/7/2024</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A3D4273D-6B36-47FC-A715-B574B63ED9B6}" type="datetime1">
              <a:rPr lang="en-US" smtClean="0"/>
              <a:t>3/7/2024</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1005205" y="603250"/>
            <a:ext cx="18093690" cy="241300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body" idx="1"/>
          </p:nvPr>
        </p:nvSpPr>
        <p:spPr>
          <a:xfrm>
            <a:off x="1005205" y="3468687"/>
            <a:ext cx="18093690" cy="9953625"/>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6835394" y="14025563"/>
            <a:ext cx="6433312" cy="754062"/>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1005205" y="14025563"/>
            <a:ext cx="4623943" cy="754062"/>
          </a:xfrm>
          <a:prstGeom prst="rect">
            <a:avLst/>
          </a:prstGeom>
        </p:spPr>
        <p:txBody>
          <a:bodyPr wrap="square" lIns="0" tIns="0" rIns="0" bIns="0">
            <a:spAutoFit/>
          </a:bodyPr>
          <a:lstStyle>
            <a:lvl1pPr algn="l">
              <a:defRPr>
                <a:solidFill>
                  <a:schemeClr val="tx1">
                    <a:tint val="75000"/>
                  </a:schemeClr>
                </a:solidFill>
              </a:defRPr>
            </a:lvl1pPr>
          </a:lstStyle>
          <a:p>
            <a:fld id="{DE31DDAB-9084-4078-8B89-E187321A9FFF}" type="datetime1">
              <a:rPr lang="en-US" smtClean="0"/>
              <a:t>3/7/2024</a:t>
            </a:fld>
            <a:endParaRPr lang="en-US"/>
          </a:p>
        </p:txBody>
      </p:sp>
      <p:sp>
        <p:nvSpPr>
          <p:cNvPr id="6" name="Holder 6"/>
          <p:cNvSpPr>
            <a:spLocks noGrp="1"/>
          </p:cNvSpPr>
          <p:nvPr>
            <p:ph type="sldNum" sz="quarter" idx="7"/>
          </p:nvPr>
        </p:nvSpPr>
        <p:spPr>
          <a:xfrm>
            <a:off x="14474953" y="14025563"/>
            <a:ext cx="4623943" cy="754062"/>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hf hdr="0" ftr="0"/>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BELGELER/Mal%20Al&#305;mlar&#305;%20Muayen.docx" TargetMode="External"/><Relationship Id="rId2" Type="http://schemas.openxmlformats.org/officeDocument/2006/relationships/image" Target="../media/image1.jpg"/><Relationship Id="rId1" Type="http://schemas.openxmlformats.org/officeDocument/2006/relationships/slideLayout" Target="../slideLayouts/slideLayout2.xml"/><Relationship Id="rId5" Type="http://schemas.openxmlformats.org/officeDocument/2006/relationships/hyperlink" Target="BELGELER/Yap&#305;m%20Muayene%20Kabul.docx" TargetMode="External"/><Relationship Id="rId4" Type="http://schemas.openxmlformats.org/officeDocument/2006/relationships/hyperlink" Target="BELGELER/Hizmet%20&#304;&#351;leri.docx" TargetMode="External"/></Relationships>
</file>

<file path=ppt/slides/_rels/slide2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BELGELER/Harcama%20talimat&#305;.xls" TargetMode="External"/><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hyperlink" Target="BELGELER/&#304;HALE%20ONAY%20BELGES&#304;.doc" TargetMode="External"/><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BELGELER/Onay%20belgesi.doc" TargetMode="External"/></Relationships>
</file>

<file path=ppt/slides/_rels/slide3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hyperlink" Target="BELGELER/MERKEZ&#304;%20Y&#214;NET&#304;M%20HARCAMA%20BELGELER&#304;%20Y&#214;NETMEL&#304;&#286;&#304;.pdf" TargetMode="External"/><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46.xml.rels><?xml version="1.0" encoding="UTF-8" standalone="yes"?>
<Relationships xmlns="http://schemas.openxmlformats.org/package/2006/relationships"><Relationship Id="rId8" Type="http://schemas.openxmlformats.org/officeDocument/2006/relationships/image" Target="../media/image4.emf"/><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4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alpha val="12000"/>
          </a:schemeClr>
        </a:solidFill>
        <a:effectLst/>
      </p:bgPr>
    </p:bg>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20125628" cy="15078353"/>
          </a:xfrm>
          <a:prstGeom prst="rect">
            <a:avLst/>
          </a:prstGeom>
        </p:spPr>
      </p:pic>
      <p:sp>
        <p:nvSpPr>
          <p:cNvPr id="3" name="Unvan 2"/>
          <p:cNvSpPr>
            <a:spLocks noGrp="1"/>
          </p:cNvSpPr>
          <p:nvPr>
            <p:ph type="title"/>
          </p:nvPr>
        </p:nvSpPr>
        <p:spPr>
          <a:xfrm>
            <a:off x="1005205" y="4797425"/>
            <a:ext cx="18093690" cy="2142125"/>
          </a:xfrm>
        </p:spPr>
        <p:txBody>
          <a:bodyPr/>
          <a:lstStyle/>
          <a:p>
            <a:pPr algn="ctr">
              <a:lnSpc>
                <a:spcPct val="120000"/>
              </a:lnSpc>
              <a:spcBef>
                <a:spcPts val="600"/>
              </a:spcBef>
            </a:pPr>
            <a:r>
              <a:rPr lang="tr-TR" sz="6000" b="1" dirty="0">
                <a:solidFill>
                  <a:srgbClr val="C00000"/>
                </a:solidFill>
              </a:rPr>
              <a:t>HARCAMA SÜRECİ VE </a:t>
            </a:r>
            <a:br>
              <a:rPr lang="tr-TR" sz="6000" b="1" dirty="0">
                <a:solidFill>
                  <a:srgbClr val="C00000"/>
                </a:solidFill>
              </a:rPr>
            </a:br>
            <a:r>
              <a:rPr lang="tr-TR" sz="6000" b="1" dirty="0">
                <a:solidFill>
                  <a:srgbClr val="C00000"/>
                </a:solidFill>
              </a:rPr>
              <a:t>ÖN MALİ KONTROL</a:t>
            </a:r>
          </a:p>
        </p:txBody>
      </p:sp>
      <p:sp>
        <p:nvSpPr>
          <p:cNvPr id="4" name="Metin Yer Tutucusu 3"/>
          <p:cNvSpPr>
            <a:spLocks noGrp="1"/>
          </p:cNvSpPr>
          <p:nvPr>
            <p:ph type="body" idx="1"/>
          </p:nvPr>
        </p:nvSpPr>
        <p:spPr>
          <a:xfrm>
            <a:off x="6623050" y="11122025"/>
            <a:ext cx="6477000" cy="3693319"/>
          </a:xfrm>
        </p:spPr>
        <p:txBody>
          <a:bodyPr/>
          <a:lstStyle/>
          <a:p>
            <a:pPr algn="ctr"/>
            <a:endParaRPr lang="tr-TR" sz="3600" b="1" dirty="0">
              <a:solidFill>
                <a:schemeClr val="tx2">
                  <a:lumMod val="75000"/>
                </a:schemeClr>
              </a:solidFill>
            </a:endParaRPr>
          </a:p>
          <a:p>
            <a:pPr algn="ctr"/>
            <a:r>
              <a:rPr lang="tr-TR" sz="3600" b="1" dirty="0">
                <a:solidFill>
                  <a:schemeClr val="tx2">
                    <a:lumMod val="75000"/>
                  </a:schemeClr>
                </a:solidFill>
              </a:rPr>
              <a:t>Cengiz KIZIL / İç Denetçi</a:t>
            </a:r>
          </a:p>
          <a:p>
            <a:pPr algn="ctr"/>
            <a:r>
              <a:rPr lang="tr-TR" sz="3600" b="1" dirty="0">
                <a:solidFill>
                  <a:schemeClr val="tx2">
                    <a:lumMod val="75000"/>
                  </a:schemeClr>
                </a:solidFill>
              </a:rPr>
              <a:t>Uğur DOĞAN / İç Denetçi</a:t>
            </a:r>
          </a:p>
          <a:p>
            <a:pPr algn="ctr"/>
            <a:endParaRPr lang="tr-TR" sz="4800" dirty="0"/>
          </a:p>
          <a:p>
            <a:pPr algn="ctr"/>
            <a:endParaRPr lang="tr-TR" sz="4800" dirty="0"/>
          </a:p>
          <a:p>
            <a:pPr algn="ctr"/>
            <a:r>
              <a:rPr lang="tr-TR" sz="3600" b="1" dirty="0">
                <a:solidFill>
                  <a:srgbClr val="C00000"/>
                </a:solidFill>
              </a:rPr>
              <a:t>7 Mart 2024</a:t>
            </a:r>
          </a:p>
        </p:txBody>
      </p:sp>
      <p:sp>
        <p:nvSpPr>
          <p:cNvPr id="5" name="Veri Yer Tutucusu 4"/>
          <p:cNvSpPr>
            <a:spLocks noGrp="1"/>
          </p:cNvSpPr>
          <p:nvPr>
            <p:ph type="dt" sz="half" idx="6"/>
          </p:nvPr>
        </p:nvSpPr>
        <p:spPr/>
        <p:txBody>
          <a:bodyPr/>
          <a:lstStyle/>
          <a:p>
            <a:fld id="{EA8F0180-AF47-4085-ADA2-24F9EC996B76}" type="datetime1">
              <a:rPr lang="en-US" smtClean="0"/>
              <a:t>3/7/2024</a:t>
            </a:fld>
            <a:endParaRPr lang="en-US" dirty="0"/>
          </a:p>
        </p:txBody>
      </p:sp>
      <p:sp>
        <p:nvSpPr>
          <p:cNvPr id="6" name="Slayt Numarası Yer Tutucusu 5"/>
          <p:cNvSpPr>
            <a:spLocks noGrp="1"/>
          </p:cNvSpPr>
          <p:nvPr>
            <p:ph type="sldNum" sz="quarter" idx="7"/>
          </p:nvPr>
        </p:nvSpPr>
        <p:spPr/>
        <p:txBody>
          <a:bodyPr/>
          <a:lstStyle/>
          <a:p>
            <a:fld id="{B6F15528-21DE-4FAA-801E-634DDDAF4B2B}" type="slidenum">
              <a:rPr lang="en-US" smtClean="0"/>
              <a:t>1</a:t>
            </a:fld>
            <a:endParaRPr lang="en-US"/>
          </a:p>
        </p:txBody>
      </p:sp>
    </p:spTree>
    <p:extLst>
      <p:ext uri="{BB962C8B-B14F-4D97-AF65-F5344CB8AC3E}">
        <p14:creationId xmlns:p14="http://schemas.microsoft.com/office/powerpoint/2010/main" val="192807522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20339050" cy="15078353"/>
          </a:xfrm>
          <a:prstGeom prst="rect">
            <a:avLst/>
          </a:prstGeom>
        </p:spPr>
      </p:pic>
      <p:sp>
        <p:nvSpPr>
          <p:cNvPr id="3" name="Unvan 2"/>
          <p:cNvSpPr>
            <a:spLocks noGrp="1"/>
          </p:cNvSpPr>
          <p:nvPr>
            <p:ph type="title"/>
          </p:nvPr>
        </p:nvSpPr>
        <p:spPr>
          <a:xfrm>
            <a:off x="1005205" y="3425826"/>
            <a:ext cx="18093690" cy="914400"/>
          </a:xfrm>
        </p:spPr>
        <p:txBody>
          <a:bodyPr/>
          <a:lstStyle/>
          <a:p>
            <a:pPr algn="ctr"/>
            <a:r>
              <a:rPr lang="tr-TR" sz="5400" b="1" dirty="0">
                <a:solidFill>
                  <a:srgbClr val="C00000"/>
                </a:solidFill>
                <a:latin typeface="Times New Roman" panose="02020603050405020304" pitchFamily="18" charset="0"/>
                <a:ea typeface="Times New Roman" panose="02020603050405020304" pitchFamily="18" charset="0"/>
              </a:rPr>
              <a:t>SUNUM PLANI </a:t>
            </a:r>
            <a:endParaRPr lang="tr-TR" sz="5400" b="1" dirty="0">
              <a:solidFill>
                <a:srgbClr val="C00000"/>
              </a:solidFill>
            </a:endParaRPr>
          </a:p>
        </p:txBody>
      </p:sp>
      <p:sp>
        <p:nvSpPr>
          <p:cNvPr id="4" name="Metin Yer Tutucusu 3"/>
          <p:cNvSpPr>
            <a:spLocks noGrp="1"/>
          </p:cNvSpPr>
          <p:nvPr>
            <p:ph type="body" idx="1"/>
          </p:nvPr>
        </p:nvSpPr>
        <p:spPr>
          <a:xfrm>
            <a:off x="1005205" y="4340226"/>
            <a:ext cx="18093690" cy="11156900"/>
          </a:xfrm>
        </p:spPr>
        <p:txBody>
          <a:bodyPr/>
          <a:lstStyle/>
          <a:p>
            <a:pPr marL="342900" lvl="0" indent="-342900">
              <a:lnSpc>
                <a:spcPct val="130000"/>
              </a:lnSpc>
              <a:spcBef>
                <a:spcPts val="600"/>
              </a:spcBef>
              <a:spcAft>
                <a:spcPts val="600"/>
              </a:spcAft>
              <a:buFont typeface="+mj-lt"/>
              <a:buAutoNum type="arabicPeriod"/>
            </a:pPr>
            <a:r>
              <a:rPr lang="tr-TR" sz="40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Harcama Nedir? </a:t>
            </a:r>
            <a:endParaRPr lang="tr-TR" sz="4000" dirty="0">
              <a:latin typeface="Times New Roman" panose="02020603050405020304" pitchFamily="18" charset="0"/>
              <a:ea typeface="Times New Roman" panose="02020603050405020304" pitchFamily="18" charset="0"/>
            </a:endParaRPr>
          </a:p>
          <a:p>
            <a:pPr marL="342900" lvl="0" indent="-342900">
              <a:lnSpc>
                <a:spcPct val="130000"/>
              </a:lnSpc>
              <a:spcBef>
                <a:spcPts val="600"/>
              </a:spcBef>
              <a:spcAft>
                <a:spcPts val="600"/>
              </a:spcAft>
              <a:buFont typeface="+mj-lt"/>
              <a:buAutoNum type="arabicPeriod"/>
            </a:pPr>
            <a:r>
              <a:rPr lang="tr-TR" sz="40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Türk Mali Sisteminde Harcamanın Tarihçesi</a:t>
            </a:r>
            <a:endParaRPr lang="tr-TR" sz="4000" dirty="0">
              <a:latin typeface="Times New Roman" panose="02020603050405020304" pitchFamily="18" charset="0"/>
              <a:ea typeface="Times New Roman" panose="02020603050405020304" pitchFamily="18" charset="0"/>
            </a:endParaRPr>
          </a:p>
          <a:p>
            <a:pPr marL="342900" lvl="0" indent="-342900">
              <a:lnSpc>
                <a:spcPct val="130000"/>
              </a:lnSpc>
              <a:spcBef>
                <a:spcPts val="600"/>
              </a:spcBef>
              <a:spcAft>
                <a:spcPts val="600"/>
              </a:spcAft>
              <a:buFont typeface="+mj-lt"/>
              <a:buAutoNum type="arabicPeriod"/>
            </a:pPr>
            <a:r>
              <a:rPr lang="tr-TR" sz="40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5018 Sayılı Kanun ve Harcamalar</a:t>
            </a:r>
            <a:endParaRPr lang="tr-TR" sz="4000" dirty="0">
              <a:latin typeface="Times New Roman" panose="02020603050405020304" pitchFamily="18" charset="0"/>
              <a:ea typeface="Times New Roman" panose="02020603050405020304" pitchFamily="18" charset="0"/>
            </a:endParaRPr>
          </a:p>
          <a:p>
            <a:pPr marL="342900" lvl="0" indent="-342900">
              <a:lnSpc>
                <a:spcPct val="130000"/>
              </a:lnSpc>
              <a:spcBef>
                <a:spcPts val="600"/>
              </a:spcBef>
              <a:spcAft>
                <a:spcPts val="600"/>
              </a:spcAft>
              <a:buFont typeface="+mj-lt"/>
              <a:buAutoNum type="arabicPeriod"/>
            </a:pPr>
            <a:r>
              <a:rPr lang="tr-TR" sz="40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Harcama Birimi ve Harcama Yetkisi</a:t>
            </a:r>
            <a:endParaRPr lang="tr-TR" sz="4000" dirty="0">
              <a:latin typeface="Times New Roman" panose="02020603050405020304" pitchFamily="18" charset="0"/>
              <a:ea typeface="Times New Roman" panose="02020603050405020304" pitchFamily="18" charset="0"/>
            </a:endParaRPr>
          </a:p>
          <a:p>
            <a:pPr marL="342900" lvl="0" indent="-342900">
              <a:lnSpc>
                <a:spcPct val="130000"/>
              </a:lnSpc>
              <a:spcBef>
                <a:spcPts val="600"/>
              </a:spcBef>
              <a:spcAft>
                <a:spcPts val="600"/>
              </a:spcAft>
              <a:buFont typeface="+mj-lt"/>
              <a:buAutoNum type="arabicPeriod"/>
            </a:pPr>
            <a:r>
              <a:rPr lang="tr-TR" sz="40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Harcama Yetkilisi ve İhale Yetkilisi</a:t>
            </a:r>
            <a:endParaRPr lang="tr-TR" sz="4000" dirty="0">
              <a:latin typeface="Times New Roman" panose="02020603050405020304" pitchFamily="18" charset="0"/>
              <a:ea typeface="Times New Roman" panose="02020603050405020304" pitchFamily="18" charset="0"/>
            </a:endParaRPr>
          </a:p>
          <a:p>
            <a:pPr marL="342900" lvl="0" indent="-342900">
              <a:lnSpc>
                <a:spcPct val="130000"/>
              </a:lnSpc>
              <a:spcBef>
                <a:spcPts val="600"/>
              </a:spcBef>
              <a:spcAft>
                <a:spcPts val="600"/>
              </a:spcAft>
              <a:buFont typeface="+mj-lt"/>
              <a:buAutoNum type="arabicPeriod"/>
            </a:pPr>
            <a:r>
              <a:rPr lang="tr-TR" sz="40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Gerçekleştirme Görevlileri ve Muhasebe Yetkilisi</a:t>
            </a:r>
            <a:endParaRPr lang="tr-TR" sz="4000" dirty="0">
              <a:latin typeface="Times New Roman" panose="02020603050405020304" pitchFamily="18" charset="0"/>
              <a:ea typeface="Times New Roman" panose="02020603050405020304" pitchFamily="18" charset="0"/>
            </a:endParaRPr>
          </a:p>
          <a:p>
            <a:pPr marL="342900" lvl="0" indent="-342900">
              <a:lnSpc>
                <a:spcPct val="130000"/>
              </a:lnSpc>
              <a:spcBef>
                <a:spcPts val="600"/>
              </a:spcBef>
              <a:spcAft>
                <a:spcPts val="600"/>
              </a:spcAft>
              <a:buFont typeface="+mj-lt"/>
              <a:buAutoNum type="arabicPeriod"/>
            </a:pPr>
            <a:r>
              <a:rPr lang="tr-TR" sz="40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Ön Mali Kontrol</a:t>
            </a:r>
            <a:endParaRPr lang="tr-TR" sz="4000" dirty="0">
              <a:latin typeface="Times New Roman" panose="02020603050405020304" pitchFamily="18" charset="0"/>
              <a:ea typeface="Times New Roman" panose="02020603050405020304" pitchFamily="18" charset="0"/>
            </a:endParaRPr>
          </a:p>
          <a:p>
            <a:pPr marL="342900" lvl="0" indent="-342900">
              <a:lnSpc>
                <a:spcPct val="130000"/>
              </a:lnSpc>
              <a:spcBef>
                <a:spcPts val="600"/>
              </a:spcBef>
              <a:spcAft>
                <a:spcPts val="600"/>
              </a:spcAft>
              <a:buFont typeface="+mj-lt"/>
              <a:buAutoNum type="arabicPeriod"/>
            </a:pPr>
            <a:r>
              <a:rPr lang="tr-TR" sz="4000" dirty="0">
                <a:latin typeface="Times New Roman" panose="02020603050405020304" pitchFamily="18" charset="0"/>
                <a:ea typeface="Times New Roman" panose="02020603050405020304" pitchFamily="18" charset="0"/>
              </a:rPr>
              <a:t> Ödemelerde Kullanılan  Önemli Belgeler</a:t>
            </a:r>
          </a:p>
          <a:p>
            <a:pPr marL="342900" lvl="0" indent="-342900">
              <a:lnSpc>
                <a:spcPct val="130000"/>
              </a:lnSpc>
              <a:spcBef>
                <a:spcPts val="600"/>
              </a:spcBef>
              <a:spcAft>
                <a:spcPts val="600"/>
              </a:spcAft>
              <a:buFont typeface="+mj-lt"/>
              <a:buAutoNum type="arabicPeriod"/>
            </a:pPr>
            <a:r>
              <a:rPr lang="tr-TR" sz="4000" dirty="0">
                <a:latin typeface="Times New Roman" panose="02020603050405020304" pitchFamily="18" charset="0"/>
                <a:ea typeface="Times New Roman" panose="02020603050405020304" pitchFamily="18" charset="0"/>
              </a:rPr>
              <a:t> Ödeme Belgeleri ve Bağlanacak Kanıtlayıcı Belgeler</a:t>
            </a:r>
          </a:p>
          <a:p>
            <a:pPr marL="342900" lvl="0" indent="-342900">
              <a:lnSpc>
                <a:spcPct val="130000"/>
              </a:lnSpc>
              <a:spcBef>
                <a:spcPts val="600"/>
              </a:spcBef>
              <a:spcAft>
                <a:spcPts val="600"/>
              </a:spcAft>
              <a:buFont typeface="+mj-lt"/>
              <a:buAutoNum type="arabicPeriod"/>
            </a:pPr>
            <a:r>
              <a:rPr lang="tr-TR" sz="4000" dirty="0">
                <a:latin typeface="Times New Roman" panose="02020603050405020304" pitchFamily="18" charset="0"/>
                <a:ea typeface="Times New Roman" panose="02020603050405020304" pitchFamily="18" charset="0"/>
              </a:rPr>
              <a:t> Doğrudan Temin Süreci (Mal Alımı Örneği)</a:t>
            </a:r>
          </a:p>
          <a:p>
            <a:pPr marL="342900" lvl="0" indent="-342900">
              <a:lnSpc>
                <a:spcPct val="130000"/>
              </a:lnSpc>
              <a:spcBef>
                <a:spcPts val="600"/>
              </a:spcBef>
              <a:spcAft>
                <a:spcPts val="600"/>
              </a:spcAft>
              <a:buFont typeface="+mj-lt"/>
              <a:buAutoNum type="arabicPeriod"/>
            </a:pPr>
            <a:r>
              <a:rPr lang="tr-TR" sz="4000" dirty="0">
                <a:latin typeface="Times New Roman" panose="02020603050405020304" pitchFamily="18" charset="0"/>
                <a:ea typeface="Times New Roman" panose="02020603050405020304" pitchFamily="18" charset="0"/>
              </a:rPr>
              <a:t> Sayıştay Genel Kurulunun 14.06.2007 Tarihli ve 5189/1 Sayılı Kararı</a:t>
            </a:r>
          </a:p>
          <a:p>
            <a:endParaRPr lang="tr-TR" sz="4800" dirty="0"/>
          </a:p>
        </p:txBody>
      </p:sp>
      <p:sp>
        <p:nvSpPr>
          <p:cNvPr id="5" name="Veri Yer Tutucusu 4"/>
          <p:cNvSpPr>
            <a:spLocks noGrp="1"/>
          </p:cNvSpPr>
          <p:nvPr>
            <p:ph type="dt" sz="half" idx="6"/>
          </p:nvPr>
        </p:nvSpPr>
        <p:spPr/>
        <p:txBody>
          <a:bodyPr/>
          <a:lstStyle/>
          <a:p>
            <a:fld id="{B68F3E69-B56C-4205-8CD7-85627501E382}" type="datetime1">
              <a:rPr lang="en-US" smtClean="0"/>
              <a:t>3/7/2024</a:t>
            </a:fld>
            <a:endParaRPr lang="en-US"/>
          </a:p>
        </p:txBody>
      </p:sp>
      <p:sp>
        <p:nvSpPr>
          <p:cNvPr id="6" name="Slayt Numarası Yer Tutucusu 5"/>
          <p:cNvSpPr>
            <a:spLocks noGrp="1"/>
          </p:cNvSpPr>
          <p:nvPr>
            <p:ph type="sldNum" sz="quarter" idx="7"/>
          </p:nvPr>
        </p:nvSpPr>
        <p:spPr/>
        <p:txBody>
          <a:bodyPr/>
          <a:lstStyle/>
          <a:p>
            <a:fld id="{B6F15528-21DE-4FAA-801E-634DDDAF4B2B}" type="slidenum">
              <a:rPr lang="en-US" smtClean="0"/>
              <a:t>2</a:t>
            </a:fld>
            <a:endParaRPr lang="en-US"/>
          </a:p>
        </p:txBody>
      </p:sp>
    </p:spTree>
    <p:extLst>
      <p:ext uri="{BB962C8B-B14F-4D97-AF65-F5344CB8AC3E}">
        <p14:creationId xmlns:p14="http://schemas.microsoft.com/office/powerpoint/2010/main" val="37617832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20339050" cy="15078353"/>
          </a:xfrm>
          <a:prstGeom prst="rect">
            <a:avLst/>
          </a:prstGeom>
        </p:spPr>
      </p:pic>
      <p:sp>
        <p:nvSpPr>
          <p:cNvPr id="3" name="Unvan 2"/>
          <p:cNvSpPr>
            <a:spLocks noGrp="1"/>
          </p:cNvSpPr>
          <p:nvPr>
            <p:ph type="title"/>
          </p:nvPr>
        </p:nvSpPr>
        <p:spPr>
          <a:xfrm>
            <a:off x="1005205" y="4187825"/>
            <a:ext cx="18093690" cy="830997"/>
          </a:xfrm>
        </p:spPr>
        <p:txBody>
          <a:bodyPr/>
          <a:lstStyle/>
          <a:p>
            <a:r>
              <a:rPr lang="tr-TR" sz="5400" b="1" dirty="0">
                <a:solidFill>
                  <a:srgbClr val="C00000"/>
                </a:solidFill>
                <a:latin typeface="Times New Roman" panose="02020603050405020304" pitchFamily="18" charset="0"/>
                <a:ea typeface="Times New Roman" panose="02020603050405020304" pitchFamily="18" charset="0"/>
              </a:rPr>
              <a:t>HARCAMA NEDİR?  </a:t>
            </a:r>
            <a:endParaRPr lang="tr-TR" sz="5400" b="1" dirty="0">
              <a:solidFill>
                <a:srgbClr val="C00000"/>
              </a:solidFill>
            </a:endParaRPr>
          </a:p>
        </p:txBody>
      </p:sp>
      <p:sp>
        <p:nvSpPr>
          <p:cNvPr id="4" name="Metin Yer Tutucusu 3"/>
          <p:cNvSpPr>
            <a:spLocks noGrp="1"/>
          </p:cNvSpPr>
          <p:nvPr>
            <p:ph type="body" idx="1"/>
          </p:nvPr>
        </p:nvSpPr>
        <p:spPr>
          <a:xfrm>
            <a:off x="1005205" y="6397625"/>
            <a:ext cx="18093690" cy="7238905"/>
          </a:xfrm>
        </p:spPr>
        <p:txBody>
          <a:bodyPr/>
          <a:lstStyle/>
          <a:p>
            <a:pPr algn="just">
              <a:lnSpc>
                <a:spcPct val="120000"/>
              </a:lnSpc>
            </a:pPr>
            <a:r>
              <a:rPr lang="tr-TR" sz="4400" dirty="0">
                <a:solidFill>
                  <a:srgbClr val="000000"/>
                </a:solidFill>
                <a:latin typeface="Times New Roman" panose="02020603050405020304" pitchFamily="18" charset="0"/>
                <a:ea typeface="Times New Roman" panose="02020603050405020304" pitchFamily="18" charset="0"/>
              </a:rPr>
              <a:t>Kısaca; ortaya </a:t>
            </a:r>
            <a:r>
              <a:rPr lang="tr-TR" sz="4400">
                <a:solidFill>
                  <a:srgbClr val="000000"/>
                </a:solidFill>
                <a:latin typeface="Times New Roman" panose="02020603050405020304" pitchFamily="18" charset="0"/>
                <a:ea typeface="Times New Roman" panose="02020603050405020304" pitchFamily="18" charset="0"/>
              </a:rPr>
              <a:t>çıkan ihtiyaç </a:t>
            </a:r>
            <a:r>
              <a:rPr lang="tr-TR" sz="4400" dirty="0">
                <a:solidFill>
                  <a:srgbClr val="000000"/>
                </a:solidFill>
                <a:latin typeface="Times New Roman" panose="02020603050405020304" pitchFamily="18" charset="0"/>
                <a:ea typeface="Times New Roman" panose="02020603050405020304" pitchFamily="18" charset="0"/>
              </a:rPr>
              <a:t>üzerine alınan bir mal veya hizmet karşılığında yapılan ödeme veya borçlanmadır. Harcama; bireyden başlayıp aileye ve tüzel kişilik oluşturmuş toplumsal yapılara (ki bu yapı içinde devlette vardır) kadar yayılır ve toplumun her katmanını ilgilendiren bir yapıya sahiptir..</a:t>
            </a:r>
          </a:p>
          <a:p>
            <a:pPr algn="just">
              <a:lnSpc>
                <a:spcPct val="120000"/>
              </a:lnSpc>
            </a:pPr>
            <a:endParaRPr lang="tr-TR" sz="4400" dirty="0">
              <a:solidFill>
                <a:srgbClr val="000000"/>
              </a:solidFill>
              <a:latin typeface="Times New Roman" panose="02020603050405020304" pitchFamily="18" charset="0"/>
              <a:ea typeface="Times New Roman" panose="02020603050405020304" pitchFamily="18" charset="0"/>
            </a:endParaRPr>
          </a:p>
          <a:p>
            <a:pPr algn="just">
              <a:lnSpc>
                <a:spcPct val="120000"/>
              </a:lnSpc>
            </a:pPr>
            <a:r>
              <a:rPr lang="tr-TR" sz="4400" dirty="0">
                <a:solidFill>
                  <a:srgbClr val="000000"/>
                </a:solidFill>
                <a:latin typeface="Times New Roman" panose="02020603050405020304" pitchFamily="18" charset="0"/>
                <a:ea typeface="Times New Roman" panose="02020603050405020304" pitchFamily="18" charset="0"/>
              </a:rPr>
              <a:t>Gerek bireysel ve gerekse toplumsal harcamaların gerçekleştirilmesi bir takım kurallara bağlanmıştır.</a:t>
            </a:r>
          </a:p>
          <a:p>
            <a:pPr algn="just">
              <a:lnSpc>
                <a:spcPct val="120000"/>
              </a:lnSpc>
            </a:pPr>
            <a:endParaRPr lang="tr-TR" sz="4400" dirty="0">
              <a:solidFill>
                <a:srgbClr val="000000"/>
              </a:solidFill>
              <a:latin typeface="Times New Roman" panose="02020603050405020304" pitchFamily="18" charset="0"/>
              <a:ea typeface="Times New Roman" panose="02020603050405020304" pitchFamily="18" charset="0"/>
            </a:endParaRPr>
          </a:p>
          <a:p>
            <a:endParaRPr lang="tr-TR" sz="4800" dirty="0"/>
          </a:p>
        </p:txBody>
      </p:sp>
      <p:sp>
        <p:nvSpPr>
          <p:cNvPr id="5" name="Veri Yer Tutucusu 4"/>
          <p:cNvSpPr>
            <a:spLocks noGrp="1"/>
          </p:cNvSpPr>
          <p:nvPr>
            <p:ph type="dt" sz="half" idx="6"/>
          </p:nvPr>
        </p:nvSpPr>
        <p:spPr/>
        <p:txBody>
          <a:bodyPr/>
          <a:lstStyle/>
          <a:p>
            <a:fld id="{5E909FC4-1856-49C2-A5E1-9FF22326D76B}" type="datetime1">
              <a:rPr lang="en-US" smtClean="0"/>
              <a:t>3/7/2024</a:t>
            </a:fld>
            <a:endParaRPr lang="en-US"/>
          </a:p>
        </p:txBody>
      </p:sp>
      <p:sp>
        <p:nvSpPr>
          <p:cNvPr id="6" name="Slayt Numarası Yer Tutucusu 5"/>
          <p:cNvSpPr>
            <a:spLocks noGrp="1"/>
          </p:cNvSpPr>
          <p:nvPr>
            <p:ph type="sldNum" sz="quarter" idx="7"/>
          </p:nvPr>
        </p:nvSpPr>
        <p:spPr/>
        <p:txBody>
          <a:bodyPr/>
          <a:lstStyle/>
          <a:p>
            <a:fld id="{B6F15528-21DE-4FAA-801E-634DDDAF4B2B}" type="slidenum">
              <a:rPr lang="en-US" smtClean="0"/>
              <a:t>3</a:t>
            </a:fld>
            <a:endParaRPr lang="en-US"/>
          </a:p>
        </p:txBody>
      </p:sp>
    </p:spTree>
    <p:extLst>
      <p:ext uri="{BB962C8B-B14F-4D97-AF65-F5344CB8AC3E}">
        <p14:creationId xmlns:p14="http://schemas.microsoft.com/office/powerpoint/2010/main" val="365473438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20339050" cy="15078353"/>
          </a:xfrm>
          <a:prstGeom prst="rect">
            <a:avLst/>
          </a:prstGeom>
        </p:spPr>
      </p:pic>
      <p:sp>
        <p:nvSpPr>
          <p:cNvPr id="3" name="Unvan 2"/>
          <p:cNvSpPr>
            <a:spLocks noGrp="1"/>
          </p:cNvSpPr>
          <p:nvPr>
            <p:ph type="title"/>
          </p:nvPr>
        </p:nvSpPr>
        <p:spPr>
          <a:xfrm>
            <a:off x="1005205" y="4187825"/>
            <a:ext cx="19714844" cy="830997"/>
          </a:xfrm>
        </p:spPr>
        <p:txBody>
          <a:bodyPr/>
          <a:lstStyle/>
          <a:p>
            <a:r>
              <a:rPr lang="tr-TR" sz="5400" b="1" dirty="0">
                <a:solidFill>
                  <a:srgbClr val="C00000"/>
                </a:solidFill>
                <a:latin typeface="Times New Roman" panose="02020603050405020304" pitchFamily="18" charset="0"/>
                <a:ea typeface="Times New Roman" panose="02020603050405020304" pitchFamily="18" charset="0"/>
              </a:rPr>
              <a:t>TÜRK MALİ SİSTEMİ İÇERİSİNDE HARCAMALAR / 1 </a:t>
            </a:r>
            <a:endParaRPr lang="tr-TR" sz="5400" b="1" dirty="0">
              <a:solidFill>
                <a:srgbClr val="C00000"/>
              </a:solidFill>
            </a:endParaRPr>
          </a:p>
        </p:txBody>
      </p:sp>
      <p:sp>
        <p:nvSpPr>
          <p:cNvPr id="4" name="Metin Yer Tutucusu 3"/>
          <p:cNvSpPr>
            <a:spLocks noGrp="1"/>
          </p:cNvSpPr>
          <p:nvPr>
            <p:ph type="body" idx="1"/>
          </p:nvPr>
        </p:nvSpPr>
        <p:spPr>
          <a:xfrm>
            <a:off x="1005205" y="6397625"/>
            <a:ext cx="18093690" cy="4801314"/>
          </a:xfrm>
        </p:spPr>
        <p:txBody>
          <a:bodyPr/>
          <a:lstStyle/>
          <a:p>
            <a:pPr algn="just">
              <a:lnSpc>
                <a:spcPct val="120000"/>
              </a:lnSpc>
            </a:pPr>
            <a:r>
              <a:rPr lang="tr-TR" sz="4400" dirty="0">
                <a:solidFill>
                  <a:srgbClr val="000000"/>
                </a:solidFill>
                <a:latin typeface="Times New Roman" panose="02020603050405020304" pitchFamily="18" charset="0"/>
                <a:ea typeface="Times New Roman" panose="02020603050405020304" pitchFamily="18" charset="0"/>
              </a:rPr>
              <a:t>Türk mali sistemi içerisinde harcama (gider) işlemleri 2006 yılına kadar 1927 yılında yürürlüğe giren 1050 Sayılı Muhasebe-i Umumiye Kanunu (Genel Muhasebe Kanunu) hükümlerine göre yürütülmüştür. 01.01.2006 tarihinden itibaren 5018 Sayılı Kamu Mali Yönetimi ve Kontrol Kanununun yürürlüğe girmesiyle 1050 sayılı kanunun uygulaması son bulmuştur.</a:t>
            </a:r>
            <a:endParaRPr lang="en-US" sz="4400" dirty="0">
              <a:latin typeface="Times New Roman" panose="02020603050405020304" pitchFamily="18" charset="0"/>
              <a:ea typeface="Times New Roman" panose="02020603050405020304" pitchFamily="18" charset="0"/>
            </a:endParaRPr>
          </a:p>
          <a:p>
            <a:endParaRPr lang="tr-TR" sz="4800" dirty="0"/>
          </a:p>
        </p:txBody>
      </p:sp>
      <p:sp>
        <p:nvSpPr>
          <p:cNvPr id="5" name="Veri Yer Tutucusu 4"/>
          <p:cNvSpPr>
            <a:spLocks noGrp="1"/>
          </p:cNvSpPr>
          <p:nvPr>
            <p:ph type="dt" sz="half" idx="6"/>
          </p:nvPr>
        </p:nvSpPr>
        <p:spPr/>
        <p:txBody>
          <a:bodyPr/>
          <a:lstStyle/>
          <a:p>
            <a:fld id="{901465DE-2F7A-40BD-91B5-9E44BA07AA01}" type="datetime1">
              <a:rPr lang="en-US" smtClean="0"/>
              <a:t>3/7/2024</a:t>
            </a:fld>
            <a:endParaRPr lang="en-US"/>
          </a:p>
        </p:txBody>
      </p:sp>
      <p:sp>
        <p:nvSpPr>
          <p:cNvPr id="6" name="Slayt Numarası Yer Tutucusu 5"/>
          <p:cNvSpPr>
            <a:spLocks noGrp="1"/>
          </p:cNvSpPr>
          <p:nvPr>
            <p:ph type="sldNum" sz="quarter" idx="7"/>
          </p:nvPr>
        </p:nvSpPr>
        <p:spPr/>
        <p:txBody>
          <a:bodyPr/>
          <a:lstStyle/>
          <a:p>
            <a:fld id="{B6F15528-21DE-4FAA-801E-634DDDAF4B2B}" type="slidenum">
              <a:rPr lang="en-US" smtClean="0"/>
              <a:t>4</a:t>
            </a:fld>
            <a:endParaRPr lang="en-US"/>
          </a:p>
        </p:txBody>
      </p:sp>
    </p:spTree>
    <p:extLst>
      <p:ext uri="{BB962C8B-B14F-4D97-AF65-F5344CB8AC3E}">
        <p14:creationId xmlns:p14="http://schemas.microsoft.com/office/powerpoint/2010/main" val="37399937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20339050" cy="15078353"/>
          </a:xfrm>
          <a:prstGeom prst="rect">
            <a:avLst/>
          </a:prstGeom>
        </p:spPr>
      </p:pic>
      <p:sp>
        <p:nvSpPr>
          <p:cNvPr id="3" name="Unvan 2"/>
          <p:cNvSpPr>
            <a:spLocks noGrp="1"/>
          </p:cNvSpPr>
          <p:nvPr>
            <p:ph type="title"/>
          </p:nvPr>
        </p:nvSpPr>
        <p:spPr>
          <a:xfrm>
            <a:off x="1005205" y="4187825"/>
            <a:ext cx="19098894" cy="830997"/>
          </a:xfrm>
        </p:spPr>
        <p:txBody>
          <a:bodyPr/>
          <a:lstStyle/>
          <a:p>
            <a:r>
              <a:rPr lang="tr-TR" sz="5400" b="1" dirty="0">
                <a:solidFill>
                  <a:srgbClr val="C00000"/>
                </a:solidFill>
                <a:latin typeface="Times New Roman" panose="02020603050405020304" pitchFamily="18" charset="0"/>
                <a:ea typeface="Times New Roman" panose="02020603050405020304" pitchFamily="18" charset="0"/>
              </a:rPr>
              <a:t>TÜRK MALİ SİSTEMİ İÇERİSİNDE HARCAMALAR / 2 </a:t>
            </a:r>
            <a:endParaRPr lang="tr-TR" sz="5400" b="1" dirty="0">
              <a:solidFill>
                <a:srgbClr val="C00000"/>
              </a:solidFill>
            </a:endParaRPr>
          </a:p>
        </p:txBody>
      </p:sp>
      <p:sp>
        <p:nvSpPr>
          <p:cNvPr id="4" name="Metin Yer Tutucusu 3"/>
          <p:cNvSpPr>
            <a:spLocks noGrp="1"/>
          </p:cNvSpPr>
          <p:nvPr>
            <p:ph type="body" idx="1"/>
          </p:nvPr>
        </p:nvSpPr>
        <p:spPr>
          <a:xfrm>
            <a:off x="1005205" y="6397625"/>
            <a:ext cx="18093690" cy="4801314"/>
          </a:xfrm>
        </p:spPr>
        <p:txBody>
          <a:bodyPr/>
          <a:lstStyle/>
          <a:p>
            <a:pPr algn="just">
              <a:lnSpc>
                <a:spcPct val="120000"/>
              </a:lnSpc>
            </a:pPr>
            <a:r>
              <a:rPr lang="tr-TR" sz="4400" dirty="0">
                <a:solidFill>
                  <a:srgbClr val="000000"/>
                </a:solidFill>
                <a:latin typeface="Times New Roman" panose="02020603050405020304" pitchFamily="18" charset="0"/>
                <a:ea typeface="Times New Roman" panose="02020603050405020304" pitchFamily="18" charset="0"/>
              </a:rPr>
              <a:t>Yeni düzenlemelerle birlikte  sorumluluklar da değişmiştir. Harcama yetkililerine ağır sorumluluklar yüklenmiş, muhasebe yetkililerinin (1050 Sayılı Kanuna göre sayman) sorumlulukları azaltılmıştır. 5018 Sayılı Kanunun temel amaçlarından biri de kamu harcamalarındaki aksaklıkların ortadan kaldırılması ile hesap verilebilirlik ve saydamlığın sağlanmasıdır.</a:t>
            </a:r>
            <a:endParaRPr lang="en-US" sz="4400" dirty="0">
              <a:latin typeface="Times New Roman" panose="02020603050405020304" pitchFamily="18" charset="0"/>
              <a:ea typeface="Times New Roman" panose="02020603050405020304" pitchFamily="18" charset="0"/>
            </a:endParaRPr>
          </a:p>
          <a:p>
            <a:endParaRPr lang="tr-TR" sz="4800" dirty="0"/>
          </a:p>
        </p:txBody>
      </p:sp>
      <p:sp>
        <p:nvSpPr>
          <p:cNvPr id="5" name="Veri Yer Tutucusu 4"/>
          <p:cNvSpPr>
            <a:spLocks noGrp="1"/>
          </p:cNvSpPr>
          <p:nvPr>
            <p:ph type="dt" sz="half" idx="6"/>
          </p:nvPr>
        </p:nvSpPr>
        <p:spPr/>
        <p:txBody>
          <a:bodyPr/>
          <a:lstStyle/>
          <a:p>
            <a:fld id="{A7F6E1B7-D855-439A-8B70-AD78D6061339}" type="datetime1">
              <a:rPr lang="en-US" smtClean="0"/>
              <a:t>3/7/2024</a:t>
            </a:fld>
            <a:endParaRPr lang="en-US"/>
          </a:p>
        </p:txBody>
      </p:sp>
      <p:sp>
        <p:nvSpPr>
          <p:cNvPr id="6" name="Slayt Numarası Yer Tutucusu 5"/>
          <p:cNvSpPr>
            <a:spLocks noGrp="1"/>
          </p:cNvSpPr>
          <p:nvPr>
            <p:ph type="sldNum" sz="quarter" idx="7"/>
          </p:nvPr>
        </p:nvSpPr>
        <p:spPr/>
        <p:txBody>
          <a:bodyPr/>
          <a:lstStyle/>
          <a:p>
            <a:fld id="{B6F15528-21DE-4FAA-801E-634DDDAF4B2B}" type="slidenum">
              <a:rPr lang="en-US" smtClean="0"/>
              <a:t>5</a:t>
            </a:fld>
            <a:endParaRPr lang="en-US"/>
          </a:p>
        </p:txBody>
      </p:sp>
    </p:spTree>
    <p:extLst>
      <p:ext uri="{BB962C8B-B14F-4D97-AF65-F5344CB8AC3E}">
        <p14:creationId xmlns:p14="http://schemas.microsoft.com/office/powerpoint/2010/main" val="140070469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20104100" cy="15078353"/>
          </a:xfrm>
          <a:prstGeom prst="rect">
            <a:avLst/>
          </a:prstGeom>
        </p:spPr>
      </p:pic>
      <p:sp>
        <p:nvSpPr>
          <p:cNvPr id="3" name="Unvan 2"/>
          <p:cNvSpPr>
            <a:spLocks noGrp="1"/>
          </p:cNvSpPr>
          <p:nvPr>
            <p:ph type="title"/>
          </p:nvPr>
        </p:nvSpPr>
        <p:spPr>
          <a:xfrm>
            <a:off x="1365250" y="4187825"/>
            <a:ext cx="18578022" cy="830997"/>
          </a:xfrm>
        </p:spPr>
        <p:txBody>
          <a:bodyPr/>
          <a:lstStyle/>
          <a:p>
            <a:r>
              <a:rPr lang="tr-TR" sz="5400" b="1" dirty="0">
                <a:solidFill>
                  <a:srgbClr val="C00000"/>
                </a:solidFill>
                <a:latin typeface="Times New Roman" panose="02020603050405020304" pitchFamily="18" charset="0"/>
                <a:ea typeface="Times New Roman" panose="02020603050405020304" pitchFamily="18" charset="0"/>
              </a:rPr>
              <a:t>TÜRK MALİ SİSTEMİ İÇERİSİNDE HARCAMALAR / 3 </a:t>
            </a:r>
            <a:endParaRPr lang="tr-TR" sz="5400" b="1" dirty="0">
              <a:solidFill>
                <a:srgbClr val="C00000"/>
              </a:solidFill>
            </a:endParaRPr>
          </a:p>
        </p:txBody>
      </p:sp>
      <p:sp>
        <p:nvSpPr>
          <p:cNvPr id="4" name="Metin Yer Tutucusu 3"/>
          <p:cNvSpPr>
            <a:spLocks noGrp="1"/>
          </p:cNvSpPr>
          <p:nvPr>
            <p:ph type="body" idx="1"/>
          </p:nvPr>
        </p:nvSpPr>
        <p:spPr>
          <a:xfrm>
            <a:off x="1005205" y="6397625"/>
            <a:ext cx="18093690" cy="7509748"/>
          </a:xfrm>
        </p:spPr>
        <p:txBody>
          <a:bodyPr/>
          <a:lstStyle/>
          <a:p>
            <a:pPr algn="just"/>
            <a:r>
              <a:rPr lang="tr-TR" sz="4400" dirty="0">
                <a:solidFill>
                  <a:srgbClr val="000000"/>
                </a:solidFill>
                <a:latin typeface="Times New Roman" panose="02020603050405020304" pitchFamily="18" charset="0"/>
                <a:ea typeface="Times New Roman" panose="02020603050405020304" pitchFamily="18" charset="0"/>
              </a:rPr>
              <a:t>5018 Sayılı Kanun ile Türk mali yönetimi ve kontrol işlemlerinin AB standartlarına adapte edilmesi amaçlanmıştır. </a:t>
            </a:r>
          </a:p>
          <a:p>
            <a:pPr algn="just"/>
            <a:endParaRPr lang="tr-TR" sz="4400" dirty="0">
              <a:solidFill>
                <a:srgbClr val="000000"/>
              </a:solidFill>
              <a:latin typeface="Times New Roman" panose="02020603050405020304" pitchFamily="18" charset="0"/>
              <a:ea typeface="Times New Roman" panose="02020603050405020304" pitchFamily="18" charset="0"/>
            </a:endParaRPr>
          </a:p>
          <a:p>
            <a:pPr algn="just"/>
            <a:r>
              <a:rPr lang="tr-TR" sz="4400" dirty="0">
                <a:solidFill>
                  <a:srgbClr val="000000"/>
                </a:solidFill>
                <a:latin typeface="Times New Roman" panose="02020603050405020304" pitchFamily="18" charset="0"/>
                <a:ea typeface="Times New Roman" panose="02020603050405020304" pitchFamily="18" charset="0"/>
              </a:rPr>
              <a:t>5018 Sayılı Kanun ile genel yönetim kapsamındaki kamu idareleri </a:t>
            </a:r>
            <a:r>
              <a:rPr lang="tr-TR" sz="4400" i="1" dirty="0">
                <a:solidFill>
                  <a:srgbClr val="000000"/>
                </a:solidFill>
                <a:latin typeface="Times New Roman" panose="02020603050405020304" pitchFamily="18" charset="0"/>
                <a:ea typeface="Times New Roman" panose="02020603050405020304" pitchFamily="18" charset="0"/>
              </a:rPr>
              <a:t>(Merkezi yönetim kapsamındaki kamu idareleri, düzenleyici ve denetleyici kurumlar, mahalli idareler ve sosyal güvenlik kurumları) </a:t>
            </a:r>
            <a:r>
              <a:rPr lang="tr-TR" sz="4400" dirty="0">
                <a:solidFill>
                  <a:srgbClr val="000000"/>
                </a:solidFill>
                <a:latin typeface="Times New Roman" panose="02020603050405020304" pitchFamily="18" charset="0"/>
                <a:ea typeface="Times New Roman" panose="02020603050405020304" pitchFamily="18" charset="0"/>
              </a:rPr>
              <a:t>yeniden sınıflandırılmıştır. </a:t>
            </a:r>
          </a:p>
          <a:p>
            <a:pPr algn="just"/>
            <a:endParaRPr lang="tr-TR" sz="4400" dirty="0">
              <a:solidFill>
                <a:srgbClr val="000000"/>
              </a:solidFill>
              <a:latin typeface="Times New Roman" panose="02020603050405020304" pitchFamily="18" charset="0"/>
              <a:ea typeface="Times New Roman" panose="02020603050405020304" pitchFamily="18" charset="0"/>
            </a:endParaRPr>
          </a:p>
          <a:p>
            <a:pPr algn="just"/>
            <a:r>
              <a:rPr lang="tr-TR" sz="4400" dirty="0">
                <a:solidFill>
                  <a:srgbClr val="000000"/>
                </a:solidFill>
                <a:latin typeface="Times New Roman" panose="02020603050405020304" pitchFamily="18" charset="0"/>
                <a:ea typeface="Times New Roman" panose="02020603050405020304" pitchFamily="18" charset="0"/>
              </a:rPr>
              <a:t>1050 Sayılı Kanun kapsamında bulunmayan bir çok kamu idaresi 5018 Sayılı Kanun kapsamına dahil edilmiştir. </a:t>
            </a:r>
          </a:p>
          <a:p>
            <a:pPr algn="just"/>
            <a:r>
              <a:rPr lang="tr-TR" sz="4400" dirty="0">
                <a:solidFill>
                  <a:srgbClr val="000000"/>
                </a:solidFill>
                <a:latin typeface="Times New Roman" panose="02020603050405020304" pitchFamily="18" charset="0"/>
                <a:ea typeface="Times New Roman" panose="02020603050405020304" pitchFamily="18" charset="0"/>
              </a:rPr>
              <a:t>(TÜBİTAK, MTA, SGK, TRT, TOKİ, RTÜK …) gibi</a:t>
            </a:r>
            <a:endParaRPr lang="en-US" sz="4400" dirty="0">
              <a:latin typeface="Times New Roman" panose="02020603050405020304" pitchFamily="18" charset="0"/>
              <a:ea typeface="Times New Roman" panose="02020603050405020304" pitchFamily="18" charset="0"/>
            </a:endParaRPr>
          </a:p>
          <a:p>
            <a:endParaRPr lang="tr-TR" sz="4800" dirty="0"/>
          </a:p>
        </p:txBody>
      </p:sp>
      <p:sp>
        <p:nvSpPr>
          <p:cNvPr id="5" name="Veri Yer Tutucusu 4"/>
          <p:cNvSpPr>
            <a:spLocks noGrp="1"/>
          </p:cNvSpPr>
          <p:nvPr>
            <p:ph type="dt" sz="half" idx="6"/>
          </p:nvPr>
        </p:nvSpPr>
        <p:spPr/>
        <p:txBody>
          <a:bodyPr/>
          <a:lstStyle/>
          <a:p>
            <a:fld id="{2E6F44A8-1566-488B-85AD-8F7CBDE66977}" type="datetime1">
              <a:rPr lang="en-US" smtClean="0"/>
              <a:t>3/7/2024</a:t>
            </a:fld>
            <a:endParaRPr lang="en-US"/>
          </a:p>
        </p:txBody>
      </p:sp>
      <p:sp>
        <p:nvSpPr>
          <p:cNvPr id="6" name="Slayt Numarası Yer Tutucusu 5"/>
          <p:cNvSpPr>
            <a:spLocks noGrp="1"/>
          </p:cNvSpPr>
          <p:nvPr>
            <p:ph type="sldNum" sz="quarter" idx="7"/>
          </p:nvPr>
        </p:nvSpPr>
        <p:spPr/>
        <p:txBody>
          <a:bodyPr/>
          <a:lstStyle/>
          <a:p>
            <a:fld id="{B6F15528-21DE-4FAA-801E-634DDDAF4B2B}" type="slidenum">
              <a:rPr lang="en-US" smtClean="0"/>
              <a:t>6</a:t>
            </a:fld>
            <a:endParaRPr lang="en-US"/>
          </a:p>
        </p:txBody>
      </p:sp>
    </p:spTree>
    <p:extLst>
      <p:ext uri="{BB962C8B-B14F-4D97-AF65-F5344CB8AC3E}">
        <p14:creationId xmlns:p14="http://schemas.microsoft.com/office/powerpoint/2010/main" val="14281878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20082510" cy="15078353"/>
          </a:xfrm>
          <a:prstGeom prst="rect">
            <a:avLst/>
          </a:prstGeom>
        </p:spPr>
      </p:pic>
      <p:sp>
        <p:nvSpPr>
          <p:cNvPr id="3" name="Unvan 2"/>
          <p:cNvSpPr>
            <a:spLocks noGrp="1"/>
          </p:cNvSpPr>
          <p:nvPr>
            <p:ph type="title"/>
          </p:nvPr>
        </p:nvSpPr>
        <p:spPr>
          <a:xfrm>
            <a:off x="1365250" y="3654425"/>
            <a:ext cx="18578022" cy="990601"/>
          </a:xfrm>
        </p:spPr>
        <p:txBody>
          <a:bodyPr/>
          <a:lstStyle/>
          <a:p>
            <a:r>
              <a:rPr lang="tr-TR" sz="5400" b="1" dirty="0">
                <a:solidFill>
                  <a:srgbClr val="C00000"/>
                </a:solidFill>
                <a:latin typeface="Times New Roman" panose="02020603050405020304" pitchFamily="18" charset="0"/>
                <a:ea typeface="Times New Roman" panose="02020603050405020304" pitchFamily="18" charset="0"/>
              </a:rPr>
              <a:t>İLGİLİ MEVZUAT</a:t>
            </a:r>
            <a:endParaRPr lang="tr-TR" sz="5400" b="1" dirty="0">
              <a:solidFill>
                <a:srgbClr val="C00000"/>
              </a:solidFill>
            </a:endParaRPr>
          </a:p>
        </p:txBody>
      </p:sp>
      <p:sp>
        <p:nvSpPr>
          <p:cNvPr id="4" name="Metin Yer Tutucusu 3"/>
          <p:cNvSpPr>
            <a:spLocks noGrp="1"/>
          </p:cNvSpPr>
          <p:nvPr>
            <p:ph type="body" idx="1"/>
          </p:nvPr>
        </p:nvSpPr>
        <p:spPr>
          <a:xfrm>
            <a:off x="603250" y="4645027"/>
            <a:ext cx="19050000" cy="14862082"/>
          </a:xfrm>
        </p:spPr>
        <p:txBody>
          <a:bodyPr/>
          <a:lstStyle/>
          <a:p>
            <a:pPr marL="914400" indent="-914400">
              <a:lnSpc>
                <a:spcPct val="120000"/>
              </a:lnSpc>
              <a:buAutoNum type="arabicPeriod"/>
            </a:pPr>
            <a:r>
              <a:rPr lang="tr-TR" sz="4400" dirty="0">
                <a:latin typeface="Times New Roman" panose="02020603050405020304" pitchFamily="18" charset="0"/>
                <a:cs typeface="Times New Roman" panose="02020603050405020304" pitchFamily="18" charset="0"/>
              </a:rPr>
              <a:t>5018 sayılı Kamu Mali Yönetimi ve Kontrol Kanunu</a:t>
            </a:r>
          </a:p>
          <a:p>
            <a:pPr marL="914400" indent="-914400">
              <a:lnSpc>
                <a:spcPct val="120000"/>
              </a:lnSpc>
              <a:buAutoNum type="arabicPeriod"/>
            </a:pPr>
            <a:r>
              <a:rPr lang="tr-TR" sz="4400" dirty="0">
                <a:latin typeface="Times New Roman" panose="02020603050405020304" pitchFamily="18" charset="0"/>
                <a:cs typeface="Times New Roman" panose="02020603050405020304" pitchFamily="18" charset="0"/>
              </a:rPr>
              <a:t>4734 sayılı Kamu İhale Kanunu</a:t>
            </a:r>
          </a:p>
          <a:p>
            <a:pPr marL="914400" indent="-914400">
              <a:lnSpc>
                <a:spcPct val="120000"/>
              </a:lnSpc>
              <a:buFontTx/>
              <a:buAutoNum type="arabicPeriod"/>
            </a:pPr>
            <a:r>
              <a:rPr lang="tr-TR" sz="4400" dirty="0">
                <a:latin typeface="Times New Roman" panose="02020603050405020304" pitchFamily="18" charset="0"/>
                <a:cs typeface="Times New Roman" panose="02020603050405020304" pitchFamily="18" charset="0"/>
              </a:rPr>
              <a:t>Merkezi Yönetim Harcama Belgeleri Yönetmeliği</a:t>
            </a:r>
          </a:p>
          <a:p>
            <a:pPr marL="914400" indent="-914400">
              <a:lnSpc>
                <a:spcPct val="120000"/>
              </a:lnSpc>
              <a:buFontTx/>
              <a:buAutoNum type="arabicPeriod"/>
            </a:pPr>
            <a:r>
              <a:rPr lang="tr-TR" sz="4400" dirty="0">
                <a:latin typeface="Times New Roman" panose="02020603050405020304" pitchFamily="18" charset="0"/>
                <a:ea typeface="Times New Roman" panose="02020603050405020304" pitchFamily="18" charset="0"/>
                <a:cs typeface="Times New Roman" panose="02020603050405020304" pitchFamily="18" charset="0"/>
              </a:rPr>
              <a:t>Mal Alımı İhaleleri Uygulama Yönetmeliği</a:t>
            </a:r>
          </a:p>
          <a:p>
            <a:pPr marL="914400" indent="-914400">
              <a:lnSpc>
                <a:spcPct val="120000"/>
              </a:lnSpc>
              <a:buFontTx/>
              <a:buAutoNum type="arabicPeriod"/>
            </a:pPr>
            <a:r>
              <a:rPr lang="tr-TR" sz="4400" dirty="0">
                <a:latin typeface="Times New Roman" panose="02020603050405020304" pitchFamily="18" charset="0"/>
                <a:ea typeface="ヒラギノ明朝 Pro W3"/>
                <a:cs typeface="Times New Roman" panose="02020603050405020304" pitchFamily="18" charset="0"/>
              </a:rPr>
              <a:t>Hizmet Alımı İhaleleri Uygulama Yönetmeliği</a:t>
            </a:r>
          </a:p>
          <a:p>
            <a:pPr marL="914400" indent="-914400">
              <a:lnSpc>
                <a:spcPct val="120000"/>
              </a:lnSpc>
              <a:buFontTx/>
              <a:buAutoNum type="arabicPeriod"/>
            </a:pPr>
            <a:r>
              <a:rPr lang="tr-TR" sz="4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Yapım İşleri İhaleleri Uygulama Yönetmeliği</a:t>
            </a:r>
          </a:p>
          <a:p>
            <a:pPr marL="914400" indent="-914400" algn="just">
              <a:lnSpc>
                <a:spcPct val="120000"/>
              </a:lnSpc>
              <a:buFontTx/>
              <a:buAutoNum type="arabicPeriod"/>
            </a:pPr>
            <a:r>
              <a:rPr lang="tr-TR" sz="4400" dirty="0">
                <a:latin typeface="Times New Roman" panose="02020603050405020304" pitchFamily="18" charset="0"/>
                <a:cs typeface="Times New Roman" panose="02020603050405020304" pitchFamily="18" charset="0"/>
              </a:rPr>
              <a:t>Strateji Geliştirme Birimlerinin Çalışma Usul ve Esasları Hakkında Yönetmelik</a:t>
            </a:r>
          </a:p>
          <a:p>
            <a:pPr marL="742950" indent="-742950" algn="just">
              <a:lnSpc>
                <a:spcPct val="107000"/>
              </a:lnSpc>
              <a:spcAft>
                <a:spcPts val="800"/>
              </a:spcAft>
              <a:buAutoNum type="arabicPeriod" startAt="8"/>
            </a:pPr>
            <a:r>
              <a:rPr lang="tr-TR" sz="4400"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 Muhasebat Genel Müdürlüğü Genel Tebliği (Sıra No: 24) </a:t>
            </a:r>
          </a:p>
          <a:p>
            <a:pPr marL="742950" indent="-742950" algn="just">
              <a:lnSpc>
                <a:spcPct val="107000"/>
              </a:lnSpc>
              <a:spcAft>
                <a:spcPts val="800"/>
              </a:spcAft>
              <a:buAutoNum type="arabicPeriod" startAt="8"/>
            </a:pPr>
            <a:r>
              <a:rPr lang="tr-TR" sz="4400" dirty="0">
                <a:latin typeface="Times New Roman" panose="02020603050405020304" pitchFamily="18" charset="0"/>
                <a:cs typeface="Times New Roman" panose="02020603050405020304" pitchFamily="18" charset="0"/>
              </a:rPr>
              <a:t> Harcama Yetkilileri Hakkında Genel Tebliğ (Seri No 1)</a:t>
            </a:r>
          </a:p>
          <a:p>
            <a:pPr marL="742950" indent="-742950" algn="just">
              <a:lnSpc>
                <a:spcPct val="107000"/>
              </a:lnSpc>
              <a:spcAft>
                <a:spcPts val="800"/>
              </a:spcAft>
              <a:buAutoNum type="arabicPeriod" startAt="8"/>
            </a:pPr>
            <a:r>
              <a:rPr lang="tr-TR" sz="4400" dirty="0">
                <a:latin typeface="Times New Roman" panose="02020603050405020304" pitchFamily="18" charset="0"/>
                <a:cs typeface="Times New Roman" panose="02020603050405020304" pitchFamily="18" charset="0"/>
              </a:rPr>
              <a:t> Kamu İhale Genel Tebliği</a:t>
            </a:r>
          </a:p>
          <a:p>
            <a:pPr marL="742950" indent="-742950" algn="just">
              <a:lnSpc>
                <a:spcPct val="107000"/>
              </a:lnSpc>
              <a:spcAft>
                <a:spcPts val="800"/>
              </a:spcAft>
              <a:buAutoNum type="arabicPeriod" startAt="8"/>
            </a:pPr>
            <a:r>
              <a:rPr lang="tr-TR" sz="4400" dirty="0">
                <a:latin typeface="Times New Roman" panose="02020603050405020304" pitchFamily="18" charset="0"/>
                <a:cs typeface="Times New Roman" panose="02020603050405020304" pitchFamily="18" charset="0"/>
              </a:rPr>
              <a:t> Harcama Yetkilileri Hakkında Genel Tebliğ (Seri No 2)</a:t>
            </a:r>
          </a:p>
          <a:p>
            <a:pPr marL="742950" indent="-742950" algn="just">
              <a:lnSpc>
                <a:spcPct val="107000"/>
              </a:lnSpc>
              <a:spcAft>
                <a:spcPts val="800"/>
              </a:spcAft>
              <a:buAutoNum type="arabicPeriod" startAt="8"/>
            </a:pPr>
            <a:r>
              <a:rPr lang="tr-TR" sz="4400" dirty="0">
                <a:latin typeface="Times New Roman" panose="02020603050405020304" pitchFamily="18" charset="0"/>
                <a:cs typeface="Times New Roman" panose="02020603050405020304" pitchFamily="18" charset="0"/>
              </a:rPr>
              <a:t> İç Kontrol ve Ön Mali Kontrole İlişkin Usul ve Esaslar</a:t>
            </a:r>
          </a:p>
          <a:p>
            <a:pPr marL="914400" indent="-914400">
              <a:buFontTx/>
              <a:buAutoNum type="arabicPeriod"/>
            </a:pPr>
            <a:endParaRPr lang="tr-TR" sz="48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pPr marL="914400" indent="-914400">
              <a:buFontTx/>
              <a:buAutoNum type="arabicPeriod"/>
            </a:pPr>
            <a:endParaRPr lang="tr-TR" sz="4800" b="1" dirty="0">
              <a:latin typeface="Times New Roman" panose="02020603050405020304" pitchFamily="18" charset="0"/>
              <a:ea typeface="Times New Roman" panose="02020603050405020304" pitchFamily="18" charset="0"/>
              <a:cs typeface="Times New Roman" panose="02020603050405020304" pitchFamily="18" charset="0"/>
            </a:endParaRPr>
          </a:p>
          <a:p>
            <a:pPr marL="914400" indent="-914400">
              <a:buFontTx/>
              <a:buAutoNum type="arabicPeriod"/>
            </a:pPr>
            <a:endParaRPr lang="tr-TR" sz="4800" dirty="0"/>
          </a:p>
          <a:p>
            <a:pPr marL="914400" indent="-914400">
              <a:buFontTx/>
              <a:buAutoNum type="arabicPeriod"/>
            </a:pPr>
            <a:endParaRPr lang="tr-TR" sz="4800" dirty="0"/>
          </a:p>
          <a:p>
            <a:pPr marL="914400" indent="-914400">
              <a:buFontTx/>
              <a:buAutoNum type="arabicPeriod"/>
            </a:pPr>
            <a:endParaRPr lang="tr-TR" sz="4800" dirty="0"/>
          </a:p>
          <a:p>
            <a:pPr marL="914400" indent="-914400">
              <a:buFontTx/>
              <a:buAutoNum type="arabicPeriod"/>
            </a:pPr>
            <a:endParaRPr lang="tr-TR" sz="4800" dirty="0"/>
          </a:p>
          <a:p>
            <a:pPr marL="914400" indent="-914400">
              <a:buAutoNum type="arabicPeriod"/>
            </a:pPr>
            <a:endParaRPr lang="tr-TR" sz="4800" dirty="0"/>
          </a:p>
        </p:txBody>
      </p:sp>
      <p:sp>
        <p:nvSpPr>
          <p:cNvPr id="6" name="Slayt Numarası Yer Tutucusu 5"/>
          <p:cNvSpPr>
            <a:spLocks noGrp="1"/>
          </p:cNvSpPr>
          <p:nvPr>
            <p:ph type="sldNum" sz="quarter" idx="7"/>
          </p:nvPr>
        </p:nvSpPr>
        <p:spPr/>
        <p:txBody>
          <a:bodyPr/>
          <a:lstStyle/>
          <a:p>
            <a:fld id="{B6F15528-21DE-4FAA-801E-634DDDAF4B2B}" type="slidenum">
              <a:rPr lang="en-US" smtClean="0"/>
              <a:t>7</a:t>
            </a:fld>
            <a:endParaRPr lang="en-US" dirty="0"/>
          </a:p>
        </p:txBody>
      </p:sp>
    </p:spTree>
    <p:extLst>
      <p:ext uri="{BB962C8B-B14F-4D97-AF65-F5344CB8AC3E}">
        <p14:creationId xmlns:p14="http://schemas.microsoft.com/office/powerpoint/2010/main" val="75326133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20262850" cy="15078353"/>
          </a:xfrm>
          <a:prstGeom prst="rect">
            <a:avLst/>
          </a:prstGeom>
        </p:spPr>
      </p:pic>
      <p:sp>
        <p:nvSpPr>
          <p:cNvPr id="3" name="Unvan 2"/>
          <p:cNvSpPr>
            <a:spLocks noGrp="1"/>
          </p:cNvSpPr>
          <p:nvPr>
            <p:ph type="title"/>
          </p:nvPr>
        </p:nvSpPr>
        <p:spPr>
          <a:xfrm>
            <a:off x="1005205" y="4187825"/>
            <a:ext cx="18093690" cy="830997"/>
          </a:xfrm>
        </p:spPr>
        <p:txBody>
          <a:bodyPr/>
          <a:lstStyle/>
          <a:p>
            <a:r>
              <a:rPr lang="tr-TR" sz="5400" b="1" dirty="0">
                <a:solidFill>
                  <a:srgbClr val="C00000"/>
                </a:solidFill>
                <a:latin typeface="Times New Roman" panose="02020603050405020304" pitchFamily="18" charset="0"/>
                <a:ea typeface="Times New Roman" panose="02020603050405020304" pitchFamily="18" charset="0"/>
              </a:rPr>
              <a:t>HARCAMA BİRİMİ VE HARCAMA YETKİLİSİ </a:t>
            </a:r>
            <a:endParaRPr lang="tr-TR" sz="5400" b="1" dirty="0">
              <a:solidFill>
                <a:srgbClr val="C00000"/>
              </a:solidFill>
            </a:endParaRPr>
          </a:p>
        </p:txBody>
      </p:sp>
      <p:sp>
        <p:nvSpPr>
          <p:cNvPr id="4" name="Metin Yer Tutucusu 3"/>
          <p:cNvSpPr>
            <a:spLocks noGrp="1"/>
          </p:cNvSpPr>
          <p:nvPr>
            <p:ph type="body" idx="1"/>
          </p:nvPr>
        </p:nvSpPr>
        <p:spPr>
          <a:xfrm>
            <a:off x="1005205" y="6397625"/>
            <a:ext cx="18093690" cy="8186857"/>
          </a:xfrm>
        </p:spPr>
        <p:txBody>
          <a:bodyPr/>
          <a:lstStyle/>
          <a:p>
            <a:pPr algn="just"/>
            <a:r>
              <a:rPr lang="tr-TR" sz="4400" dirty="0">
                <a:solidFill>
                  <a:srgbClr val="000000"/>
                </a:solidFill>
                <a:latin typeface="Times New Roman" panose="02020603050405020304" pitchFamily="18" charset="0"/>
                <a:ea typeface="Times New Roman" panose="02020603050405020304" pitchFamily="18" charset="0"/>
              </a:rPr>
              <a:t>5018 Sayılı Kanunun “Tanımlar” başlığı altındaki 3. Maddesinde harcama birimi tanımına yer verilmiştir.</a:t>
            </a:r>
          </a:p>
          <a:p>
            <a:pPr algn="just"/>
            <a:r>
              <a:rPr lang="tr-TR" sz="4400" dirty="0">
                <a:solidFill>
                  <a:srgbClr val="000000"/>
                </a:solidFill>
                <a:latin typeface="Times New Roman" panose="02020603050405020304" pitchFamily="18" charset="0"/>
                <a:ea typeface="Times New Roman" panose="02020603050405020304" pitchFamily="18" charset="0"/>
              </a:rPr>
              <a:t> </a:t>
            </a:r>
          </a:p>
          <a:p>
            <a:pPr algn="just"/>
            <a:r>
              <a:rPr lang="tr-TR" sz="4400" b="1" u="sng" dirty="0">
                <a:solidFill>
                  <a:srgbClr val="000000"/>
                </a:solidFill>
                <a:latin typeface="Times New Roman" panose="02020603050405020304" pitchFamily="18" charset="0"/>
                <a:ea typeface="Times New Roman" panose="02020603050405020304" pitchFamily="18" charset="0"/>
              </a:rPr>
              <a:t>Harcama Birimi: </a:t>
            </a:r>
            <a:r>
              <a:rPr lang="tr-TR" sz="4400" dirty="0">
                <a:solidFill>
                  <a:srgbClr val="000000"/>
                </a:solidFill>
                <a:latin typeface="Times New Roman" panose="02020603050405020304" pitchFamily="18" charset="0"/>
                <a:ea typeface="Times New Roman" panose="02020603050405020304" pitchFamily="18" charset="0"/>
              </a:rPr>
              <a:t>Kamu idaresi bütçesinde ödenek tahsis edilen ve harcama yetkisi bulunan birimdir.</a:t>
            </a:r>
          </a:p>
          <a:p>
            <a:pPr algn="just"/>
            <a:endParaRPr lang="tr-TR" sz="4400" dirty="0">
              <a:solidFill>
                <a:srgbClr val="000000"/>
              </a:solidFill>
              <a:latin typeface="Times New Roman" panose="02020603050405020304" pitchFamily="18" charset="0"/>
              <a:ea typeface="Times New Roman" panose="02020603050405020304" pitchFamily="18" charset="0"/>
            </a:endParaRPr>
          </a:p>
          <a:p>
            <a:pPr algn="just"/>
            <a:r>
              <a:rPr lang="tr-TR" sz="4400" dirty="0">
                <a:solidFill>
                  <a:srgbClr val="000000"/>
                </a:solidFill>
                <a:latin typeface="Times New Roman" panose="02020603050405020304" pitchFamily="18" charset="0"/>
                <a:ea typeface="Times New Roman" panose="02020603050405020304" pitchFamily="18" charset="0"/>
              </a:rPr>
              <a:t>Kanunun dördüncü bölümünde harcama yapılması hususundaki temel ilkeler belirlenmiştir. Buna göre; Bütçeyle ödenek tahsis edilen her bir harcama biriminin en üst yöneticisi </a:t>
            </a:r>
            <a:r>
              <a:rPr lang="tr-TR" sz="4400" b="1" u="sng" dirty="0">
                <a:solidFill>
                  <a:srgbClr val="000000"/>
                </a:solidFill>
                <a:latin typeface="Times New Roman" panose="02020603050405020304" pitchFamily="18" charset="0"/>
                <a:ea typeface="Times New Roman" panose="02020603050405020304" pitchFamily="18" charset="0"/>
              </a:rPr>
              <a:t>harcama yetkilisidir</a:t>
            </a:r>
            <a:r>
              <a:rPr lang="tr-TR" sz="4400" dirty="0">
                <a:solidFill>
                  <a:srgbClr val="000000"/>
                </a:solidFill>
                <a:latin typeface="Times New Roman" panose="02020603050405020304" pitchFamily="18" charset="0"/>
                <a:ea typeface="Times New Roman" panose="02020603050405020304" pitchFamily="18" charset="0"/>
              </a:rPr>
              <a:t>. </a:t>
            </a:r>
          </a:p>
          <a:p>
            <a:pPr algn="just"/>
            <a:r>
              <a:rPr lang="tr-TR" sz="4400" b="1" i="1" dirty="0">
                <a:solidFill>
                  <a:srgbClr val="000000"/>
                </a:solidFill>
                <a:latin typeface="Times New Roman" panose="02020603050405020304" pitchFamily="18" charset="0"/>
                <a:ea typeface="Times New Roman" panose="02020603050405020304" pitchFamily="18" charset="0"/>
              </a:rPr>
              <a:t>(5018 sayılı Kanun / Madde:31</a:t>
            </a:r>
            <a:r>
              <a:rPr lang="tr-TR" sz="4400" dirty="0">
                <a:solidFill>
                  <a:srgbClr val="000000"/>
                </a:solidFill>
                <a:latin typeface="Times New Roman" panose="02020603050405020304" pitchFamily="18" charset="0"/>
                <a:ea typeface="Times New Roman" panose="02020603050405020304" pitchFamily="18" charset="0"/>
              </a:rPr>
              <a:t>)</a:t>
            </a:r>
            <a:endParaRPr lang="tr-TR" sz="4400" dirty="0"/>
          </a:p>
          <a:p>
            <a:pPr algn="just"/>
            <a:endParaRPr lang="en-US" sz="4400" dirty="0">
              <a:latin typeface="Times New Roman" panose="02020603050405020304" pitchFamily="18" charset="0"/>
              <a:ea typeface="Times New Roman" panose="02020603050405020304" pitchFamily="18" charset="0"/>
            </a:endParaRPr>
          </a:p>
          <a:p>
            <a:endParaRPr lang="tr-TR" sz="4800" dirty="0"/>
          </a:p>
        </p:txBody>
      </p:sp>
      <p:sp>
        <p:nvSpPr>
          <p:cNvPr id="5" name="Veri Yer Tutucusu 4"/>
          <p:cNvSpPr>
            <a:spLocks noGrp="1"/>
          </p:cNvSpPr>
          <p:nvPr>
            <p:ph type="dt" sz="half" idx="6"/>
          </p:nvPr>
        </p:nvSpPr>
        <p:spPr/>
        <p:txBody>
          <a:bodyPr/>
          <a:lstStyle/>
          <a:p>
            <a:fld id="{35DF6E7C-3B0C-4F21-927D-CCCD5AD76159}" type="datetime1">
              <a:rPr lang="en-US" smtClean="0"/>
              <a:t>3/7/2024</a:t>
            </a:fld>
            <a:endParaRPr lang="en-US"/>
          </a:p>
        </p:txBody>
      </p:sp>
      <p:sp>
        <p:nvSpPr>
          <p:cNvPr id="6" name="Slayt Numarası Yer Tutucusu 5"/>
          <p:cNvSpPr>
            <a:spLocks noGrp="1"/>
          </p:cNvSpPr>
          <p:nvPr>
            <p:ph type="sldNum" sz="quarter" idx="7"/>
          </p:nvPr>
        </p:nvSpPr>
        <p:spPr/>
        <p:txBody>
          <a:bodyPr/>
          <a:lstStyle/>
          <a:p>
            <a:fld id="{B6F15528-21DE-4FAA-801E-634DDDAF4B2B}" type="slidenum">
              <a:rPr lang="en-US" smtClean="0"/>
              <a:t>8</a:t>
            </a:fld>
            <a:endParaRPr lang="en-US"/>
          </a:p>
        </p:txBody>
      </p:sp>
    </p:spTree>
    <p:extLst>
      <p:ext uri="{BB962C8B-B14F-4D97-AF65-F5344CB8AC3E}">
        <p14:creationId xmlns:p14="http://schemas.microsoft.com/office/powerpoint/2010/main" val="25174750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3" cstate="print"/>
          <a:stretch>
            <a:fillRect/>
          </a:stretch>
        </p:blipFill>
        <p:spPr>
          <a:xfrm>
            <a:off x="0" y="0"/>
            <a:ext cx="20415250" cy="15078353"/>
          </a:xfrm>
          <a:prstGeom prst="rect">
            <a:avLst/>
          </a:prstGeom>
        </p:spPr>
      </p:pic>
      <p:sp>
        <p:nvSpPr>
          <p:cNvPr id="3" name="Unvan 2"/>
          <p:cNvSpPr>
            <a:spLocks noGrp="1"/>
          </p:cNvSpPr>
          <p:nvPr>
            <p:ph type="title"/>
          </p:nvPr>
        </p:nvSpPr>
        <p:spPr>
          <a:xfrm>
            <a:off x="679450" y="4187825"/>
            <a:ext cx="19424650" cy="1477328"/>
          </a:xfrm>
        </p:spPr>
        <p:txBody>
          <a:bodyPr/>
          <a:lstStyle/>
          <a:p>
            <a:pPr algn="l"/>
            <a:r>
              <a:rPr lang="tr-TR" sz="4800" b="1" dirty="0">
                <a:solidFill>
                  <a:srgbClr val="C00000"/>
                </a:solidFill>
                <a:latin typeface="Times New Roman" panose="02020603050405020304" pitchFamily="18" charset="0"/>
                <a:ea typeface="Times New Roman" panose="02020603050405020304" pitchFamily="18" charset="0"/>
              </a:rPr>
              <a:t>ÜST YÖNETİCİNİN HESAP VERME SORUMLULUĞU VE HARCAMA YETKİLİSİ </a:t>
            </a:r>
            <a:endParaRPr lang="tr-TR" sz="4800" b="1" dirty="0">
              <a:solidFill>
                <a:srgbClr val="C00000"/>
              </a:solidFill>
            </a:endParaRPr>
          </a:p>
        </p:txBody>
      </p:sp>
      <p:sp>
        <p:nvSpPr>
          <p:cNvPr id="4" name="Metin Yer Tutucusu 3"/>
          <p:cNvSpPr>
            <a:spLocks noGrp="1"/>
          </p:cNvSpPr>
          <p:nvPr>
            <p:ph type="body" idx="1"/>
          </p:nvPr>
        </p:nvSpPr>
        <p:spPr>
          <a:xfrm>
            <a:off x="1005205" y="6397625"/>
            <a:ext cx="18093690" cy="6155531"/>
          </a:xfrm>
        </p:spPr>
        <p:txBody>
          <a:bodyPr/>
          <a:lstStyle/>
          <a:p>
            <a:pPr algn="just"/>
            <a:r>
              <a:rPr lang="tr-TR" sz="4400" dirty="0">
                <a:solidFill>
                  <a:srgbClr val="000000"/>
                </a:solidFill>
                <a:latin typeface="Times New Roman" panose="02020603050405020304" pitchFamily="18" charset="0"/>
                <a:ea typeface="Times New Roman" panose="02020603050405020304" pitchFamily="18" charset="0"/>
              </a:rPr>
              <a:t>Üst Yöneticiler görev ve sorumluluklarının yerine getirilmesinden Bakana, Mahalli İdarelerde meclislere karşı sorumludurlar ve bu sorumluluklarının gereklerini, </a:t>
            </a:r>
            <a:r>
              <a:rPr lang="tr-TR" sz="4400" u="sng" dirty="0">
                <a:solidFill>
                  <a:srgbClr val="C00000"/>
                </a:solidFill>
                <a:latin typeface="Times New Roman" panose="02020603050405020304" pitchFamily="18" charset="0"/>
                <a:ea typeface="Times New Roman" panose="02020603050405020304" pitchFamily="18" charset="0"/>
              </a:rPr>
              <a:t>harcama yetkilileri</a:t>
            </a:r>
            <a:r>
              <a:rPr lang="tr-TR" sz="4400" dirty="0">
                <a:solidFill>
                  <a:srgbClr val="C00000"/>
                </a:solidFill>
                <a:latin typeface="Times New Roman" panose="02020603050405020304" pitchFamily="18" charset="0"/>
                <a:ea typeface="Times New Roman" panose="02020603050405020304" pitchFamily="18" charset="0"/>
              </a:rPr>
              <a:t>, </a:t>
            </a:r>
            <a:r>
              <a:rPr lang="tr-TR" sz="4400" u="sng" dirty="0">
                <a:solidFill>
                  <a:srgbClr val="C00000"/>
                </a:solidFill>
                <a:latin typeface="Times New Roman" panose="02020603050405020304" pitchFamily="18" charset="0"/>
                <a:ea typeface="Times New Roman" panose="02020603050405020304" pitchFamily="18" charset="0"/>
              </a:rPr>
              <a:t>mali hizmetler birimi</a:t>
            </a:r>
            <a:r>
              <a:rPr lang="tr-TR" sz="4400" dirty="0">
                <a:solidFill>
                  <a:srgbClr val="000000"/>
                </a:solidFill>
                <a:latin typeface="Times New Roman" panose="02020603050405020304" pitchFamily="18" charset="0"/>
                <a:ea typeface="Times New Roman" panose="02020603050405020304" pitchFamily="18" charset="0"/>
              </a:rPr>
              <a:t> ve </a:t>
            </a:r>
            <a:r>
              <a:rPr lang="tr-TR" sz="4400" u="sng" dirty="0">
                <a:solidFill>
                  <a:srgbClr val="C00000"/>
                </a:solidFill>
                <a:latin typeface="Times New Roman" panose="02020603050405020304" pitchFamily="18" charset="0"/>
                <a:ea typeface="Times New Roman" panose="02020603050405020304" pitchFamily="18" charset="0"/>
              </a:rPr>
              <a:t>iç denetçiler </a:t>
            </a:r>
            <a:r>
              <a:rPr lang="tr-TR" sz="4400" dirty="0">
                <a:solidFill>
                  <a:srgbClr val="000000"/>
                </a:solidFill>
                <a:latin typeface="Times New Roman" panose="02020603050405020304" pitchFamily="18" charset="0"/>
                <a:ea typeface="Times New Roman" panose="02020603050405020304" pitchFamily="18" charset="0"/>
              </a:rPr>
              <a:t>aracılığıyla yerine getirirler. </a:t>
            </a:r>
            <a:r>
              <a:rPr lang="tr-TR" sz="4400" b="1" i="1" dirty="0">
                <a:solidFill>
                  <a:srgbClr val="000000"/>
                </a:solidFill>
                <a:latin typeface="Times New Roman" panose="02020603050405020304" pitchFamily="18" charset="0"/>
                <a:ea typeface="Times New Roman" panose="02020603050405020304" pitchFamily="18" charset="0"/>
              </a:rPr>
              <a:t>(5018 sayılı Kanun / Madde: 11) </a:t>
            </a:r>
          </a:p>
          <a:p>
            <a:pPr algn="just"/>
            <a:endParaRPr lang="tr-TR" sz="4400" dirty="0">
              <a:solidFill>
                <a:srgbClr val="000000"/>
              </a:solidFill>
              <a:latin typeface="Times New Roman" panose="02020603050405020304" pitchFamily="18" charset="0"/>
              <a:ea typeface="Times New Roman" panose="02020603050405020304" pitchFamily="18" charset="0"/>
            </a:endParaRPr>
          </a:p>
          <a:p>
            <a:pPr algn="just"/>
            <a:r>
              <a:rPr lang="tr-TR" sz="4400" dirty="0">
                <a:solidFill>
                  <a:srgbClr val="000000"/>
                </a:solidFill>
                <a:latin typeface="Times New Roman" panose="02020603050405020304" pitchFamily="18" charset="0"/>
                <a:ea typeface="Times New Roman" panose="02020603050405020304" pitchFamily="18" charset="0"/>
              </a:rPr>
              <a:t>Burada dikkat edilmesi gereken önemli husus; harcama yetkililerinin aynı zamanda üst yöneticinin harcama görevi hususundaki hesap verme sorumluluğunun gereğini yerine getirmesidir.</a:t>
            </a:r>
            <a:endParaRPr lang="en-US" sz="4400" dirty="0">
              <a:latin typeface="Times New Roman" panose="02020603050405020304" pitchFamily="18" charset="0"/>
              <a:ea typeface="Times New Roman" panose="02020603050405020304" pitchFamily="18" charset="0"/>
            </a:endParaRPr>
          </a:p>
          <a:p>
            <a:endParaRPr lang="tr-TR" sz="4800" dirty="0"/>
          </a:p>
        </p:txBody>
      </p:sp>
      <p:sp>
        <p:nvSpPr>
          <p:cNvPr id="5" name="Veri Yer Tutucusu 4"/>
          <p:cNvSpPr>
            <a:spLocks noGrp="1"/>
          </p:cNvSpPr>
          <p:nvPr>
            <p:ph type="dt" sz="half" idx="6"/>
          </p:nvPr>
        </p:nvSpPr>
        <p:spPr/>
        <p:txBody>
          <a:bodyPr/>
          <a:lstStyle/>
          <a:p>
            <a:fld id="{96838744-8E42-4DD5-B01B-CBABD17FBEAF}" type="datetime1">
              <a:rPr lang="en-US" smtClean="0"/>
              <a:t>3/7/2024</a:t>
            </a:fld>
            <a:endParaRPr lang="en-US"/>
          </a:p>
        </p:txBody>
      </p:sp>
      <p:sp>
        <p:nvSpPr>
          <p:cNvPr id="6" name="Slayt Numarası Yer Tutucusu 5"/>
          <p:cNvSpPr>
            <a:spLocks noGrp="1"/>
          </p:cNvSpPr>
          <p:nvPr>
            <p:ph type="sldNum" sz="quarter" idx="7"/>
          </p:nvPr>
        </p:nvSpPr>
        <p:spPr/>
        <p:txBody>
          <a:bodyPr/>
          <a:lstStyle/>
          <a:p>
            <a:fld id="{B6F15528-21DE-4FAA-801E-634DDDAF4B2B}" type="slidenum">
              <a:rPr lang="en-US" smtClean="0"/>
              <a:t>9</a:t>
            </a:fld>
            <a:endParaRPr lang="en-US"/>
          </a:p>
        </p:txBody>
      </p:sp>
    </p:spTree>
    <p:extLst>
      <p:ext uri="{BB962C8B-B14F-4D97-AF65-F5344CB8AC3E}">
        <p14:creationId xmlns:p14="http://schemas.microsoft.com/office/powerpoint/2010/main" val="48391322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20339050" cy="15078353"/>
          </a:xfrm>
          <a:prstGeom prst="rect">
            <a:avLst/>
          </a:prstGeom>
        </p:spPr>
      </p:pic>
      <p:sp>
        <p:nvSpPr>
          <p:cNvPr id="3" name="Unvan 2"/>
          <p:cNvSpPr>
            <a:spLocks noGrp="1"/>
          </p:cNvSpPr>
          <p:nvPr>
            <p:ph type="title"/>
          </p:nvPr>
        </p:nvSpPr>
        <p:spPr>
          <a:xfrm>
            <a:off x="1005205" y="4187825"/>
            <a:ext cx="18093690" cy="830997"/>
          </a:xfrm>
        </p:spPr>
        <p:txBody>
          <a:bodyPr/>
          <a:lstStyle/>
          <a:p>
            <a:r>
              <a:rPr lang="tr-TR" sz="5400" b="1" dirty="0">
                <a:solidFill>
                  <a:srgbClr val="C00000"/>
                </a:solidFill>
                <a:latin typeface="Times New Roman" panose="02020603050405020304" pitchFamily="18" charset="0"/>
                <a:ea typeface="Times New Roman" panose="02020603050405020304" pitchFamily="18" charset="0"/>
              </a:rPr>
              <a:t>HARCAMA YETKİLİSİ KİMLERDİR? </a:t>
            </a:r>
            <a:endParaRPr lang="tr-TR" sz="5400" b="1" dirty="0">
              <a:solidFill>
                <a:srgbClr val="C00000"/>
              </a:solidFill>
            </a:endParaRPr>
          </a:p>
        </p:txBody>
      </p:sp>
      <p:sp>
        <p:nvSpPr>
          <p:cNvPr id="4" name="Metin Yer Tutucusu 3"/>
          <p:cNvSpPr>
            <a:spLocks noGrp="1"/>
          </p:cNvSpPr>
          <p:nvPr>
            <p:ph type="body" idx="1"/>
          </p:nvPr>
        </p:nvSpPr>
        <p:spPr>
          <a:xfrm>
            <a:off x="1005205" y="6397625"/>
            <a:ext cx="18093690" cy="4801314"/>
          </a:xfrm>
        </p:spPr>
        <p:txBody>
          <a:bodyPr/>
          <a:lstStyle/>
          <a:p>
            <a:pPr algn="just">
              <a:lnSpc>
                <a:spcPct val="120000"/>
              </a:lnSpc>
            </a:pPr>
            <a:r>
              <a:rPr lang="tr-TR" sz="4400" dirty="0">
                <a:solidFill>
                  <a:srgbClr val="000000"/>
                </a:solidFill>
                <a:latin typeface="Times New Roman" panose="02020603050405020304" pitchFamily="18" charset="0"/>
                <a:ea typeface="Times New Roman" panose="02020603050405020304" pitchFamily="18" charset="0"/>
              </a:rPr>
              <a:t>Genel yönetim kapsamındaki kamu idarelerinde; idarelerin merkez ve merkez dışı birimlerinde ve görev unvanları itibariyle harcama yetkililerinin kimler olacağı, harcama yetkisinin bir üst yönetim kademesinde birleştirilmesi ya da devredilmesi usul ve esasları Hazine ve Maliye Bakanlığınca belirlenir. </a:t>
            </a:r>
          </a:p>
          <a:p>
            <a:pPr algn="just">
              <a:lnSpc>
                <a:spcPct val="120000"/>
              </a:lnSpc>
            </a:pPr>
            <a:r>
              <a:rPr lang="tr-TR" sz="4400" b="1" i="1" dirty="0">
                <a:solidFill>
                  <a:srgbClr val="000000"/>
                </a:solidFill>
                <a:latin typeface="Times New Roman" panose="02020603050405020304" pitchFamily="18" charset="0"/>
                <a:ea typeface="Times New Roman" panose="02020603050405020304" pitchFamily="18" charset="0"/>
              </a:rPr>
              <a:t>(5018 sayılı Kanun / Madde: 31)</a:t>
            </a:r>
            <a:endParaRPr lang="en-US" sz="4400" b="1" i="1" dirty="0">
              <a:latin typeface="Times New Roman" panose="02020603050405020304" pitchFamily="18" charset="0"/>
              <a:ea typeface="Times New Roman" panose="02020603050405020304" pitchFamily="18" charset="0"/>
            </a:endParaRPr>
          </a:p>
          <a:p>
            <a:endParaRPr lang="tr-TR" sz="4800" dirty="0"/>
          </a:p>
        </p:txBody>
      </p:sp>
      <p:sp>
        <p:nvSpPr>
          <p:cNvPr id="5" name="Veri Yer Tutucusu 4"/>
          <p:cNvSpPr>
            <a:spLocks noGrp="1"/>
          </p:cNvSpPr>
          <p:nvPr>
            <p:ph type="dt" sz="half" idx="6"/>
          </p:nvPr>
        </p:nvSpPr>
        <p:spPr/>
        <p:txBody>
          <a:bodyPr/>
          <a:lstStyle/>
          <a:p>
            <a:fld id="{7FA49A80-1B8B-4795-BB86-FD4912AA0EF9}" type="datetime1">
              <a:rPr lang="en-US" smtClean="0"/>
              <a:t>3/7/2024</a:t>
            </a:fld>
            <a:endParaRPr lang="en-US"/>
          </a:p>
        </p:txBody>
      </p:sp>
      <p:sp>
        <p:nvSpPr>
          <p:cNvPr id="6" name="Slayt Numarası Yer Tutucusu 5"/>
          <p:cNvSpPr>
            <a:spLocks noGrp="1"/>
          </p:cNvSpPr>
          <p:nvPr>
            <p:ph type="sldNum" sz="quarter" idx="7"/>
          </p:nvPr>
        </p:nvSpPr>
        <p:spPr/>
        <p:txBody>
          <a:bodyPr/>
          <a:lstStyle/>
          <a:p>
            <a:fld id="{B6F15528-21DE-4FAA-801E-634DDDAF4B2B}" type="slidenum">
              <a:rPr lang="en-US" smtClean="0"/>
              <a:t>10</a:t>
            </a:fld>
            <a:endParaRPr lang="en-US"/>
          </a:p>
        </p:txBody>
      </p:sp>
    </p:spTree>
    <p:extLst>
      <p:ext uri="{BB962C8B-B14F-4D97-AF65-F5344CB8AC3E}">
        <p14:creationId xmlns:p14="http://schemas.microsoft.com/office/powerpoint/2010/main" val="206367117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20339050" cy="15078353"/>
          </a:xfrm>
          <a:prstGeom prst="rect">
            <a:avLst/>
          </a:prstGeom>
        </p:spPr>
      </p:pic>
      <p:sp>
        <p:nvSpPr>
          <p:cNvPr id="3" name="Unvan 2"/>
          <p:cNvSpPr>
            <a:spLocks noGrp="1"/>
          </p:cNvSpPr>
          <p:nvPr>
            <p:ph type="title"/>
          </p:nvPr>
        </p:nvSpPr>
        <p:spPr>
          <a:xfrm>
            <a:off x="831850" y="4035425"/>
            <a:ext cx="18093690" cy="914400"/>
          </a:xfrm>
        </p:spPr>
        <p:txBody>
          <a:bodyPr/>
          <a:lstStyle/>
          <a:p>
            <a:pPr algn="ctr"/>
            <a:r>
              <a:rPr lang="tr-TR" sz="4400" b="1" dirty="0">
                <a:solidFill>
                  <a:srgbClr val="C00000"/>
                </a:solidFill>
                <a:latin typeface="Times New Roman" panose="02020603050405020304" pitchFamily="18" charset="0"/>
                <a:ea typeface="Times New Roman" panose="02020603050405020304" pitchFamily="18" charset="0"/>
              </a:rPr>
              <a:t>ÖZEL BÜTÇELİ İDARELERDE HARCAMA YETKİLİLERİ </a:t>
            </a:r>
            <a:endParaRPr lang="tr-TR" sz="4400" b="1" dirty="0">
              <a:solidFill>
                <a:srgbClr val="C00000"/>
              </a:solidFill>
            </a:endParaRPr>
          </a:p>
        </p:txBody>
      </p:sp>
      <p:sp>
        <p:nvSpPr>
          <p:cNvPr id="4" name="Metin Yer Tutucusu 3"/>
          <p:cNvSpPr>
            <a:spLocks noGrp="1"/>
          </p:cNvSpPr>
          <p:nvPr>
            <p:ph type="body" idx="1"/>
          </p:nvPr>
        </p:nvSpPr>
        <p:spPr>
          <a:xfrm>
            <a:off x="1005205" y="6397625"/>
            <a:ext cx="18093690" cy="738664"/>
          </a:xfrm>
        </p:spPr>
        <p:txBody>
          <a:bodyPr/>
          <a:lstStyle/>
          <a:p>
            <a:endParaRPr lang="tr-TR" sz="4800" dirty="0"/>
          </a:p>
        </p:txBody>
      </p:sp>
      <p:pic>
        <p:nvPicPr>
          <p:cNvPr id="6" name="Resim 5"/>
          <p:cNvPicPr/>
          <p:nvPr/>
        </p:nvPicPr>
        <p:blipFill rotWithShape="1">
          <a:blip r:embed="rId3"/>
          <a:srcRect l="27535" t="31941" r="25474" b="17785"/>
          <a:stretch/>
        </p:blipFill>
        <p:spPr bwMode="auto">
          <a:xfrm>
            <a:off x="247830" y="4949825"/>
            <a:ext cx="19856269" cy="9927346"/>
          </a:xfrm>
          <a:prstGeom prst="rect">
            <a:avLst/>
          </a:prstGeom>
          <a:ln>
            <a:noFill/>
          </a:ln>
          <a:extLst>
            <a:ext uri="{53640926-AAD7-44D8-BBD7-CCE9431645EC}">
              <a14:shadowObscured xmlns:a14="http://schemas.microsoft.com/office/drawing/2010/main"/>
            </a:ext>
          </a:extLst>
        </p:spPr>
      </p:pic>
      <p:sp>
        <p:nvSpPr>
          <p:cNvPr id="7" name="Veri Yer Tutucusu 6"/>
          <p:cNvSpPr>
            <a:spLocks noGrp="1"/>
          </p:cNvSpPr>
          <p:nvPr>
            <p:ph type="dt" sz="half" idx="6"/>
          </p:nvPr>
        </p:nvSpPr>
        <p:spPr/>
        <p:txBody>
          <a:bodyPr/>
          <a:lstStyle/>
          <a:p>
            <a:fld id="{1F67FD4B-F62B-4940-BE83-B7252E82FEC4}" type="datetime1">
              <a:rPr lang="en-US" smtClean="0"/>
              <a:t>3/7/2024</a:t>
            </a:fld>
            <a:endParaRPr lang="en-US"/>
          </a:p>
        </p:txBody>
      </p:sp>
      <p:sp>
        <p:nvSpPr>
          <p:cNvPr id="8" name="Slayt Numarası Yer Tutucusu 7"/>
          <p:cNvSpPr>
            <a:spLocks noGrp="1"/>
          </p:cNvSpPr>
          <p:nvPr>
            <p:ph type="sldNum" sz="quarter" idx="7"/>
          </p:nvPr>
        </p:nvSpPr>
        <p:spPr/>
        <p:txBody>
          <a:bodyPr/>
          <a:lstStyle/>
          <a:p>
            <a:fld id="{B6F15528-21DE-4FAA-801E-634DDDAF4B2B}" type="slidenum">
              <a:rPr lang="en-US" smtClean="0"/>
              <a:t>11</a:t>
            </a:fld>
            <a:endParaRPr lang="en-US"/>
          </a:p>
        </p:txBody>
      </p:sp>
    </p:spTree>
    <p:extLst>
      <p:ext uri="{BB962C8B-B14F-4D97-AF65-F5344CB8AC3E}">
        <p14:creationId xmlns:p14="http://schemas.microsoft.com/office/powerpoint/2010/main" val="369583879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20104100" cy="15078353"/>
          </a:xfrm>
          <a:prstGeom prst="rect">
            <a:avLst/>
          </a:prstGeom>
        </p:spPr>
      </p:pic>
      <p:sp>
        <p:nvSpPr>
          <p:cNvPr id="3" name="Unvan 2"/>
          <p:cNvSpPr>
            <a:spLocks noGrp="1"/>
          </p:cNvSpPr>
          <p:nvPr>
            <p:ph type="title"/>
          </p:nvPr>
        </p:nvSpPr>
        <p:spPr>
          <a:xfrm>
            <a:off x="322398" y="4187825"/>
            <a:ext cx="19254652" cy="1661993"/>
          </a:xfrm>
        </p:spPr>
        <p:txBody>
          <a:bodyPr/>
          <a:lstStyle/>
          <a:p>
            <a:pPr algn="ctr"/>
            <a:r>
              <a:rPr lang="tr-TR" sz="5400" b="1" dirty="0">
                <a:solidFill>
                  <a:srgbClr val="C00000"/>
                </a:solidFill>
                <a:latin typeface="Times New Roman" panose="02020603050405020304" pitchFamily="18" charset="0"/>
                <a:ea typeface="Times New Roman" panose="02020603050405020304" pitchFamily="18" charset="0"/>
              </a:rPr>
              <a:t>HARCAMA YETKİSİNİN DEVRİ VE BİRLEŞTİRİLMESİ / 1</a:t>
            </a:r>
            <a:endParaRPr lang="tr-TR" sz="5400" b="1" dirty="0">
              <a:solidFill>
                <a:srgbClr val="C00000"/>
              </a:solidFill>
            </a:endParaRPr>
          </a:p>
        </p:txBody>
      </p:sp>
      <p:sp>
        <p:nvSpPr>
          <p:cNvPr id="4" name="Metin Yer Tutucusu 3"/>
          <p:cNvSpPr>
            <a:spLocks noGrp="1"/>
          </p:cNvSpPr>
          <p:nvPr>
            <p:ph type="body" idx="1"/>
          </p:nvPr>
        </p:nvSpPr>
        <p:spPr>
          <a:xfrm>
            <a:off x="1005205" y="5559425"/>
            <a:ext cx="18093690" cy="8802410"/>
          </a:xfrm>
        </p:spPr>
        <p:txBody>
          <a:bodyPr/>
          <a:lstStyle/>
          <a:p>
            <a:pPr algn="just"/>
            <a:r>
              <a:rPr lang="tr-TR" sz="4400" dirty="0">
                <a:solidFill>
                  <a:srgbClr val="000000"/>
                </a:solidFill>
                <a:latin typeface="Times New Roman" panose="02020603050405020304" pitchFamily="18" charset="0"/>
                <a:ea typeface="Times New Roman" panose="02020603050405020304" pitchFamily="18" charset="0"/>
              </a:rPr>
              <a:t>1 ve 2 seri numaralı Harcama Yetkilileri Hakkında Genel Tebliğlerinde; harcama yetkililerinin yetki devri ve harcama yetkisinin birleştirilmesi uygulamalarına ilişkin olarak açıklamalar yapılmıştır.</a:t>
            </a:r>
          </a:p>
          <a:p>
            <a:endParaRPr lang="en-US" sz="4400" dirty="0">
              <a:latin typeface="Times New Roman" panose="02020603050405020304" pitchFamily="18" charset="0"/>
              <a:ea typeface="Times New Roman" panose="02020603050405020304" pitchFamily="18" charset="0"/>
            </a:endParaRPr>
          </a:p>
          <a:p>
            <a:pPr algn="just"/>
            <a:r>
              <a:rPr lang="tr-TR" sz="4400" dirty="0">
                <a:solidFill>
                  <a:srgbClr val="000000"/>
                </a:solidFill>
                <a:latin typeface="Times New Roman" panose="02020603050405020304" pitchFamily="18" charset="0"/>
                <a:ea typeface="Times New Roman" panose="02020603050405020304" pitchFamily="18" charset="0"/>
              </a:rPr>
              <a:t>Harcama yetkilileri kamu hizmetlerinin </a:t>
            </a:r>
            <a:r>
              <a:rPr lang="tr-TR" sz="4400" dirty="0">
                <a:solidFill>
                  <a:srgbClr val="C00000"/>
                </a:solidFill>
                <a:latin typeface="Times New Roman" panose="02020603050405020304" pitchFamily="18" charset="0"/>
                <a:ea typeface="Times New Roman" panose="02020603050405020304" pitchFamily="18" charset="0"/>
              </a:rPr>
              <a:t>etkili, ekonomik ve verimli </a:t>
            </a:r>
            <a:r>
              <a:rPr lang="tr-TR" sz="4400" dirty="0">
                <a:solidFill>
                  <a:srgbClr val="000000"/>
                </a:solidFill>
                <a:latin typeface="Times New Roman" panose="02020603050405020304" pitchFamily="18" charset="0"/>
                <a:ea typeface="Times New Roman" panose="02020603050405020304" pitchFamily="18" charset="0"/>
              </a:rPr>
              <a:t>bir şekilde sunulmasını sağlamak amacıyla belirlenen sınırlar dahilinde harcama yetkisini kısmen veya tamamen devredebilirler. Ancak harcama yetkisinin devredilmesi yetkiyi devredenin idari sorumluluğunu ortadan kaldırmaz. </a:t>
            </a:r>
          </a:p>
          <a:p>
            <a:pPr algn="just"/>
            <a:endParaRPr lang="tr-TR" sz="4400" dirty="0">
              <a:solidFill>
                <a:srgbClr val="000000"/>
              </a:solidFill>
              <a:latin typeface="Times New Roman" panose="02020603050405020304" pitchFamily="18" charset="0"/>
            </a:endParaRPr>
          </a:p>
          <a:p>
            <a:pPr algn="just"/>
            <a:r>
              <a:rPr lang="tr-TR" sz="4400" dirty="0">
                <a:solidFill>
                  <a:srgbClr val="000000"/>
                </a:solidFill>
                <a:latin typeface="Times New Roman" panose="02020603050405020304" pitchFamily="18" charset="0"/>
                <a:ea typeface="Times New Roman" panose="02020603050405020304" pitchFamily="18" charset="0"/>
              </a:rPr>
              <a:t>Yetki devri yazılı olmalıdır. Devredilen yetkinin sınırları açıkça belirlenmiş olmalıdır. Yetkinin devri ve bu yetkinin geri alınması </a:t>
            </a:r>
            <a:r>
              <a:rPr lang="tr-TR" sz="4400" dirty="0">
                <a:solidFill>
                  <a:srgbClr val="C00000"/>
                </a:solidFill>
                <a:latin typeface="Times New Roman" panose="02020603050405020304" pitchFamily="18" charset="0"/>
                <a:ea typeface="Times New Roman" panose="02020603050405020304" pitchFamily="18" charset="0"/>
              </a:rPr>
              <a:t>üst yöneticiye, mali hizmetler birimine ve muhasebe yetkilisine</a:t>
            </a:r>
            <a:r>
              <a:rPr lang="tr-TR" sz="4400" dirty="0">
                <a:solidFill>
                  <a:srgbClr val="FF0000"/>
                </a:solidFill>
                <a:latin typeface="Times New Roman" panose="02020603050405020304" pitchFamily="18" charset="0"/>
                <a:ea typeface="Times New Roman" panose="02020603050405020304" pitchFamily="18" charset="0"/>
              </a:rPr>
              <a:t> </a:t>
            </a:r>
            <a:r>
              <a:rPr lang="tr-TR" sz="4400" dirty="0">
                <a:solidFill>
                  <a:srgbClr val="000000"/>
                </a:solidFill>
                <a:latin typeface="Times New Roman" panose="02020603050405020304" pitchFamily="18" charset="0"/>
                <a:ea typeface="Times New Roman" panose="02020603050405020304" pitchFamily="18" charset="0"/>
              </a:rPr>
              <a:t>yazılı olarak bildirilmelidir.</a:t>
            </a:r>
          </a:p>
          <a:p>
            <a:pPr algn="just"/>
            <a:endParaRPr lang="tr-TR" sz="4400" dirty="0"/>
          </a:p>
        </p:txBody>
      </p:sp>
      <p:sp>
        <p:nvSpPr>
          <p:cNvPr id="5" name="Veri Yer Tutucusu 4"/>
          <p:cNvSpPr>
            <a:spLocks noGrp="1"/>
          </p:cNvSpPr>
          <p:nvPr>
            <p:ph type="dt" sz="half" idx="6"/>
          </p:nvPr>
        </p:nvSpPr>
        <p:spPr/>
        <p:txBody>
          <a:bodyPr/>
          <a:lstStyle/>
          <a:p>
            <a:fld id="{47261F35-9D3D-4732-81C1-B5CECF460297}" type="datetime1">
              <a:rPr lang="en-US" smtClean="0"/>
              <a:t>3/7/2024</a:t>
            </a:fld>
            <a:endParaRPr lang="en-US"/>
          </a:p>
        </p:txBody>
      </p:sp>
      <p:sp>
        <p:nvSpPr>
          <p:cNvPr id="6" name="Slayt Numarası Yer Tutucusu 5"/>
          <p:cNvSpPr>
            <a:spLocks noGrp="1"/>
          </p:cNvSpPr>
          <p:nvPr>
            <p:ph type="sldNum" sz="quarter" idx="7"/>
          </p:nvPr>
        </p:nvSpPr>
        <p:spPr/>
        <p:txBody>
          <a:bodyPr/>
          <a:lstStyle/>
          <a:p>
            <a:fld id="{B6F15528-21DE-4FAA-801E-634DDDAF4B2B}" type="slidenum">
              <a:rPr lang="en-US" smtClean="0"/>
              <a:t>12</a:t>
            </a:fld>
            <a:endParaRPr lang="en-US"/>
          </a:p>
        </p:txBody>
      </p:sp>
    </p:spTree>
    <p:extLst>
      <p:ext uri="{BB962C8B-B14F-4D97-AF65-F5344CB8AC3E}">
        <p14:creationId xmlns:p14="http://schemas.microsoft.com/office/powerpoint/2010/main" val="96448604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20104100" cy="15078353"/>
          </a:xfrm>
          <a:prstGeom prst="rect">
            <a:avLst/>
          </a:prstGeom>
        </p:spPr>
      </p:pic>
      <p:sp>
        <p:nvSpPr>
          <p:cNvPr id="3" name="Unvan 2"/>
          <p:cNvSpPr>
            <a:spLocks noGrp="1"/>
          </p:cNvSpPr>
          <p:nvPr>
            <p:ph type="title"/>
          </p:nvPr>
        </p:nvSpPr>
        <p:spPr>
          <a:xfrm>
            <a:off x="603250" y="4187825"/>
            <a:ext cx="18897600" cy="830997"/>
          </a:xfrm>
        </p:spPr>
        <p:txBody>
          <a:bodyPr/>
          <a:lstStyle/>
          <a:p>
            <a:r>
              <a:rPr lang="tr-TR" sz="5400" b="1" dirty="0">
                <a:solidFill>
                  <a:srgbClr val="C00000"/>
                </a:solidFill>
                <a:latin typeface="Times New Roman" panose="02020603050405020304" pitchFamily="18" charset="0"/>
                <a:ea typeface="Times New Roman" panose="02020603050405020304" pitchFamily="18" charset="0"/>
              </a:rPr>
              <a:t>HARCAMA YETKİSİNİN DEVRİ VE BİRLEŞTİRİLMESİ / 2 </a:t>
            </a:r>
            <a:endParaRPr lang="tr-TR" sz="6000" b="1" dirty="0">
              <a:solidFill>
                <a:srgbClr val="C00000"/>
              </a:solidFill>
            </a:endParaRPr>
          </a:p>
        </p:txBody>
      </p:sp>
      <p:sp>
        <p:nvSpPr>
          <p:cNvPr id="4" name="Metin Yer Tutucusu 3"/>
          <p:cNvSpPr>
            <a:spLocks noGrp="1"/>
          </p:cNvSpPr>
          <p:nvPr>
            <p:ph type="body" idx="1"/>
          </p:nvPr>
        </p:nvSpPr>
        <p:spPr>
          <a:xfrm>
            <a:off x="1005205" y="6397625"/>
            <a:ext cx="18093690" cy="8051435"/>
          </a:xfrm>
        </p:spPr>
        <p:txBody>
          <a:bodyPr/>
          <a:lstStyle/>
          <a:p>
            <a:pPr algn="just">
              <a:lnSpc>
                <a:spcPct val="120000"/>
              </a:lnSpc>
            </a:pPr>
            <a:r>
              <a:rPr lang="tr-TR" sz="4400" dirty="0">
                <a:solidFill>
                  <a:srgbClr val="000000"/>
                </a:solidFill>
                <a:latin typeface="Times New Roman" panose="02020603050405020304" pitchFamily="18" charset="0"/>
                <a:ea typeface="Times New Roman" panose="02020603050405020304" pitchFamily="18" charset="0"/>
              </a:rPr>
              <a:t>Teşkilat yapısında üst yönetici ile harcama birimleri arasında yönetim kademesi yer almak şartıyla, bütçeyle ödenek tahsis edilen harcama birimlerinin harcama yetkisi harcama türleri itibariyle kısmen veya tamamen merkezi yönetim kapsamındaki kamu idarelerinde </a:t>
            </a:r>
            <a:r>
              <a:rPr lang="tr-TR" sz="4400" b="1" dirty="0">
                <a:solidFill>
                  <a:srgbClr val="000000"/>
                </a:solidFill>
                <a:latin typeface="Times New Roman" panose="02020603050405020304" pitchFamily="18" charset="0"/>
                <a:ea typeface="Times New Roman" panose="02020603050405020304" pitchFamily="18" charset="0"/>
              </a:rPr>
              <a:t>Hazine ve Maliye Bakanlığının uygun görüşü ve üst yöneticinin onayı ile</a:t>
            </a:r>
            <a:r>
              <a:rPr lang="tr-TR" sz="4400" dirty="0">
                <a:solidFill>
                  <a:srgbClr val="000000"/>
                </a:solidFill>
                <a:latin typeface="Times New Roman" panose="02020603050405020304" pitchFamily="18" charset="0"/>
                <a:ea typeface="Times New Roman" panose="02020603050405020304" pitchFamily="18" charset="0"/>
              </a:rPr>
              <a:t> bir üst yönetim kademesinde birleştirilebilir.</a:t>
            </a:r>
          </a:p>
          <a:p>
            <a:pPr algn="just">
              <a:lnSpc>
                <a:spcPct val="120000"/>
              </a:lnSpc>
            </a:pPr>
            <a:endParaRPr lang="en-US" sz="4400" dirty="0">
              <a:latin typeface="Times New Roman" panose="02020603050405020304" pitchFamily="18" charset="0"/>
              <a:ea typeface="Times New Roman" panose="02020603050405020304" pitchFamily="18" charset="0"/>
            </a:endParaRPr>
          </a:p>
          <a:p>
            <a:pPr lvl="0" algn="just">
              <a:lnSpc>
                <a:spcPct val="120000"/>
              </a:lnSpc>
            </a:pPr>
            <a:r>
              <a:rPr lang="tr-TR" sz="4400" dirty="0">
                <a:solidFill>
                  <a:srgbClr val="000000"/>
                </a:solidFill>
                <a:latin typeface="Times New Roman" panose="02020603050405020304" pitchFamily="18" charset="0"/>
                <a:ea typeface="Times New Roman" panose="02020603050405020304" pitchFamily="18" charset="0"/>
              </a:rPr>
              <a:t>Üst Yönetici ve yardımcılarına harcama yetkisinin birleştirilmesi suretiyle harcama yetkisi verilemez.</a:t>
            </a:r>
            <a:endParaRPr lang="en-US" sz="4400" dirty="0">
              <a:latin typeface="Times New Roman" panose="02020603050405020304" pitchFamily="18" charset="0"/>
              <a:ea typeface="Times New Roman" panose="02020603050405020304" pitchFamily="18" charset="0"/>
            </a:endParaRPr>
          </a:p>
          <a:p>
            <a:endParaRPr lang="tr-TR" sz="4800" dirty="0"/>
          </a:p>
        </p:txBody>
      </p:sp>
      <p:sp>
        <p:nvSpPr>
          <p:cNvPr id="5" name="Veri Yer Tutucusu 4"/>
          <p:cNvSpPr>
            <a:spLocks noGrp="1"/>
          </p:cNvSpPr>
          <p:nvPr>
            <p:ph type="dt" sz="half" idx="6"/>
          </p:nvPr>
        </p:nvSpPr>
        <p:spPr/>
        <p:txBody>
          <a:bodyPr/>
          <a:lstStyle/>
          <a:p>
            <a:fld id="{8F6F3CCE-1466-4740-959C-99F9F8BDE207}" type="datetime1">
              <a:rPr lang="en-US" smtClean="0"/>
              <a:t>3/7/2024</a:t>
            </a:fld>
            <a:endParaRPr lang="en-US"/>
          </a:p>
        </p:txBody>
      </p:sp>
      <p:sp>
        <p:nvSpPr>
          <p:cNvPr id="6" name="Slayt Numarası Yer Tutucusu 5"/>
          <p:cNvSpPr>
            <a:spLocks noGrp="1"/>
          </p:cNvSpPr>
          <p:nvPr>
            <p:ph type="sldNum" sz="quarter" idx="7"/>
          </p:nvPr>
        </p:nvSpPr>
        <p:spPr/>
        <p:txBody>
          <a:bodyPr/>
          <a:lstStyle/>
          <a:p>
            <a:fld id="{B6F15528-21DE-4FAA-801E-634DDDAF4B2B}" type="slidenum">
              <a:rPr lang="en-US" smtClean="0"/>
              <a:t>13</a:t>
            </a:fld>
            <a:endParaRPr lang="en-US"/>
          </a:p>
        </p:txBody>
      </p:sp>
    </p:spTree>
    <p:extLst>
      <p:ext uri="{BB962C8B-B14F-4D97-AF65-F5344CB8AC3E}">
        <p14:creationId xmlns:p14="http://schemas.microsoft.com/office/powerpoint/2010/main" val="6566987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20104100" cy="15078353"/>
          </a:xfrm>
          <a:prstGeom prst="rect">
            <a:avLst/>
          </a:prstGeom>
        </p:spPr>
      </p:pic>
      <p:sp>
        <p:nvSpPr>
          <p:cNvPr id="3" name="Unvan 2"/>
          <p:cNvSpPr>
            <a:spLocks noGrp="1"/>
          </p:cNvSpPr>
          <p:nvPr>
            <p:ph type="title"/>
          </p:nvPr>
        </p:nvSpPr>
        <p:spPr>
          <a:xfrm>
            <a:off x="603250" y="4187825"/>
            <a:ext cx="18897600" cy="830997"/>
          </a:xfrm>
        </p:spPr>
        <p:txBody>
          <a:bodyPr/>
          <a:lstStyle/>
          <a:p>
            <a:r>
              <a:rPr lang="tr-TR" sz="5400" b="1" dirty="0">
                <a:solidFill>
                  <a:srgbClr val="C00000"/>
                </a:solidFill>
                <a:latin typeface="Times New Roman" panose="02020603050405020304" pitchFamily="18" charset="0"/>
                <a:ea typeface="Times New Roman" panose="02020603050405020304" pitchFamily="18" charset="0"/>
              </a:rPr>
              <a:t>HARCAMA YETKİSİNİN DEVRİ VE BİRLEŞTİRİLMESİ / 3 </a:t>
            </a:r>
            <a:endParaRPr lang="tr-TR" sz="5400" b="1" dirty="0">
              <a:solidFill>
                <a:srgbClr val="C00000"/>
              </a:solidFill>
            </a:endParaRPr>
          </a:p>
        </p:txBody>
      </p:sp>
      <p:sp>
        <p:nvSpPr>
          <p:cNvPr id="4" name="Metin Yer Tutucusu 3"/>
          <p:cNvSpPr>
            <a:spLocks noGrp="1"/>
          </p:cNvSpPr>
          <p:nvPr>
            <p:ph type="body" idx="1"/>
          </p:nvPr>
        </p:nvSpPr>
        <p:spPr>
          <a:xfrm>
            <a:off x="1005205" y="6397625"/>
            <a:ext cx="18093690" cy="6943439"/>
          </a:xfrm>
        </p:spPr>
        <p:txBody>
          <a:bodyPr/>
          <a:lstStyle/>
          <a:p>
            <a:pPr algn="just">
              <a:lnSpc>
                <a:spcPct val="120000"/>
              </a:lnSpc>
            </a:pPr>
            <a:r>
              <a:rPr lang="tr-TR" sz="4800" b="1" dirty="0">
                <a:solidFill>
                  <a:srgbClr val="000000"/>
                </a:solidFill>
                <a:latin typeface="Times New Roman" panose="02020603050405020304" pitchFamily="18" charset="0"/>
                <a:ea typeface="Times New Roman" panose="02020603050405020304" pitchFamily="18" charset="0"/>
              </a:rPr>
              <a:t>Üniversite</a:t>
            </a:r>
            <a:r>
              <a:rPr lang="tr-TR" sz="4800" dirty="0">
                <a:solidFill>
                  <a:srgbClr val="000000"/>
                </a:solidFill>
                <a:latin typeface="Times New Roman" panose="02020603050405020304" pitchFamily="18" charset="0"/>
                <a:ea typeface="Times New Roman" panose="02020603050405020304" pitchFamily="18" charset="0"/>
              </a:rPr>
              <a:t> ve Yüksek Teknoloji Enstitülerinin merkez yönetim örgütünde yer alan daire başkanlıkları, müdürlükler, danışmanlıklar, hukuk müşavirlikleri, uzmanlıklar ile büro ve iç hizmet görevlerini yerine getiren birimlerin harcama yetkisi</a:t>
            </a:r>
            <a:r>
              <a:rPr lang="tr-TR" sz="4800" b="1" dirty="0">
                <a:solidFill>
                  <a:srgbClr val="000000"/>
                </a:solidFill>
                <a:latin typeface="Times New Roman" panose="02020603050405020304" pitchFamily="18" charset="0"/>
                <a:ea typeface="Times New Roman" panose="02020603050405020304" pitchFamily="18" charset="0"/>
              </a:rPr>
              <a:t> Hazine ve Maliye Bakanlığının uygun görüşü ve</a:t>
            </a:r>
            <a:r>
              <a:rPr lang="tr-TR" sz="4800" dirty="0">
                <a:solidFill>
                  <a:srgbClr val="000000"/>
                </a:solidFill>
                <a:latin typeface="Times New Roman" panose="02020603050405020304" pitchFamily="18" charset="0"/>
                <a:ea typeface="Times New Roman" panose="02020603050405020304" pitchFamily="18" charset="0"/>
              </a:rPr>
              <a:t> </a:t>
            </a:r>
            <a:r>
              <a:rPr lang="tr-TR" sz="4800" b="1" dirty="0">
                <a:solidFill>
                  <a:srgbClr val="000000"/>
                </a:solidFill>
                <a:latin typeface="Times New Roman" panose="02020603050405020304" pitchFamily="18" charset="0"/>
                <a:ea typeface="Times New Roman" panose="02020603050405020304" pitchFamily="18" charset="0"/>
              </a:rPr>
              <a:t>Rektör onayı ile </a:t>
            </a:r>
            <a:r>
              <a:rPr lang="tr-TR" sz="4800" dirty="0">
                <a:solidFill>
                  <a:srgbClr val="000000"/>
                </a:solidFill>
                <a:latin typeface="Times New Roman" panose="02020603050405020304" pitchFamily="18" charset="0"/>
                <a:ea typeface="Times New Roman" panose="02020603050405020304" pitchFamily="18" charset="0"/>
              </a:rPr>
              <a:t>birimler, harcama türleri ve belirlenecek parasal sınırlar itibariyle kısmen veya tamamen genel sekreterde birleştirilebilir.</a:t>
            </a:r>
            <a:endParaRPr lang="en-US" sz="4400" dirty="0">
              <a:latin typeface="Times New Roman" panose="02020603050405020304" pitchFamily="18" charset="0"/>
              <a:ea typeface="Times New Roman" panose="02020603050405020304" pitchFamily="18" charset="0"/>
            </a:endParaRPr>
          </a:p>
          <a:p>
            <a:endParaRPr lang="tr-TR" sz="4800" dirty="0"/>
          </a:p>
        </p:txBody>
      </p:sp>
      <p:sp>
        <p:nvSpPr>
          <p:cNvPr id="5" name="Veri Yer Tutucusu 4"/>
          <p:cNvSpPr>
            <a:spLocks noGrp="1"/>
          </p:cNvSpPr>
          <p:nvPr>
            <p:ph type="dt" sz="half" idx="6"/>
          </p:nvPr>
        </p:nvSpPr>
        <p:spPr/>
        <p:txBody>
          <a:bodyPr/>
          <a:lstStyle/>
          <a:p>
            <a:fld id="{31712BC3-CB2C-4918-BDB3-F6BE73E5AA6E}" type="datetime1">
              <a:rPr lang="en-US" smtClean="0"/>
              <a:t>3/7/2024</a:t>
            </a:fld>
            <a:endParaRPr lang="en-US"/>
          </a:p>
        </p:txBody>
      </p:sp>
      <p:sp>
        <p:nvSpPr>
          <p:cNvPr id="6" name="Slayt Numarası Yer Tutucusu 5"/>
          <p:cNvSpPr>
            <a:spLocks noGrp="1"/>
          </p:cNvSpPr>
          <p:nvPr>
            <p:ph type="sldNum" sz="quarter" idx="7"/>
          </p:nvPr>
        </p:nvSpPr>
        <p:spPr/>
        <p:txBody>
          <a:bodyPr/>
          <a:lstStyle/>
          <a:p>
            <a:fld id="{B6F15528-21DE-4FAA-801E-634DDDAF4B2B}" type="slidenum">
              <a:rPr lang="en-US" smtClean="0"/>
              <a:t>14</a:t>
            </a:fld>
            <a:endParaRPr lang="en-US"/>
          </a:p>
        </p:txBody>
      </p:sp>
    </p:spTree>
    <p:extLst>
      <p:ext uri="{BB962C8B-B14F-4D97-AF65-F5344CB8AC3E}">
        <p14:creationId xmlns:p14="http://schemas.microsoft.com/office/powerpoint/2010/main" val="41424747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3" cstate="print"/>
          <a:stretch>
            <a:fillRect/>
          </a:stretch>
        </p:blipFill>
        <p:spPr>
          <a:xfrm>
            <a:off x="0" y="0"/>
            <a:ext cx="20339050" cy="15078353"/>
          </a:xfrm>
          <a:prstGeom prst="rect">
            <a:avLst/>
          </a:prstGeom>
        </p:spPr>
      </p:pic>
      <p:sp>
        <p:nvSpPr>
          <p:cNvPr id="3" name="Unvan 2"/>
          <p:cNvSpPr>
            <a:spLocks noGrp="1"/>
          </p:cNvSpPr>
          <p:nvPr>
            <p:ph type="title"/>
          </p:nvPr>
        </p:nvSpPr>
        <p:spPr>
          <a:xfrm>
            <a:off x="1005205" y="4187825"/>
            <a:ext cx="18093690" cy="738664"/>
          </a:xfrm>
        </p:spPr>
        <p:txBody>
          <a:bodyPr/>
          <a:lstStyle/>
          <a:p>
            <a:r>
              <a:rPr lang="tr-TR" sz="4800" b="1" dirty="0">
                <a:solidFill>
                  <a:srgbClr val="C00000"/>
                </a:solidFill>
                <a:latin typeface="Times New Roman" panose="02020603050405020304" pitchFamily="18" charset="0"/>
                <a:ea typeface="Times New Roman" panose="02020603050405020304" pitchFamily="18" charset="0"/>
              </a:rPr>
              <a:t>DESTEK BİRİMLERİNE YAPTIRILABİLECEK MALİ İŞLER / 1</a:t>
            </a:r>
            <a:endParaRPr lang="tr-TR" sz="4800" b="1" dirty="0">
              <a:solidFill>
                <a:srgbClr val="C00000"/>
              </a:solidFill>
            </a:endParaRPr>
          </a:p>
        </p:txBody>
      </p:sp>
      <p:sp>
        <p:nvSpPr>
          <p:cNvPr id="4" name="Metin Yer Tutucusu 3"/>
          <p:cNvSpPr>
            <a:spLocks noGrp="1"/>
          </p:cNvSpPr>
          <p:nvPr>
            <p:ph type="body" idx="1"/>
          </p:nvPr>
        </p:nvSpPr>
        <p:spPr>
          <a:xfrm>
            <a:off x="1005205" y="5483225"/>
            <a:ext cx="18093690" cy="5909310"/>
          </a:xfrm>
        </p:spPr>
        <p:txBody>
          <a:bodyPr/>
          <a:lstStyle/>
          <a:p>
            <a:pPr algn="just"/>
            <a:r>
              <a:rPr lang="tr-TR" sz="4800" dirty="0">
                <a:solidFill>
                  <a:srgbClr val="000000"/>
                </a:solidFill>
                <a:latin typeface="Times New Roman" panose="02020603050405020304" pitchFamily="18" charset="0"/>
                <a:ea typeface="Times New Roman" panose="02020603050405020304" pitchFamily="18" charset="0"/>
              </a:rPr>
              <a:t>Harcama birimlerini ilgilendiren harcamalar harcama birimlerince gerçekleştirilir. Harcama yetkililiği uhdesinde kalmak şartıyla, </a:t>
            </a:r>
            <a:r>
              <a:rPr lang="tr-TR" sz="4800" b="1" u="sng" dirty="0">
                <a:solidFill>
                  <a:srgbClr val="000000"/>
                </a:solidFill>
                <a:latin typeface="Times New Roman" panose="02020603050405020304" pitchFamily="18" charset="0"/>
                <a:ea typeface="Times New Roman" panose="02020603050405020304" pitchFamily="18" charset="0"/>
              </a:rPr>
              <a:t>harcama birimlerinin talebi </a:t>
            </a:r>
            <a:r>
              <a:rPr lang="tr-TR" sz="4800" dirty="0">
                <a:solidFill>
                  <a:srgbClr val="000000"/>
                </a:solidFill>
                <a:latin typeface="Times New Roman" panose="02020603050405020304" pitchFamily="18" charset="0"/>
                <a:ea typeface="Times New Roman" panose="02020603050405020304" pitchFamily="18" charset="0"/>
              </a:rPr>
              <a:t>ve </a:t>
            </a:r>
            <a:r>
              <a:rPr lang="tr-TR" sz="4800" b="1" u="sng" dirty="0">
                <a:solidFill>
                  <a:schemeClr val="tx1">
                    <a:lumMod val="95000"/>
                    <a:lumOff val="5000"/>
                  </a:schemeClr>
                </a:solidFill>
                <a:latin typeface="Times New Roman" panose="02020603050405020304" pitchFamily="18" charset="0"/>
                <a:ea typeface="Times New Roman" panose="02020603050405020304" pitchFamily="18" charset="0"/>
              </a:rPr>
              <a:t>üst yöneticinin onayı ile</a:t>
            </a:r>
            <a:r>
              <a:rPr lang="tr-TR" sz="4800" b="1" dirty="0">
                <a:solidFill>
                  <a:schemeClr val="tx1">
                    <a:lumMod val="95000"/>
                    <a:lumOff val="5000"/>
                  </a:schemeClr>
                </a:solidFill>
                <a:latin typeface="Times New Roman" panose="02020603050405020304" pitchFamily="18" charset="0"/>
                <a:ea typeface="Times New Roman" panose="02020603050405020304" pitchFamily="18" charset="0"/>
              </a:rPr>
              <a:t> </a:t>
            </a:r>
            <a:r>
              <a:rPr lang="tr-TR" sz="4800" dirty="0">
                <a:solidFill>
                  <a:srgbClr val="000000"/>
                </a:solidFill>
                <a:latin typeface="Times New Roman" panose="02020603050405020304" pitchFamily="18" charset="0"/>
                <a:ea typeface="Times New Roman" panose="02020603050405020304" pitchFamily="18" charset="0"/>
              </a:rPr>
              <a:t>diğer harcama birimlerine ilişkin mali işlemlerin idarenin destek hizmetlerini yürüten birimi tarafından yapılabilmesi mümkündür. </a:t>
            </a:r>
          </a:p>
          <a:p>
            <a:pPr algn="just"/>
            <a:r>
              <a:rPr lang="tr-TR" sz="4800" b="1" i="1" dirty="0">
                <a:solidFill>
                  <a:srgbClr val="000000"/>
                </a:solidFill>
                <a:latin typeface="Times New Roman" panose="02020603050405020304" pitchFamily="18" charset="0"/>
                <a:ea typeface="Times New Roman" panose="02020603050405020304" pitchFamily="18" charset="0"/>
              </a:rPr>
              <a:t>(5018 sayılı Kanun / Madde:60) </a:t>
            </a:r>
          </a:p>
          <a:p>
            <a:pPr algn="just"/>
            <a:endParaRPr lang="tr-TR" sz="4800" dirty="0">
              <a:solidFill>
                <a:srgbClr val="000000"/>
              </a:solidFill>
              <a:latin typeface="Times New Roman" panose="02020603050405020304" pitchFamily="18" charset="0"/>
              <a:ea typeface="Times New Roman" panose="02020603050405020304" pitchFamily="18" charset="0"/>
            </a:endParaRPr>
          </a:p>
          <a:p>
            <a:endParaRPr lang="tr-TR" sz="4800" dirty="0"/>
          </a:p>
        </p:txBody>
      </p:sp>
      <p:sp>
        <p:nvSpPr>
          <p:cNvPr id="5" name="Veri Yer Tutucusu 4"/>
          <p:cNvSpPr>
            <a:spLocks noGrp="1"/>
          </p:cNvSpPr>
          <p:nvPr>
            <p:ph type="dt" sz="half" idx="6"/>
          </p:nvPr>
        </p:nvSpPr>
        <p:spPr/>
        <p:txBody>
          <a:bodyPr/>
          <a:lstStyle/>
          <a:p>
            <a:fld id="{520413F7-2B0B-472E-95E0-7A1D2B7021F8}" type="datetime1">
              <a:rPr lang="en-US" smtClean="0"/>
              <a:t>3/7/2024</a:t>
            </a:fld>
            <a:endParaRPr lang="en-US" dirty="0"/>
          </a:p>
        </p:txBody>
      </p:sp>
      <p:sp>
        <p:nvSpPr>
          <p:cNvPr id="6" name="Slayt Numarası Yer Tutucusu 5"/>
          <p:cNvSpPr>
            <a:spLocks noGrp="1"/>
          </p:cNvSpPr>
          <p:nvPr>
            <p:ph type="sldNum" sz="quarter" idx="7"/>
          </p:nvPr>
        </p:nvSpPr>
        <p:spPr/>
        <p:txBody>
          <a:bodyPr/>
          <a:lstStyle/>
          <a:p>
            <a:fld id="{B6F15528-21DE-4FAA-801E-634DDDAF4B2B}" type="slidenum">
              <a:rPr lang="en-US" smtClean="0"/>
              <a:t>15</a:t>
            </a:fld>
            <a:endParaRPr lang="en-US" dirty="0"/>
          </a:p>
        </p:txBody>
      </p:sp>
    </p:spTree>
    <p:extLst>
      <p:ext uri="{BB962C8B-B14F-4D97-AF65-F5344CB8AC3E}">
        <p14:creationId xmlns:p14="http://schemas.microsoft.com/office/powerpoint/2010/main" val="176013557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20339050" cy="15078353"/>
          </a:xfrm>
          <a:prstGeom prst="rect">
            <a:avLst/>
          </a:prstGeom>
        </p:spPr>
      </p:pic>
      <p:sp>
        <p:nvSpPr>
          <p:cNvPr id="3" name="Unvan 2"/>
          <p:cNvSpPr>
            <a:spLocks noGrp="1"/>
          </p:cNvSpPr>
          <p:nvPr>
            <p:ph type="title"/>
          </p:nvPr>
        </p:nvSpPr>
        <p:spPr>
          <a:xfrm>
            <a:off x="1005205" y="4187825"/>
            <a:ext cx="18093690" cy="738664"/>
          </a:xfrm>
        </p:spPr>
        <p:txBody>
          <a:bodyPr/>
          <a:lstStyle/>
          <a:p>
            <a:r>
              <a:rPr lang="tr-TR" sz="4800" b="1" dirty="0">
                <a:solidFill>
                  <a:srgbClr val="C00000"/>
                </a:solidFill>
                <a:latin typeface="Times New Roman" panose="02020603050405020304" pitchFamily="18" charset="0"/>
                <a:ea typeface="Times New Roman" panose="02020603050405020304" pitchFamily="18" charset="0"/>
              </a:rPr>
              <a:t>DESTEK BİRİMLERİNE YAPTIRILABİLECEK MALİ İŞLER / 2</a:t>
            </a:r>
            <a:endParaRPr lang="tr-TR" sz="4800" b="1" dirty="0">
              <a:solidFill>
                <a:srgbClr val="C00000"/>
              </a:solidFill>
            </a:endParaRPr>
          </a:p>
        </p:txBody>
      </p:sp>
      <p:sp>
        <p:nvSpPr>
          <p:cNvPr id="4" name="Metin Yer Tutucusu 3"/>
          <p:cNvSpPr>
            <a:spLocks noGrp="1"/>
          </p:cNvSpPr>
          <p:nvPr>
            <p:ph type="body" idx="1"/>
          </p:nvPr>
        </p:nvSpPr>
        <p:spPr>
          <a:xfrm>
            <a:off x="1005205" y="5864225"/>
            <a:ext cx="18093690" cy="6057043"/>
          </a:xfrm>
        </p:spPr>
        <p:txBody>
          <a:bodyPr/>
          <a:lstStyle/>
          <a:p>
            <a:pPr algn="just">
              <a:lnSpc>
                <a:spcPct val="120000"/>
              </a:lnSpc>
            </a:pPr>
            <a:r>
              <a:rPr lang="tr-TR" sz="4800" dirty="0">
                <a:solidFill>
                  <a:srgbClr val="000000"/>
                </a:solidFill>
                <a:latin typeface="Times New Roman" panose="02020603050405020304" pitchFamily="18" charset="0"/>
                <a:ea typeface="Times New Roman" panose="02020603050405020304" pitchFamily="18" charset="0"/>
              </a:rPr>
              <a:t>Bu durumda ihale onay belgesinin düzenlenmesinden sözleşmenin imzalanmasına kadar geçen süreçteki tüm ihale işlemlerine ilişkin ihale yetkisi destek hizmetleri birim yöneticisi tarafından kullanılır. İşin yaklaşık maliyetinin belirlenmesi ve teknik şartnamenin hazırlanması gibi ihale öncesi işlemlerin ilgili harcama birimi, destek hizmetleri birimi veya idarenin diğer birimleri tarafından hazırlanması da mümkündür.</a:t>
            </a:r>
            <a:endParaRPr lang="en-US" sz="4800" dirty="0">
              <a:latin typeface="Times New Roman" panose="02020603050405020304" pitchFamily="18" charset="0"/>
              <a:ea typeface="Times New Roman" panose="02020603050405020304" pitchFamily="18" charset="0"/>
            </a:endParaRPr>
          </a:p>
          <a:p>
            <a:endParaRPr lang="tr-TR" sz="4800" dirty="0"/>
          </a:p>
        </p:txBody>
      </p:sp>
      <p:sp>
        <p:nvSpPr>
          <p:cNvPr id="5" name="Veri Yer Tutucusu 4"/>
          <p:cNvSpPr>
            <a:spLocks noGrp="1"/>
          </p:cNvSpPr>
          <p:nvPr>
            <p:ph type="dt" sz="half" idx="6"/>
          </p:nvPr>
        </p:nvSpPr>
        <p:spPr/>
        <p:txBody>
          <a:bodyPr/>
          <a:lstStyle/>
          <a:p>
            <a:fld id="{AA23508C-2F98-462E-A15D-0341BF69F067}" type="datetime1">
              <a:rPr lang="en-US" smtClean="0"/>
              <a:t>3/7/2024</a:t>
            </a:fld>
            <a:endParaRPr lang="en-US"/>
          </a:p>
        </p:txBody>
      </p:sp>
      <p:sp>
        <p:nvSpPr>
          <p:cNvPr id="6" name="Slayt Numarası Yer Tutucusu 5"/>
          <p:cNvSpPr>
            <a:spLocks noGrp="1"/>
          </p:cNvSpPr>
          <p:nvPr>
            <p:ph type="sldNum" sz="quarter" idx="7"/>
          </p:nvPr>
        </p:nvSpPr>
        <p:spPr/>
        <p:txBody>
          <a:bodyPr/>
          <a:lstStyle/>
          <a:p>
            <a:fld id="{B6F15528-21DE-4FAA-801E-634DDDAF4B2B}" type="slidenum">
              <a:rPr lang="en-US" smtClean="0"/>
              <a:t>16</a:t>
            </a:fld>
            <a:endParaRPr lang="en-US"/>
          </a:p>
        </p:txBody>
      </p:sp>
    </p:spTree>
    <p:extLst>
      <p:ext uri="{BB962C8B-B14F-4D97-AF65-F5344CB8AC3E}">
        <p14:creationId xmlns:p14="http://schemas.microsoft.com/office/powerpoint/2010/main" val="47582044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20339050" cy="15078353"/>
          </a:xfrm>
          <a:prstGeom prst="rect">
            <a:avLst/>
          </a:prstGeom>
        </p:spPr>
      </p:pic>
      <p:sp>
        <p:nvSpPr>
          <p:cNvPr id="3" name="Unvan 2"/>
          <p:cNvSpPr>
            <a:spLocks noGrp="1"/>
          </p:cNvSpPr>
          <p:nvPr>
            <p:ph type="title"/>
          </p:nvPr>
        </p:nvSpPr>
        <p:spPr>
          <a:xfrm>
            <a:off x="1005205" y="4187825"/>
            <a:ext cx="18093690" cy="738664"/>
          </a:xfrm>
        </p:spPr>
        <p:txBody>
          <a:bodyPr/>
          <a:lstStyle/>
          <a:p>
            <a:r>
              <a:rPr lang="tr-TR" sz="4800" b="1" dirty="0">
                <a:solidFill>
                  <a:srgbClr val="C00000"/>
                </a:solidFill>
                <a:latin typeface="Times New Roman" panose="02020603050405020304" pitchFamily="18" charset="0"/>
                <a:ea typeface="Times New Roman" panose="02020603050405020304" pitchFamily="18" charset="0"/>
              </a:rPr>
              <a:t>DESTEK BİRİMLERİNE YAPTIRILABİLECEK MALİ İŞLER / 3</a:t>
            </a:r>
            <a:endParaRPr lang="tr-TR" sz="4800" b="1" dirty="0">
              <a:solidFill>
                <a:srgbClr val="C00000"/>
              </a:solidFill>
            </a:endParaRPr>
          </a:p>
        </p:txBody>
      </p:sp>
      <p:sp>
        <p:nvSpPr>
          <p:cNvPr id="4" name="Metin Yer Tutucusu 3"/>
          <p:cNvSpPr>
            <a:spLocks noGrp="1"/>
          </p:cNvSpPr>
          <p:nvPr>
            <p:ph type="body" idx="1"/>
          </p:nvPr>
        </p:nvSpPr>
        <p:spPr>
          <a:xfrm>
            <a:off x="1005205" y="6397625"/>
            <a:ext cx="18093690" cy="6943439"/>
          </a:xfrm>
        </p:spPr>
        <p:txBody>
          <a:bodyPr/>
          <a:lstStyle/>
          <a:p>
            <a:pPr algn="just">
              <a:lnSpc>
                <a:spcPct val="120000"/>
              </a:lnSpc>
            </a:pPr>
            <a:r>
              <a:rPr lang="tr-TR" sz="4800" dirty="0">
                <a:solidFill>
                  <a:srgbClr val="000000"/>
                </a:solidFill>
                <a:latin typeface="Times New Roman" panose="02020603050405020304" pitchFamily="18" charset="0"/>
                <a:ea typeface="Times New Roman" panose="02020603050405020304" pitchFamily="18" charset="0"/>
              </a:rPr>
              <a:t>Bu şekilde alınacak onaylarda ödeme emri belgesini düzenleyecek gerçekleştirme görevlisi de belirtilir. Bu gerçekleştirme görevlisi üst yönetici onayında belirtilecek ibareye göre ilgili harcama birimi ya da destek hizmetleri biriminden olabilir. </a:t>
            </a:r>
          </a:p>
          <a:p>
            <a:pPr algn="just">
              <a:lnSpc>
                <a:spcPct val="120000"/>
              </a:lnSpc>
            </a:pPr>
            <a:r>
              <a:rPr lang="tr-TR" sz="4800" dirty="0">
                <a:solidFill>
                  <a:srgbClr val="000000"/>
                </a:solidFill>
                <a:latin typeface="Times New Roman" panose="02020603050405020304" pitchFamily="18" charset="0"/>
                <a:ea typeface="Times New Roman" panose="02020603050405020304" pitchFamily="18" charset="0"/>
              </a:rPr>
              <a:t>Gerçekleştirme görevlisinin destek hizmetleri biriminden olması durumunda ödeme emri belgesi düzenlendikten sonra ilgili birimin harcama yetkilisine sunulur.</a:t>
            </a:r>
            <a:endParaRPr lang="en-US" sz="4400" dirty="0">
              <a:latin typeface="Times New Roman" panose="02020603050405020304" pitchFamily="18" charset="0"/>
              <a:ea typeface="Times New Roman" panose="02020603050405020304" pitchFamily="18" charset="0"/>
            </a:endParaRPr>
          </a:p>
          <a:p>
            <a:endParaRPr lang="tr-TR" sz="4800" dirty="0"/>
          </a:p>
        </p:txBody>
      </p:sp>
      <p:sp>
        <p:nvSpPr>
          <p:cNvPr id="5" name="Veri Yer Tutucusu 4"/>
          <p:cNvSpPr>
            <a:spLocks noGrp="1"/>
          </p:cNvSpPr>
          <p:nvPr>
            <p:ph type="dt" sz="half" idx="6"/>
          </p:nvPr>
        </p:nvSpPr>
        <p:spPr/>
        <p:txBody>
          <a:bodyPr/>
          <a:lstStyle/>
          <a:p>
            <a:fld id="{2FDE80BE-334D-43FE-981B-D76C1DAFF4CB}" type="datetime1">
              <a:rPr lang="en-US" smtClean="0"/>
              <a:t>3/7/2024</a:t>
            </a:fld>
            <a:endParaRPr lang="en-US"/>
          </a:p>
        </p:txBody>
      </p:sp>
      <p:sp>
        <p:nvSpPr>
          <p:cNvPr id="6" name="Slayt Numarası Yer Tutucusu 5"/>
          <p:cNvSpPr>
            <a:spLocks noGrp="1"/>
          </p:cNvSpPr>
          <p:nvPr>
            <p:ph type="sldNum" sz="quarter" idx="7"/>
          </p:nvPr>
        </p:nvSpPr>
        <p:spPr/>
        <p:txBody>
          <a:bodyPr/>
          <a:lstStyle/>
          <a:p>
            <a:fld id="{B6F15528-21DE-4FAA-801E-634DDDAF4B2B}" type="slidenum">
              <a:rPr lang="en-US" smtClean="0"/>
              <a:t>17</a:t>
            </a:fld>
            <a:endParaRPr lang="en-US"/>
          </a:p>
        </p:txBody>
      </p:sp>
    </p:spTree>
    <p:extLst>
      <p:ext uri="{BB962C8B-B14F-4D97-AF65-F5344CB8AC3E}">
        <p14:creationId xmlns:p14="http://schemas.microsoft.com/office/powerpoint/2010/main" val="307915875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3" cstate="print"/>
          <a:stretch>
            <a:fillRect/>
          </a:stretch>
        </p:blipFill>
        <p:spPr>
          <a:xfrm>
            <a:off x="0" y="0"/>
            <a:ext cx="20104100" cy="15078353"/>
          </a:xfrm>
          <a:prstGeom prst="rect">
            <a:avLst/>
          </a:prstGeom>
        </p:spPr>
      </p:pic>
      <p:sp>
        <p:nvSpPr>
          <p:cNvPr id="3" name="Unvan 2"/>
          <p:cNvSpPr>
            <a:spLocks noGrp="1"/>
          </p:cNvSpPr>
          <p:nvPr>
            <p:ph type="title"/>
          </p:nvPr>
        </p:nvSpPr>
        <p:spPr>
          <a:xfrm>
            <a:off x="1005205" y="4187825"/>
            <a:ext cx="18093690" cy="830997"/>
          </a:xfrm>
        </p:spPr>
        <p:txBody>
          <a:bodyPr/>
          <a:lstStyle/>
          <a:p>
            <a:r>
              <a:rPr lang="tr-TR" sz="5400" b="1" dirty="0">
                <a:solidFill>
                  <a:srgbClr val="C00000"/>
                </a:solidFill>
                <a:latin typeface="Times New Roman" panose="02020603050405020304" pitchFamily="18" charset="0"/>
                <a:ea typeface="Times New Roman" panose="02020603050405020304" pitchFamily="18" charset="0"/>
              </a:rPr>
              <a:t>HARCAMA YETKİLİSİ VE İHALE YETKİLİSİ </a:t>
            </a:r>
            <a:endParaRPr lang="tr-TR" sz="5400" b="1" dirty="0">
              <a:solidFill>
                <a:srgbClr val="C00000"/>
              </a:solidFill>
            </a:endParaRPr>
          </a:p>
        </p:txBody>
      </p:sp>
      <p:sp>
        <p:nvSpPr>
          <p:cNvPr id="4" name="Metin Yer Tutucusu 3"/>
          <p:cNvSpPr>
            <a:spLocks noGrp="1"/>
          </p:cNvSpPr>
          <p:nvPr>
            <p:ph type="body" idx="1"/>
          </p:nvPr>
        </p:nvSpPr>
        <p:spPr>
          <a:xfrm>
            <a:off x="1005205" y="5711825"/>
            <a:ext cx="18093690" cy="8051435"/>
          </a:xfrm>
        </p:spPr>
        <p:txBody>
          <a:bodyPr/>
          <a:lstStyle/>
          <a:p>
            <a:pPr algn="just">
              <a:lnSpc>
                <a:spcPct val="120000"/>
              </a:lnSpc>
            </a:pPr>
            <a:r>
              <a:rPr lang="tr-TR" sz="4400" dirty="0">
                <a:solidFill>
                  <a:srgbClr val="000000"/>
                </a:solidFill>
                <a:latin typeface="Times New Roman" panose="02020603050405020304" pitchFamily="18" charset="0"/>
                <a:ea typeface="Times New Roman" panose="02020603050405020304" pitchFamily="18" charset="0"/>
              </a:rPr>
              <a:t>5018 sayılı Kanunda harcama yetkilisi; </a:t>
            </a:r>
            <a:r>
              <a:rPr lang="tr-TR" sz="4400" i="1" dirty="0">
                <a:solidFill>
                  <a:srgbClr val="000000"/>
                </a:solidFill>
                <a:latin typeface="Times New Roman" panose="02020603050405020304" pitchFamily="18" charset="0"/>
                <a:ea typeface="Times New Roman" panose="02020603050405020304" pitchFamily="18" charset="0"/>
              </a:rPr>
              <a:t>”Bütçeyle ödenek tahsis edilen harcama birimlerinin en üst yöneticisi”</a:t>
            </a:r>
            <a:r>
              <a:rPr lang="tr-TR" sz="4400" dirty="0">
                <a:solidFill>
                  <a:srgbClr val="000000"/>
                </a:solidFill>
                <a:latin typeface="Times New Roman" panose="02020603050405020304" pitchFamily="18" charset="0"/>
                <a:ea typeface="Times New Roman" panose="02020603050405020304" pitchFamily="18" charset="0"/>
              </a:rPr>
              <a:t>, 4734 Sayılı Kamu İhale Kanununun 4. maddesinde ise ihale yetkilisi; </a:t>
            </a:r>
            <a:r>
              <a:rPr lang="tr-TR" sz="4400" i="1" dirty="0">
                <a:solidFill>
                  <a:srgbClr val="000000"/>
                </a:solidFill>
                <a:latin typeface="Times New Roman" panose="02020603050405020304" pitchFamily="18" charset="0"/>
                <a:ea typeface="Times New Roman" panose="02020603050405020304" pitchFamily="18" charset="0"/>
              </a:rPr>
              <a:t>”İdarenin ihale ve harcama yapma yetki ve sorumluluğuna sahip kişi veya kurulları ile usulüne uygun olarak yetki devri yapılmış görevlileri”, </a:t>
            </a:r>
            <a:r>
              <a:rPr lang="tr-TR" sz="4400" dirty="0">
                <a:solidFill>
                  <a:srgbClr val="000000"/>
                </a:solidFill>
                <a:latin typeface="Times New Roman" panose="02020603050405020304" pitchFamily="18" charset="0"/>
                <a:ea typeface="Times New Roman" panose="02020603050405020304" pitchFamily="18" charset="0"/>
              </a:rPr>
              <a:t>olarak tanımlanmıştır. </a:t>
            </a:r>
          </a:p>
          <a:p>
            <a:pPr algn="just">
              <a:lnSpc>
                <a:spcPct val="120000"/>
              </a:lnSpc>
            </a:pPr>
            <a:endParaRPr lang="tr-TR" sz="4400" dirty="0">
              <a:solidFill>
                <a:srgbClr val="000000"/>
              </a:solidFill>
              <a:latin typeface="Times New Roman" panose="02020603050405020304" pitchFamily="18" charset="0"/>
              <a:ea typeface="Times New Roman" panose="02020603050405020304" pitchFamily="18" charset="0"/>
            </a:endParaRPr>
          </a:p>
          <a:p>
            <a:pPr algn="just">
              <a:lnSpc>
                <a:spcPct val="120000"/>
              </a:lnSpc>
            </a:pPr>
            <a:r>
              <a:rPr lang="tr-TR" sz="4400" dirty="0">
                <a:solidFill>
                  <a:srgbClr val="000000"/>
                </a:solidFill>
                <a:latin typeface="Times New Roman" panose="02020603050405020304" pitchFamily="18" charset="0"/>
                <a:ea typeface="Times New Roman" panose="02020603050405020304" pitchFamily="18" charset="0"/>
              </a:rPr>
              <a:t>Buna göre ihale yetkilisinin ilgili mevzuatında özel olarak belirlendiği haller dışında, 5018 sayılı Kanuna göre belirlenmiş harcama yetkilileri aynı zamanda ihale yetkilisi olarak kabul edilmektedir.</a:t>
            </a:r>
            <a:endParaRPr lang="en-US" sz="4400" dirty="0">
              <a:latin typeface="Times New Roman" panose="02020603050405020304" pitchFamily="18" charset="0"/>
              <a:ea typeface="Times New Roman" panose="02020603050405020304" pitchFamily="18" charset="0"/>
            </a:endParaRPr>
          </a:p>
          <a:p>
            <a:endParaRPr lang="tr-TR" sz="4800" dirty="0"/>
          </a:p>
        </p:txBody>
      </p:sp>
      <p:sp>
        <p:nvSpPr>
          <p:cNvPr id="5" name="Veri Yer Tutucusu 4"/>
          <p:cNvSpPr>
            <a:spLocks noGrp="1"/>
          </p:cNvSpPr>
          <p:nvPr>
            <p:ph type="dt" sz="half" idx="6"/>
          </p:nvPr>
        </p:nvSpPr>
        <p:spPr/>
        <p:txBody>
          <a:bodyPr/>
          <a:lstStyle/>
          <a:p>
            <a:fld id="{D7195015-BD27-44C9-A831-7E9FF4594FCD}" type="datetime1">
              <a:rPr lang="en-US" smtClean="0"/>
              <a:t>3/7/2024</a:t>
            </a:fld>
            <a:endParaRPr lang="en-US"/>
          </a:p>
        </p:txBody>
      </p:sp>
      <p:sp>
        <p:nvSpPr>
          <p:cNvPr id="6" name="Slayt Numarası Yer Tutucusu 5"/>
          <p:cNvSpPr>
            <a:spLocks noGrp="1"/>
          </p:cNvSpPr>
          <p:nvPr>
            <p:ph type="sldNum" sz="quarter" idx="7"/>
          </p:nvPr>
        </p:nvSpPr>
        <p:spPr/>
        <p:txBody>
          <a:bodyPr/>
          <a:lstStyle/>
          <a:p>
            <a:fld id="{B6F15528-21DE-4FAA-801E-634DDDAF4B2B}" type="slidenum">
              <a:rPr lang="en-US" smtClean="0"/>
              <a:t>18</a:t>
            </a:fld>
            <a:endParaRPr lang="en-US"/>
          </a:p>
        </p:txBody>
      </p:sp>
    </p:spTree>
    <p:extLst>
      <p:ext uri="{BB962C8B-B14F-4D97-AF65-F5344CB8AC3E}">
        <p14:creationId xmlns:p14="http://schemas.microsoft.com/office/powerpoint/2010/main" val="374670530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20415250" cy="15078353"/>
          </a:xfrm>
          <a:prstGeom prst="rect">
            <a:avLst/>
          </a:prstGeom>
        </p:spPr>
      </p:pic>
      <p:sp>
        <p:nvSpPr>
          <p:cNvPr id="3" name="Unvan 2"/>
          <p:cNvSpPr>
            <a:spLocks noGrp="1"/>
          </p:cNvSpPr>
          <p:nvPr>
            <p:ph type="title"/>
          </p:nvPr>
        </p:nvSpPr>
        <p:spPr>
          <a:xfrm>
            <a:off x="1005205" y="4187825"/>
            <a:ext cx="18093690" cy="830997"/>
          </a:xfrm>
        </p:spPr>
        <p:txBody>
          <a:bodyPr/>
          <a:lstStyle/>
          <a:p>
            <a:r>
              <a:rPr lang="tr-TR" sz="5400" b="1" dirty="0">
                <a:solidFill>
                  <a:srgbClr val="C00000"/>
                </a:solidFill>
                <a:latin typeface="Times New Roman" panose="02020603050405020304" pitchFamily="18" charset="0"/>
                <a:ea typeface="Times New Roman" panose="02020603050405020304" pitchFamily="18" charset="0"/>
              </a:rPr>
              <a:t>HARCAMA YETKİLİSİNE VEKALET </a:t>
            </a:r>
            <a:endParaRPr lang="tr-TR" sz="5400" b="1" dirty="0">
              <a:solidFill>
                <a:srgbClr val="C00000"/>
              </a:solidFill>
            </a:endParaRPr>
          </a:p>
        </p:txBody>
      </p:sp>
      <p:sp>
        <p:nvSpPr>
          <p:cNvPr id="4" name="Metin Yer Tutucusu 3"/>
          <p:cNvSpPr>
            <a:spLocks noGrp="1"/>
          </p:cNvSpPr>
          <p:nvPr>
            <p:ph type="body" idx="1"/>
          </p:nvPr>
        </p:nvSpPr>
        <p:spPr>
          <a:xfrm>
            <a:off x="1005205" y="6397625"/>
            <a:ext cx="18093690" cy="3988784"/>
          </a:xfrm>
        </p:spPr>
        <p:txBody>
          <a:bodyPr/>
          <a:lstStyle/>
          <a:p>
            <a:pPr algn="just">
              <a:lnSpc>
                <a:spcPct val="120000"/>
              </a:lnSpc>
            </a:pPr>
            <a:r>
              <a:rPr lang="tr-TR" sz="4400" dirty="0">
                <a:solidFill>
                  <a:srgbClr val="000000"/>
                </a:solidFill>
                <a:latin typeface="Times New Roman" panose="02020603050405020304" pitchFamily="18" charset="0"/>
                <a:ea typeface="Times New Roman" panose="02020603050405020304" pitchFamily="18" charset="0"/>
              </a:rPr>
              <a:t>Harcama yetkilisinin kanuni izin, geçici görev, disiplin cezası uygulaması, görevden uzaklaştırma ve benzeri nedenlerle geçici olarak görevinden ayrılması halinde ilgili harcama biriminin harcama yetkilisi vekaleten görevlendirilen kişidir.</a:t>
            </a:r>
            <a:endParaRPr lang="en-US" sz="4400" dirty="0">
              <a:latin typeface="Times New Roman" panose="02020603050405020304" pitchFamily="18" charset="0"/>
              <a:ea typeface="Times New Roman" panose="02020603050405020304" pitchFamily="18" charset="0"/>
            </a:endParaRPr>
          </a:p>
          <a:p>
            <a:endParaRPr lang="tr-TR" sz="4800" dirty="0"/>
          </a:p>
        </p:txBody>
      </p:sp>
      <p:sp>
        <p:nvSpPr>
          <p:cNvPr id="5" name="Veri Yer Tutucusu 4"/>
          <p:cNvSpPr>
            <a:spLocks noGrp="1"/>
          </p:cNvSpPr>
          <p:nvPr>
            <p:ph type="dt" sz="half" idx="6"/>
          </p:nvPr>
        </p:nvSpPr>
        <p:spPr/>
        <p:txBody>
          <a:bodyPr/>
          <a:lstStyle/>
          <a:p>
            <a:fld id="{63E3AD12-BE75-4AD3-ADFC-AA9DADD33DD9}" type="datetime1">
              <a:rPr lang="en-US" smtClean="0"/>
              <a:t>3/7/2024</a:t>
            </a:fld>
            <a:endParaRPr lang="en-US"/>
          </a:p>
        </p:txBody>
      </p:sp>
      <p:sp>
        <p:nvSpPr>
          <p:cNvPr id="6" name="Slayt Numarası Yer Tutucusu 5"/>
          <p:cNvSpPr>
            <a:spLocks noGrp="1"/>
          </p:cNvSpPr>
          <p:nvPr>
            <p:ph type="sldNum" sz="quarter" idx="7"/>
          </p:nvPr>
        </p:nvSpPr>
        <p:spPr/>
        <p:txBody>
          <a:bodyPr/>
          <a:lstStyle/>
          <a:p>
            <a:fld id="{B6F15528-21DE-4FAA-801E-634DDDAF4B2B}" type="slidenum">
              <a:rPr lang="en-US" smtClean="0"/>
              <a:t>19</a:t>
            </a:fld>
            <a:endParaRPr lang="en-US"/>
          </a:p>
        </p:txBody>
      </p:sp>
    </p:spTree>
    <p:extLst>
      <p:ext uri="{BB962C8B-B14F-4D97-AF65-F5344CB8AC3E}">
        <p14:creationId xmlns:p14="http://schemas.microsoft.com/office/powerpoint/2010/main" val="372407962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20339050" cy="15078353"/>
          </a:xfrm>
          <a:prstGeom prst="rect">
            <a:avLst/>
          </a:prstGeom>
        </p:spPr>
      </p:pic>
      <p:sp>
        <p:nvSpPr>
          <p:cNvPr id="3" name="Unvan 2"/>
          <p:cNvSpPr>
            <a:spLocks noGrp="1"/>
          </p:cNvSpPr>
          <p:nvPr>
            <p:ph type="title"/>
          </p:nvPr>
        </p:nvSpPr>
        <p:spPr>
          <a:xfrm>
            <a:off x="1005205" y="4187825"/>
            <a:ext cx="18093690" cy="830997"/>
          </a:xfrm>
        </p:spPr>
        <p:txBody>
          <a:bodyPr/>
          <a:lstStyle/>
          <a:p>
            <a:r>
              <a:rPr lang="tr-TR" sz="5400" b="1" dirty="0">
                <a:solidFill>
                  <a:srgbClr val="C00000"/>
                </a:solidFill>
                <a:latin typeface="Times New Roman" panose="02020603050405020304" pitchFamily="18" charset="0"/>
                <a:ea typeface="Times New Roman" panose="02020603050405020304" pitchFamily="18" charset="0"/>
              </a:rPr>
              <a:t>GERÇEKLEŞTİRME GÖREVLİSİ / 1  </a:t>
            </a:r>
            <a:endParaRPr lang="tr-TR" sz="5400" b="1" dirty="0">
              <a:solidFill>
                <a:srgbClr val="C00000"/>
              </a:solidFill>
            </a:endParaRPr>
          </a:p>
        </p:txBody>
      </p:sp>
      <p:sp>
        <p:nvSpPr>
          <p:cNvPr id="4" name="Metin Yer Tutucusu 3"/>
          <p:cNvSpPr>
            <a:spLocks noGrp="1"/>
          </p:cNvSpPr>
          <p:nvPr>
            <p:ph type="body" idx="1"/>
          </p:nvPr>
        </p:nvSpPr>
        <p:spPr>
          <a:xfrm>
            <a:off x="1005205" y="6397625"/>
            <a:ext cx="18093690" cy="8863965"/>
          </a:xfrm>
        </p:spPr>
        <p:txBody>
          <a:bodyPr/>
          <a:lstStyle/>
          <a:p>
            <a:pPr algn="just">
              <a:lnSpc>
                <a:spcPct val="120000"/>
              </a:lnSpc>
            </a:pPr>
            <a:r>
              <a:rPr lang="tr-TR" sz="4400" dirty="0">
                <a:solidFill>
                  <a:srgbClr val="000000"/>
                </a:solidFill>
                <a:latin typeface="Times New Roman" panose="02020603050405020304" pitchFamily="18" charset="0"/>
                <a:ea typeface="Times New Roman" panose="02020603050405020304" pitchFamily="18" charset="0"/>
              </a:rPr>
              <a:t>Harcama yetkilileri, yardımcıları veya hiyerarşik olarak kendisine en yakın üst kademe yöneticileri arasından bir veya daha fazla sayıda gerçekleştirme görevlisini ödeme emri belgesini düzenlemekle görevlendirir.</a:t>
            </a:r>
          </a:p>
          <a:p>
            <a:pPr algn="just">
              <a:lnSpc>
                <a:spcPct val="120000"/>
              </a:lnSpc>
            </a:pPr>
            <a:endParaRPr lang="tr-TR" sz="4400" dirty="0">
              <a:solidFill>
                <a:srgbClr val="000000"/>
              </a:solidFill>
              <a:latin typeface="Times New Roman" panose="02020603050405020304" pitchFamily="18" charset="0"/>
              <a:ea typeface="Times New Roman" panose="02020603050405020304" pitchFamily="18" charset="0"/>
            </a:endParaRPr>
          </a:p>
          <a:p>
            <a:pPr algn="just">
              <a:lnSpc>
                <a:spcPct val="120000"/>
              </a:lnSpc>
            </a:pPr>
            <a:r>
              <a:rPr lang="tr-TR" sz="4400" dirty="0">
                <a:solidFill>
                  <a:srgbClr val="000000"/>
                </a:solidFill>
                <a:latin typeface="Times New Roman" panose="02020603050405020304" pitchFamily="18" charset="0"/>
                <a:ea typeface="Times New Roman" panose="02020603050405020304" pitchFamily="18" charset="0"/>
              </a:rPr>
              <a:t>Ödeme emri belgesini düzenlemekle görevlendirilen gerçekleştirme görevlileri, ödeme emri belgesi ve eki belgeler üzerinde ön mali kontrol yaparlar. Bu gerçekleştirme görevlileri tarafından yapılan kontrol sonucunda, ödeme emri belgesi üzerine </a:t>
            </a:r>
            <a:r>
              <a:rPr lang="tr-TR" sz="4400" i="1" dirty="0">
                <a:solidFill>
                  <a:srgbClr val="000000"/>
                </a:solidFill>
                <a:latin typeface="Times New Roman" panose="02020603050405020304" pitchFamily="18" charset="0"/>
                <a:ea typeface="Times New Roman" panose="02020603050405020304" pitchFamily="18" charset="0"/>
              </a:rPr>
              <a:t>“Kontrol edilmiş ve uygun görülmüştür”</a:t>
            </a:r>
            <a:r>
              <a:rPr lang="tr-TR" sz="4400" dirty="0">
                <a:solidFill>
                  <a:srgbClr val="000000"/>
                </a:solidFill>
                <a:latin typeface="Times New Roman" panose="02020603050405020304" pitchFamily="18" charset="0"/>
                <a:ea typeface="Times New Roman" panose="02020603050405020304" pitchFamily="18" charset="0"/>
              </a:rPr>
              <a:t> şerhi düşülerek imzalanır. </a:t>
            </a:r>
          </a:p>
          <a:p>
            <a:pPr algn="just">
              <a:lnSpc>
                <a:spcPct val="120000"/>
              </a:lnSpc>
            </a:pPr>
            <a:r>
              <a:rPr lang="tr-TR" sz="4400" b="1" i="1" dirty="0">
                <a:solidFill>
                  <a:srgbClr val="000000"/>
                </a:solidFill>
                <a:latin typeface="Times New Roman" panose="02020603050405020304" pitchFamily="18" charset="0"/>
                <a:ea typeface="Times New Roman" panose="02020603050405020304" pitchFamily="18" charset="0"/>
              </a:rPr>
              <a:t>(İç Kontrol ve Ön Mali Kontrole İlişkin Usul ve Esaslar / Madde: 12)</a:t>
            </a:r>
            <a:endParaRPr lang="en-US" sz="4400" b="1" i="1" dirty="0">
              <a:latin typeface="Times New Roman" panose="02020603050405020304" pitchFamily="18" charset="0"/>
              <a:ea typeface="Times New Roman" panose="02020603050405020304" pitchFamily="18" charset="0"/>
            </a:endParaRPr>
          </a:p>
          <a:p>
            <a:endParaRPr lang="tr-TR" sz="4800" dirty="0"/>
          </a:p>
        </p:txBody>
      </p:sp>
      <p:sp>
        <p:nvSpPr>
          <p:cNvPr id="5" name="Veri Yer Tutucusu 4"/>
          <p:cNvSpPr>
            <a:spLocks noGrp="1"/>
          </p:cNvSpPr>
          <p:nvPr>
            <p:ph type="dt" sz="half" idx="6"/>
          </p:nvPr>
        </p:nvSpPr>
        <p:spPr/>
        <p:txBody>
          <a:bodyPr/>
          <a:lstStyle/>
          <a:p>
            <a:fld id="{9583720E-DD2D-4433-A662-A5291013DB59}" type="datetime1">
              <a:rPr lang="en-US" smtClean="0"/>
              <a:t>3/7/2024</a:t>
            </a:fld>
            <a:endParaRPr lang="en-US"/>
          </a:p>
        </p:txBody>
      </p:sp>
      <p:sp>
        <p:nvSpPr>
          <p:cNvPr id="6" name="Slayt Numarası Yer Tutucusu 5"/>
          <p:cNvSpPr>
            <a:spLocks noGrp="1"/>
          </p:cNvSpPr>
          <p:nvPr>
            <p:ph type="sldNum" sz="quarter" idx="7"/>
          </p:nvPr>
        </p:nvSpPr>
        <p:spPr/>
        <p:txBody>
          <a:bodyPr/>
          <a:lstStyle/>
          <a:p>
            <a:fld id="{B6F15528-21DE-4FAA-801E-634DDDAF4B2B}" type="slidenum">
              <a:rPr lang="en-US" smtClean="0"/>
              <a:t>20</a:t>
            </a:fld>
            <a:endParaRPr lang="en-US"/>
          </a:p>
        </p:txBody>
      </p:sp>
    </p:spTree>
    <p:extLst>
      <p:ext uri="{BB962C8B-B14F-4D97-AF65-F5344CB8AC3E}">
        <p14:creationId xmlns:p14="http://schemas.microsoft.com/office/powerpoint/2010/main" val="90311373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20339050" cy="15078353"/>
          </a:xfrm>
          <a:prstGeom prst="rect">
            <a:avLst/>
          </a:prstGeom>
        </p:spPr>
      </p:pic>
      <p:sp>
        <p:nvSpPr>
          <p:cNvPr id="3" name="Unvan 2"/>
          <p:cNvSpPr>
            <a:spLocks noGrp="1"/>
          </p:cNvSpPr>
          <p:nvPr>
            <p:ph type="title"/>
          </p:nvPr>
        </p:nvSpPr>
        <p:spPr>
          <a:xfrm>
            <a:off x="1005205" y="3654425"/>
            <a:ext cx="18093690" cy="830997"/>
          </a:xfrm>
        </p:spPr>
        <p:txBody>
          <a:bodyPr/>
          <a:lstStyle/>
          <a:p>
            <a:r>
              <a:rPr lang="tr-TR" sz="5400" b="1" dirty="0">
                <a:solidFill>
                  <a:srgbClr val="C00000"/>
                </a:solidFill>
                <a:latin typeface="Times New Roman" panose="02020603050405020304" pitchFamily="18" charset="0"/>
                <a:ea typeface="Times New Roman" panose="02020603050405020304" pitchFamily="18" charset="0"/>
              </a:rPr>
              <a:t>GERÇEKLEŞTİRME GÖREVLİSİ / 2  </a:t>
            </a:r>
            <a:endParaRPr lang="tr-TR" sz="5400" b="1" dirty="0">
              <a:solidFill>
                <a:srgbClr val="C00000"/>
              </a:solidFill>
            </a:endParaRPr>
          </a:p>
        </p:txBody>
      </p:sp>
      <p:sp>
        <p:nvSpPr>
          <p:cNvPr id="4" name="Metin Yer Tutucusu 3"/>
          <p:cNvSpPr>
            <a:spLocks noGrp="1"/>
          </p:cNvSpPr>
          <p:nvPr>
            <p:ph type="body" idx="1"/>
          </p:nvPr>
        </p:nvSpPr>
        <p:spPr>
          <a:xfrm>
            <a:off x="679450" y="4645026"/>
            <a:ext cx="18897600" cy="10699325"/>
          </a:xfrm>
        </p:spPr>
        <p:txBody>
          <a:bodyPr/>
          <a:lstStyle/>
          <a:p>
            <a:pPr>
              <a:lnSpc>
                <a:spcPct val="105000"/>
              </a:lnSpc>
              <a:spcAft>
                <a:spcPts val="800"/>
              </a:spcAft>
            </a:pPr>
            <a:r>
              <a:rPr lang="tr-TR" sz="4400" b="1" kern="100" dirty="0">
                <a:latin typeface="Times New Roman" panose="02020603050405020304" pitchFamily="18" charset="0"/>
                <a:ea typeface="Aptos"/>
                <a:cs typeface="Times New Roman" panose="02020603050405020304" pitchFamily="18" charset="0"/>
              </a:rPr>
              <a:t>Gerçekleştirme görevlisi Kimlerdir?</a:t>
            </a:r>
            <a:endParaRPr lang="tr-TR" sz="4400" kern="100" dirty="0">
              <a:latin typeface="Times New Roman" panose="02020603050405020304" pitchFamily="18" charset="0"/>
              <a:ea typeface="Aptos"/>
              <a:cs typeface="Times New Roman" panose="02020603050405020304" pitchFamily="18" charset="0"/>
            </a:endParaRPr>
          </a:p>
          <a:p>
            <a:pPr marL="571500" indent="-571500">
              <a:lnSpc>
                <a:spcPct val="105000"/>
              </a:lnSpc>
              <a:spcAft>
                <a:spcPts val="800"/>
              </a:spcAft>
              <a:buFont typeface="Arial" panose="020B0604020202020204" pitchFamily="34" charset="0"/>
              <a:buChar char="•"/>
            </a:pPr>
            <a:r>
              <a:rPr lang="tr-TR" sz="4400" kern="100" dirty="0">
                <a:latin typeface="Times New Roman" panose="02020603050405020304" pitchFamily="18" charset="0"/>
                <a:ea typeface="Aptos"/>
                <a:cs typeface="Times New Roman" panose="02020603050405020304" pitchFamily="18" charset="0"/>
              </a:rPr>
              <a:t>Harcamalara ait belgeleri tahakkuk ettiren kişi</a:t>
            </a:r>
          </a:p>
          <a:p>
            <a:pPr marL="571500" indent="-571500">
              <a:lnSpc>
                <a:spcPct val="105000"/>
              </a:lnSpc>
              <a:spcAft>
                <a:spcPts val="800"/>
              </a:spcAft>
              <a:buFont typeface="Arial" panose="020B0604020202020204" pitchFamily="34" charset="0"/>
              <a:buChar char="•"/>
            </a:pPr>
            <a:r>
              <a:rPr lang="tr-TR" sz="4400" kern="100" dirty="0">
                <a:latin typeface="Times New Roman" panose="02020603050405020304" pitchFamily="18" charset="0"/>
                <a:ea typeface="Aptos"/>
                <a:cs typeface="Times New Roman" panose="02020603050405020304" pitchFamily="18" charset="0"/>
              </a:rPr>
              <a:t>Gelir ve gider belgelerini hesaplayan ve düzenleyen kamu görevlileri (</a:t>
            </a:r>
            <a:r>
              <a:rPr lang="tr-TR" sz="4400" i="1" kern="100" dirty="0">
                <a:latin typeface="Times New Roman" panose="02020603050405020304" pitchFamily="18" charset="0"/>
                <a:ea typeface="Aptos"/>
                <a:cs typeface="Times New Roman" panose="02020603050405020304" pitchFamily="18" charset="0"/>
              </a:rPr>
              <a:t>Vergi memuru, mutemet, veznedar, tahsildar gibi )</a:t>
            </a:r>
          </a:p>
          <a:p>
            <a:pPr marL="571500" indent="-571500">
              <a:lnSpc>
                <a:spcPct val="105000"/>
              </a:lnSpc>
              <a:spcAft>
                <a:spcPts val="800"/>
              </a:spcAft>
              <a:buFont typeface="Arial" panose="020B0604020202020204" pitchFamily="34" charset="0"/>
              <a:buChar char="•"/>
            </a:pPr>
            <a:r>
              <a:rPr lang="tr-TR" sz="4400" kern="100" dirty="0">
                <a:latin typeface="Times New Roman" panose="02020603050405020304" pitchFamily="18" charset="0"/>
                <a:ea typeface="Aptos"/>
                <a:cs typeface="Times New Roman" panose="02020603050405020304" pitchFamily="18" charset="0"/>
              </a:rPr>
              <a:t>İhale dokümanlarını hazırlayanlar </a:t>
            </a:r>
            <a:r>
              <a:rPr lang="tr-TR" sz="4400" i="1" kern="100" dirty="0">
                <a:latin typeface="Times New Roman" panose="02020603050405020304" pitchFamily="18" charset="0"/>
                <a:ea typeface="Aptos"/>
                <a:cs typeface="Times New Roman" panose="02020603050405020304" pitchFamily="18" charset="0"/>
              </a:rPr>
              <a:t>(İdari ve teknik şartnameler, sözleşme vb.)</a:t>
            </a:r>
          </a:p>
          <a:p>
            <a:pPr marL="571500" indent="-571500">
              <a:lnSpc>
                <a:spcPct val="105000"/>
              </a:lnSpc>
              <a:spcAft>
                <a:spcPts val="800"/>
              </a:spcAft>
              <a:buFont typeface="Arial" panose="020B0604020202020204" pitchFamily="34" charset="0"/>
              <a:buChar char="•"/>
            </a:pPr>
            <a:r>
              <a:rPr lang="tr-TR" sz="4400" kern="100" dirty="0">
                <a:latin typeface="Times New Roman" panose="02020603050405020304" pitchFamily="18" charset="0"/>
                <a:ea typeface="Aptos"/>
                <a:cs typeface="Times New Roman" panose="02020603050405020304" pitchFamily="18" charset="0"/>
              </a:rPr>
              <a:t>Yaklaşık maliyet tespit komisyonu</a:t>
            </a:r>
          </a:p>
          <a:p>
            <a:pPr marL="571500" indent="-571500">
              <a:lnSpc>
                <a:spcPct val="105000"/>
              </a:lnSpc>
              <a:spcAft>
                <a:spcPts val="800"/>
              </a:spcAft>
              <a:buFont typeface="Arial" panose="020B0604020202020204" pitchFamily="34" charset="0"/>
              <a:buChar char="•"/>
            </a:pPr>
            <a:r>
              <a:rPr lang="tr-TR" sz="4400" kern="100" dirty="0">
                <a:latin typeface="Times New Roman" panose="02020603050405020304" pitchFamily="18" charset="0"/>
                <a:ea typeface="Aptos"/>
                <a:cs typeface="Times New Roman" panose="02020603050405020304" pitchFamily="18" charset="0"/>
              </a:rPr>
              <a:t>İhale komisyonu üyeleri</a:t>
            </a:r>
          </a:p>
          <a:p>
            <a:pPr marL="571500" indent="-571500">
              <a:lnSpc>
                <a:spcPct val="105000"/>
              </a:lnSpc>
              <a:spcAft>
                <a:spcPts val="800"/>
              </a:spcAft>
              <a:buFont typeface="Arial" panose="020B0604020202020204" pitchFamily="34" charset="0"/>
              <a:buChar char="•"/>
            </a:pPr>
            <a:r>
              <a:rPr lang="tr-TR" sz="4400" kern="100" dirty="0">
                <a:latin typeface="Times New Roman" panose="02020603050405020304" pitchFamily="18" charset="0"/>
                <a:ea typeface="Aptos"/>
                <a:cs typeface="Times New Roman" panose="02020603050405020304" pitchFamily="18" charset="0"/>
              </a:rPr>
              <a:t>Piyasa fiyat araştırması görevlileri</a:t>
            </a:r>
          </a:p>
          <a:p>
            <a:pPr marL="571500" indent="-571500">
              <a:lnSpc>
                <a:spcPct val="105000"/>
              </a:lnSpc>
              <a:spcAft>
                <a:spcPts val="800"/>
              </a:spcAft>
              <a:buFont typeface="Arial" panose="020B0604020202020204" pitchFamily="34" charset="0"/>
              <a:buChar char="•"/>
            </a:pPr>
            <a:r>
              <a:rPr lang="tr-TR" sz="4400" kern="100" dirty="0">
                <a:latin typeface="Times New Roman" panose="02020603050405020304" pitchFamily="18" charset="0"/>
                <a:ea typeface="Aptos"/>
                <a:cs typeface="Times New Roman" panose="02020603050405020304" pitchFamily="18" charset="0"/>
              </a:rPr>
              <a:t>Harcama yetkilisi mutemedi</a:t>
            </a:r>
          </a:p>
          <a:p>
            <a:pPr marL="571500" indent="-571500">
              <a:lnSpc>
                <a:spcPct val="105000"/>
              </a:lnSpc>
              <a:spcAft>
                <a:spcPts val="800"/>
              </a:spcAft>
              <a:buFont typeface="Arial" panose="020B0604020202020204" pitchFamily="34" charset="0"/>
              <a:buChar char="•"/>
            </a:pPr>
            <a:r>
              <a:rPr lang="tr-TR" sz="4400" kern="100" dirty="0">
                <a:latin typeface="Times New Roman" panose="02020603050405020304" pitchFamily="18" charset="0"/>
                <a:ea typeface="Aptos"/>
                <a:cs typeface="Times New Roman" panose="02020603050405020304" pitchFamily="18" charset="0"/>
                <a:hlinkClick r:id="rId3" action="ppaction://hlinkfile"/>
              </a:rPr>
              <a:t>Muayene ve kabul komisyonu üyeleri</a:t>
            </a:r>
            <a:endParaRPr lang="tr-TR" sz="4400" kern="100" dirty="0">
              <a:latin typeface="Times New Roman" panose="02020603050405020304" pitchFamily="18" charset="0"/>
              <a:ea typeface="Aptos"/>
              <a:cs typeface="Times New Roman" panose="02020603050405020304" pitchFamily="18" charset="0"/>
            </a:endParaRPr>
          </a:p>
          <a:p>
            <a:pPr marL="571500" indent="-571500">
              <a:lnSpc>
                <a:spcPct val="105000"/>
              </a:lnSpc>
              <a:spcAft>
                <a:spcPts val="800"/>
              </a:spcAft>
              <a:buFont typeface="Arial" panose="020B0604020202020204" pitchFamily="34" charset="0"/>
              <a:buChar char="•"/>
            </a:pPr>
            <a:r>
              <a:rPr lang="tr-TR" sz="4400" kern="100" dirty="0">
                <a:latin typeface="Times New Roman" panose="02020603050405020304" pitchFamily="18" charset="0"/>
                <a:ea typeface="Aptos"/>
                <a:cs typeface="Times New Roman" panose="02020603050405020304" pitchFamily="18" charset="0"/>
                <a:hlinkClick r:id="rId4" action="ppaction://hlinkfile"/>
              </a:rPr>
              <a:t>Kontrol teşkilatı üyeleri</a:t>
            </a:r>
            <a:r>
              <a:rPr lang="tr-TR" sz="4400" kern="100" dirty="0">
                <a:latin typeface="Times New Roman" panose="02020603050405020304" pitchFamily="18" charset="0"/>
                <a:ea typeface="Aptos"/>
                <a:cs typeface="Times New Roman" panose="02020603050405020304" pitchFamily="18" charset="0"/>
              </a:rPr>
              <a:t>, </a:t>
            </a:r>
            <a:r>
              <a:rPr lang="tr-TR" sz="4400" kern="100" dirty="0">
                <a:latin typeface="Times New Roman" panose="02020603050405020304" pitchFamily="18" charset="0"/>
                <a:ea typeface="Aptos"/>
                <a:cs typeface="Times New Roman" panose="02020603050405020304" pitchFamily="18" charset="0"/>
                <a:hlinkClick r:id="rId5" action="ppaction://hlinkfile"/>
              </a:rPr>
              <a:t>……..</a:t>
            </a:r>
            <a:endParaRPr lang="tr-TR" sz="4400" kern="100" dirty="0">
              <a:latin typeface="Times New Roman" panose="02020603050405020304" pitchFamily="18" charset="0"/>
              <a:ea typeface="Aptos"/>
              <a:cs typeface="Times New Roman" panose="02020603050405020304" pitchFamily="18" charset="0"/>
            </a:endParaRPr>
          </a:p>
          <a:p>
            <a:pPr marL="571500" indent="-571500">
              <a:lnSpc>
                <a:spcPct val="105000"/>
              </a:lnSpc>
              <a:spcAft>
                <a:spcPts val="800"/>
              </a:spcAft>
              <a:buFont typeface="Arial" panose="020B0604020202020204" pitchFamily="34" charset="0"/>
              <a:buChar char="•"/>
            </a:pPr>
            <a:r>
              <a:rPr lang="tr-TR" sz="4400" kern="100" dirty="0">
                <a:latin typeface="Times New Roman" panose="02020603050405020304" pitchFamily="18" charset="0"/>
                <a:ea typeface="Aptos"/>
                <a:cs typeface="Times New Roman" panose="02020603050405020304" pitchFamily="18" charset="0"/>
              </a:rPr>
              <a:t>Taşınır kayıt yetkilisi ve Taşınır kontrol yetkilisi</a:t>
            </a:r>
          </a:p>
          <a:p>
            <a:pPr marL="571500" indent="-571500">
              <a:lnSpc>
                <a:spcPct val="105000"/>
              </a:lnSpc>
              <a:spcAft>
                <a:spcPts val="800"/>
              </a:spcAft>
              <a:buFont typeface="Arial" panose="020B0604020202020204" pitchFamily="34" charset="0"/>
              <a:buChar char="•"/>
            </a:pPr>
            <a:r>
              <a:rPr lang="tr-TR" sz="4400" dirty="0">
                <a:latin typeface="Times New Roman" panose="02020603050405020304" pitchFamily="18" charset="0"/>
                <a:cs typeface="Times New Roman" panose="02020603050405020304" pitchFamily="18" charset="0"/>
              </a:rPr>
              <a:t>Elektronik ortamda oluşturulan ortak bir veri tabanından veri girişi yapanlar</a:t>
            </a:r>
          </a:p>
        </p:txBody>
      </p:sp>
      <p:sp>
        <p:nvSpPr>
          <p:cNvPr id="5" name="Veri Yer Tutucusu 4"/>
          <p:cNvSpPr>
            <a:spLocks noGrp="1"/>
          </p:cNvSpPr>
          <p:nvPr>
            <p:ph type="dt" sz="half" idx="6"/>
          </p:nvPr>
        </p:nvSpPr>
        <p:spPr/>
        <p:txBody>
          <a:bodyPr/>
          <a:lstStyle/>
          <a:p>
            <a:fld id="{9583720E-DD2D-4433-A662-A5291013DB59}" type="datetime1">
              <a:rPr lang="en-US" smtClean="0"/>
              <a:t>3/7/2024</a:t>
            </a:fld>
            <a:endParaRPr lang="en-US"/>
          </a:p>
        </p:txBody>
      </p:sp>
    </p:spTree>
    <p:extLst>
      <p:ext uri="{BB962C8B-B14F-4D97-AF65-F5344CB8AC3E}">
        <p14:creationId xmlns:p14="http://schemas.microsoft.com/office/powerpoint/2010/main" val="303291769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20339050" cy="15078353"/>
          </a:xfrm>
          <a:prstGeom prst="rect">
            <a:avLst/>
          </a:prstGeom>
        </p:spPr>
      </p:pic>
      <p:sp>
        <p:nvSpPr>
          <p:cNvPr id="3" name="Unvan 2"/>
          <p:cNvSpPr>
            <a:spLocks noGrp="1"/>
          </p:cNvSpPr>
          <p:nvPr>
            <p:ph type="title"/>
          </p:nvPr>
        </p:nvSpPr>
        <p:spPr>
          <a:xfrm>
            <a:off x="1005205" y="4187825"/>
            <a:ext cx="18093690" cy="1754326"/>
          </a:xfrm>
        </p:spPr>
        <p:txBody>
          <a:bodyPr/>
          <a:lstStyle/>
          <a:p>
            <a:r>
              <a:rPr lang="tr-TR" sz="5400" b="1" dirty="0">
                <a:solidFill>
                  <a:srgbClr val="C00000"/>
                </a:solidFill>
                <a:latin typeface="Times New Roman" panose="02020603050405020304" pitchFamily="18" charset="0"/>
                <a:ea typeface="Times New Roman" panose="02020603050405020304" pitchFamily="18" charset="0"/>
              </a:rPr>
              <a:t>MUHASEBE YETKİLİSİ / 1</a:t>
            </a:r>
            <a:r>
              <a:rPr lang="en-US" sz="5400" b="1" dirty="0">
                <a:solidFill>
                  <a:srgbClr val="C00000"/>
                </a:solidFill>
                <a:latin typeface="Times New Roman" panose="02020603050405020304" pitchFamily="18" charset="0"/>
                <a:ea typeface="Times New Roman" panose="02020603050405020304" pitchFamily="18" charset="0"/>
              </a:rPr>
              <a:t/>
            </a:r>
            <a:br>
              <a:rPr lang="en-US" sz="5400" b="1" dirty="0">
                <a:solidFill>
                  <a:srgbClr val="C00000"/>
                </a:solidFill>
                <a:latin typeface="Times New Roman" panose="02020603050405020304" pitchFamily="18" charset="0"/>
                <a:ea typeface="Times New Roman" panose="02020603050405020304" pitchFamily="18" charset="0"/>
              </a:rPr>
            </a:br>
            <a:endParaRPr lang="tr-TR" sz="6000" b="1" dirty="0">
              <a:solidFill>
                <a:srgbClr val="C00000"/>
              </a:solidFill>
            </a:endParaRPr>
          </a:p>
        </p:txBody>
      </p:sp>
      <p:sp>
        <p:nvSpPr>
          <p:cNvPr id="4" name="Metin Yer Tutucusu 3"/>
          <p:cNvSpPr>
            <a:spLocks noGrp="1"/>
          </p:cNvSpPr>
          <p:nvPr>
            <p:ph type="body" idx="1"/>
          </p:nvPr>
        </p:nvSpPr>
        <p:spPr>
          <a:xfrm>
            <a:off x="1005205" y="6397625"/>
            <a:ext cx="18093690" cy="7054239"/>
          </a:xfrm>
        </p:spPr>
        <p:txBody>
          <a:bodyPr/>
          <a:lstStyle/>
          <a:p>
            <a:pPr algn="just">
              <a:lnSpc>
                <a:spcPct val="120000"/>
              </a:lnSpc>
            </a:pPr>
            <a:r>
              <a:rPr lang="tr-TR" sz="4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Muhasebe yetkilisi, </a:t>
            </a:r>
            <a:r>
              <a:rPr lang="tr-TR" sz="4800" dirty="0">
                <a:latin typeface="Times New Roman" panose="02020603050405020304" pitchFamily="18" charset="0"/>
                <a:cs typeface="Times New Roman" panose="02020603050405020304" pitchFamily="18" charset="0"/>
              </a:rPr>
              <a:t>gelirlerin ve alacakların tahsili, giderlerin hak sahiplerine ödenmesi, para ve parayla ifade edilebilen değerler ile emanetlerin alınması, saklanması, ilgililere verilmesi, gönderilmesi ve diğer tüm malî işlemlerin kayıtlarının yapılmasından </a:t>
            </a:r>
            <a:r>
              <a:rPr lang="tr-TR" sz="4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sorumludur.…. Muhasebe yetkilileri gerekli bilgi ve raporları düzenli olarak kamu idarelerine verirler.</a:t>
            </a:r>
          </a:p>
          <a:p>
            <a:pPr algn="just">
              <a:lnSpc>
                <a:spcPct val="120000"/>
              </a:lnSpc>
            </a:pPr>
            <a:r>
              <a:rPr lang="tr-TR" sz="5400" b="1" i="1" dirty="0">
                <a:solidFill>
                  <a:srgbClr val="000000"/>
                </a:solidFill>
                <a:latin typeface="Times New Roman" panose="02020603050405020304" pitchFamily="18" charset="0"/>
                <a:ea typeface="Times New Roman" panose="02020603050405020304" pitchFamily="18" charset="0"/>
              </a:rPr>
              <a:t>(</a:t>
            </a:r>
            <a:r>
              <a:rPr lang="tr-TR" sz="4800" b="1" i="1" dirty="0">
                <a:solidFill>
                  <a:srgbClr val="000000"/>
                </a:solidFill>
                <a:latin typeface="Times New Roman" panose="02020603050405020304" pitchFamily="18" charset="0"/>
                <a:ea typeface="Times New Roman" panose="02020603050405020304" pitchFamily="18" charset="0"/>
              </a:rPr>
              <a:t>5018 sayılı Kanun / Madde: 61)</a:t>
            </a:r>
          </a:p>
          <a:p>
            <a:endParaRPr lang="tr-TR" sz="4800" dirty="0"/>
          </a:p>
        </p:txBody>
      </p:sp>
      <p:sp>
        <p:nvSpPr>
          <p:cNvPr id="5" name="Veri Yer Tutucusu 4"/>
          <p:cNvSpPr>
            <a:spLocks noGrp="1"/>
          </p:cNvSpPr>
          <p:nvPr>
            <p:ph type="dt" sz="half" idx="6"/>
          </p:nvPr>
        </p:nvSpPr>
        <p:spPr/>
        <p:txBody>
          <a:bodyPr/>
          <a:lstStyle/>
          <a:p>
            <a:fld id="{26C30823-D5F1-4F98-B199-01DED8171A73}" type="datetime1">
              <a:rPr lang="en-US" smtClean="0"/>
              <a:t>3/7/2024</a:t>
            </a:fld>
            <a:endParaRPr lang="en-US"/>
          </a:p>
        </p:txBody>
      </p:sp>
      <p:sp>
        <p:nvSpPr>
          <p:cNvPr id="6" name="Slayt Numarası Yer Tutucusu 5"/>
          <p:cNvSpPr>
            <a:spLocks noGrp="1"/>
          </p:cNvSpPr>
          <p:nvPr>
            <p:ph type="sldNum" sz="quarter" idx="7"/>
          </p:nvPr>
        </p:nvSpPr>
        <p:spPr/>
        <p:txBody>
          <a:bodyPr/>
          <a:lstStyle/>
          <a:p>
            <a:fld id="{B6F15528-21DE-4FAA-801E-634DDDAF4B2B}" type="slidenum">
              <a:rPr lang="en-US" smtClean="0"/>
              <a:t>22</a:t>
            </a:fld>
            <a:endParaRPr lang="en-US"/>
          </a:p>
        </p:txBody>
      </p:sp>
    </p:spTree>
    <p:extLst>
      <p:ext uri="{BB962C8B-B14F-4D97-AF65-F5344CB8AC3E}">
        <p14:creationId xmlns:p14="http://schemas.microsoft.com/office/powerpoint/2010/main" val="51150282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20339050" cy="15078353"/>
          </a:xfrm>
          <a:prstGeom prst="rect">
            <a:avLst/>
          </a:prstGeom>
        </p:spPr>
      </p:pic>
      <p:sp>
        <p:nvSpPr>
          <p:cNvPr id="3" name="Unvan 2"/>
          <p:cNvSpPr>
            <a:spLocks noGrp="1"/>
          </p:cNvSpPr>
          <p:nvPr>
            <p:ph type="title"/>
          </p:nvPr>
        </p:nvSpPr>
        <p:spPr>
          <a:xfrm>
            <a:off x="1005205" y="4187825"/>
            <a:ext cx="18093690" cy="830997"/>
          </a:xfrm>
        </p:spPr>
        <p:txBody>
          <a:bodyPr/>
          <a:lstStyle/>
          <a:p>
            <a:r>
              <a:rPr lang="tr-TR" sz="5400" b="1" dirty="0">
                <a:solidFill>
                  <a:srgbClr val="C00000"/>
                </a:solidFill>
                <a:latin typeface="Times New Roman" panose="02020603050405020304" pitchFamily="18" charset="0"/>
                <a:ea typeface="Times New Roman" panose="02020603050405020304" pitchFamily="18" charset="0"/>
              </a:rPr>
              <a:t>MUHASEBE YETKİLİSİ / 2</a:t>
            </a:r>
            <a:endParaRPr lang="tr-TR" sz="5400" b="1" dirty="0">
              <a:solidFill>
                <a:srgbClr val="C00000"/>
              </a:solidFill>
            </a:endParaRPr>
          </a:p>
        </p:txBody>
      </p:sp>
      <p:sp>
        <p:nvSpPr>
          <p:cNvPr id="4" name="Metin Yer Tutucusu 3"/>
          <p:cNvSpPr>
            <a:spLocks noGrp="1"/>
          </p:cNvSpPr>
          <p:nvPr>
            <p:ph type="body" idx="1"/>
          </p:nvPr>
        </p:nvSpPr>
        <p:spPr>
          <a:xfrm>
            <a:off x="1005204" y="6397625"/>
            <a:ext cx="18495645" cy="6442469"/>
          </a:xfrm>
        </p:spPr>
        <p:txBody>
          <a:bodyPr/>
          <a:lstStyle/>
          <a:p>
            <a:pPr algn="just">
              <a:lnSpc>
                <a:spcPct val="120000"/>
              </a:lnSpc>
            </a:pPr>
            <a:r>
              <a:rPr lang="tr-TR" sz="4400" dirty="0">
                <a:solidFill>
                  <a:srgbClr val="000000"/>
                </a:solidFill>
                <a:latin typeface="Times New Roman" panose="02020603050405020304" pitchFamily="18" charset="0"/>
                <a:ea typeface="Times New Roman" panose="02020603050405020304" pitchFamily="18" charset="0"/>
              </a:rPr>
              <a:t>Muhasebe yetkilileri ödeme aşamasında, ödeme emri belgesi ve eki belgeler üzerinde; </a:t>
            </a:r>
          </a:p>
          <a:p>
            <a:pPr marL="914400" indent="-914400" algn="just">
              <a:lnSpc>
                <a:spcPct val="120000"/>
              </a:lnSpc>
              <a:buAutoNum type="alphaLcParenR"/>
            </a:pPr>
            <a:r>
              <a:rPr lang="tr-TR" sz="4400" dirty="0">
                <a:solidFill>
                  <a:srgbClr val="000000"/>
                </a:solidFill>
                <a:latin typeface="Times New Roman" panose="02020603050405020304" pitchFamily="18" charset="0"/>
                <a:ea typeface="Times New Roman" panose="02020603050405020304" pitchFamily="18" charset="0"/>
              </a:rPr>
              <a:t>Yetkililerin imzasını, </a:t>
            </a:r>
          </a:p>
          <a:p>
            <a:pPr marL="914400" indent="-914400" algn="just">
              <a:lnSpc>
                <a:spcPct val="120000"/>
              </a:lnSpc>
              <a:buAutoNum type="alphaLcParenR"/>
            </a:pPr>
            <a:r>
              <a:rPr lang="tr-TR" sz="4400" dirty="0">
                <a:solidFill>
                  <a:srgbClr val="000000"/>
                </a:solidFill>
                <a:latin typeface="Times New Roman" panose="02020603050405020304" pitchFamily="18" charset="0"/>
                <a:ea typeface="Times New Roman" panose="02020603050405020304" pitchFamily="18" charset="0"/>
              </a:rPr>
              <a:t>Ödemeye ilişkin ilgili mevzuatında sayılan belgelerin tamam olmasını, </a:t>
            </a:r>
          </a:p>
          <a:p>
            <a:pPr marL="914400" indent="-914400" algn="just">
              <a:lnSpc>
                <a:spcPct val="120000"/>
              </a:lnSpc>
              <a:buAutoNum type="alphaLcParenR"/>
            </a:pPr>
            <a:r>
              <a:rPr lang="tr-TR" sz="4400" dirty="0">
                <a:solidFill>
                  <a:srgbClr val="000000"/>
                </a:solidFill>
                <a:latin typeface="Times New Roman" panose="02020603050405020304" pitchFamily="18" charset="0"/>
                <a:ea typeface="Times New Roman" panose="02020603050405020304" pitchFamily="18" charset="0"/>
              </a:rPr>
              <a:t>Maddi hata bulunup bulunmadığını, </a:t>
            </a:r>
          </a:p>
          <a:p>
            <a:pPr marL="914400" indent="-914400" algn="just">
              <a:lnSpc>
                <a:spcPct val="120000"/>
              </a:lnSpc>
              <a:buAutoNum type="alphaLcParenR"/>
            </a:pPr>
            <a:r>
              <a:rPr lang="tr-TR" sz="4400" dirty="0">
                <a:solidFill>
                  <a:srgbClr val="000000"/>
                </a:solidFill>
                <a:latin typeface="Times New Roman" panose="02020603050405020304" pitchFamily="18" charset="0"/>
                <a:ea typeface="Times New Roman" panose="02020603050405020304" pitchFamily="18" charset="0"/>
              </a:rPr>
              <a:t>Hak sahibinin kimliğine ilişkin bilgileri, kontrol etmekle yükümlüdür.</a:t>
            </a:r>
          </a:p>
          <a:p>
            <a:pPr marL="914400" indent="-914400" algn="just">
              <a:lnSpc>
                <a:spcPct val="120000"/>
              </a:lnSpc>
              <a:buAutoNum type="alphaLcParenR"/>
            </a:pPr>
            <a:endParaRPr lang="en-US" sz="4400" dirty="0">
              <a:latin typeface="Times New Roman" panose="02020603050405020304" pitchFamily="18" charset="0"/>
              <a:ea typeface="Times New Roman" panose="02020603050405020304" pitchFamily="18" charset="0"/>
            </a:endParaRPr>
          </a:p>
          <a:p>
            <a:pPr algn="just">
              <a:lnSpc>
                <a:spcPct val="120000"/>
              </a:lnSpc>
            </a:pPr>
            <a:r>
              <a:rPr lang="tr-TR" sz="4400" b="1" i="1" dirty="0">
                <a:solidFill>
                  <a:srgbClr val="000000"/>
                </a:solidFill>
                <a:latin typeface="Times New Roman" panose="02020603050405020304" pitchFamily="18" charset="0"/>
                <a:ea typeface="Times New Roman" panose="02020603050405020304" pitchFamily="18" charset="0"/>
              </a:rPr>
              <a:t>(5018 sayılı Kanun / Madde 61)</a:t>
            </a:r>
            <a:endParaRPr lang="tr-TR" sz="4400" dirty="0"/>
          </a:p>
        </p:txBody>
      </p:sp>
      <p:sp>
        <p:nvSpPr>
          <p:cNvPr id="5" name="Veri Yer Tutucusu 4"/>
          <p:cNvSpPr>
            <a:spLocks noGrp="1"/>
          </p:cNvSpPr>
          <p:nvPr>
            <p:ph type="dt" sz="half" idx="6"/>
          </p:nvPr>
        </p:nvSpPr>
        <p:spPr/>
        <p:txBody>
          <a:bodyPr/>
          <a:lstStyle/>
          <a:p>
            <a:fld id="{3ED99900-3AE3-4ECF-82A6-314661CAFBD8}" type="datetime1">
              <a:rPr lang="en-US" smtClean="0"/>
              <a:t>3/7/2024</a:t>
            </a:fld>
            <a:endParaRPr lang="en-US"/>
          </a:p>
        </p:txBody>
      </p:sp>
      <p:sp>
        <p:nvSpPr>
          <p:cNvPr id="6" name="Slayt Numarası Yer Tutucusu 5"/>
          <p:cNvSpPr>
            <a:spLocks noGrp="1"/>
          </p:cNvSpPr>
          <p:nvPr>
            <p:ph type="sldNum" sz="quarter" idx="7"/>
          </p:nvPr>
        </p:nvSpPr>
        <p:spPr/>
        <p:txBody>
          <a:bodyPr/>
          <a:lstStyle/>
          <a:p>
            <a:fld id="{B6F15528-21DE-4FAA-801E-634DDDAF4B2B}" type="slidenum">
              <a:rPr lang="en-US" smtClean="0"/>
              <a:t>23</a:t>
            </a:fld>
            <a:endParaRPr lang="en-US"/>
          </a:p>
        </p:txBody>
      </p:sp>
    </p:spTree>
    <p:extLst>
      <p:ext uri="{BB962C8B-B14F-4D97-AF65-F5344CB8AC3E}">
        <p14:creationId xmlns:p14="http://schemas.microsoft.com/office/powerpoint/2010/main" val="31305518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20339050" cy="15078353"/>
          </a:xfrm>
          <a:prstGeom prst="rect">
            <a:avLst/>
          </a:prstGeom>
        </p:spPr>
      </p:pic>
      <p:sp>
        <p:nvSpPr>
          <p:cNvPr id="3" name="Unvan 2"/>
          <p:cNvSpPr>
            <a:spLocks noGrp="1"/>
          </p:cNvSpPr>
          <p:nvPr>
            <p:ph type="title"/>
          </p:nvPr>
        </p:nvSpPr>
        <p:spPr>
          <a:xfrm>
            <a:off x="1005205" y="4187825"/>
            <a:ext cx="18093690" cy="923330"/>
          </a:xfrm>
        </p:spPr>
        <p:txBody>
          <a:bodyPr/>
          <a:lstStyle/>
          <a:p>
            <a:r>
              <a:rPr lang="tr-TR" sz="6000" b="1" dirty="0">
                <a:solidFill>
                  <a:srgbClr val="C00000"/>
                </a:solidFill>
                <a:latin typeface="Times New Roman" panose="02020603050405020304" pitchFamily="18" charset="0"/>
                <a:ea typeface="Times New Roman" panose="02020603050405020304" pitchFamily="18" charset="0"/>
              </a:rPr>
              <a:t>MUHASEBE YETKİLİSİ / 3</a:t>
            </a:r>
            <a:endParaRPr lang="tr-TR" sz="6000" b="1" dirty="0">
              <a:solidFill>
                <a:srgbClr val="C00000"/>
              </a:solidFill>
            </a:endParaRPr>
          </a:p>
        </p:txBody>
      </p:sp>
      <p:sp>
        <p:nvSpPr>
          <p:cNvPr id="4" name="Metin Yer Tutucusu 3"/>
          <p:cNvSpPr>
            <a:spLocks noGrp="1"/>
          </p:cNvSpPr>
          <p:nvPr>
            <p:ph type="body" idx="1"/>
          </p:nvPr>
        </p:nvSpPr>
        <p:spPr>
          <a:xfrm>
            <a:off x="1005205" y="6397625"/>
            <a:ext cx="18093690" cy="6442469"/>
          </a:xfrm>
        </p:spPr>
        <p:txBody>
          <a:bodyPr/>
          <a:lstStyle/>
          <a:p>
            <a:pPr algn="just">
              <a:lnSpc>
                <a:spcPct val="120000"/>
              </a:lnSpc>
            </a:pPr>
            <a:r>
              <a:rPr lang="tr-TR" sz="4400" dirty="0">
                <a:solidFill>
                  <a:srgbClr val="000000"/>
                </a:solidFill>
                <a:latin typeface="Times New Roman" panose="02020603050405020304" pitchFamily="18" charset="0"/>
                <a:ea typeface="Times New Roman" panose="02020603050405020304" pitchFamily="18" charset="0"/>
              </a:rPr>
              <a:t>Muhasebe yetkilisi belirtilen hususlarda hata ve eksiklik bulunması halinde ödeme yapamaz. Belgesi eksik veya hatalı olan ödeme emirleri düzeltilmek veya tamamlanmak üzere en geç bir iş günü içinde gerekçeleriyle birlikte yazılı olarak harcama yetkilisine gönderilir. Eksikler giderilince muhasebe yetkilisi ödemeyi yapar. Muhasebe yetkilileri ayrıca kanunla kendisine yüklenen diğer sorumlulukları yerine getirmekle yükümlüdür.</a:t>
            </a:r>
          </a:p>
          <a:p>
            <a:pPr algn="just">
              <a:lnSpc>
                <a:spcPct val="120000"/>
              </a:lnSpc>
            </a:pPr>
            <a:endParaRPr lang="en-US" sz="4400" dirty="0">
              <a:latin typeface="Times New Roman" panose="02020603050405020304" pitchFamily="18" charset="0"/>
              <a:ea typeface="Times New Roman" panose="02020603050405020304" pitchFamily="18" charset="0"/>
            </a:endParaRPr>
          </a:p>
          <a:p>
            <a:pPr algn="just">
              <a:lnSpc>
                <a:spcPct val="120000"/>
              </a:lnSpc>
            </a:pPr>
            <a:r>
              <a:rPr lang="tr-TR" sz="4400" b="1" i="1" dirty="0">
                <a:solidFill>
                  <a:srgbClr val="000000"/>
                </a:solidFill>
                <a:latin typeface="Times New Roman" panose="02020603050405020304" pitchFamily="18" charset="0"/>
                <a:ea typeface="Times New Roman" panose="02020603050405020304" pitchFamily="18" charset="0"/>
              </a:rPr>
              <a:t>(5018 sayılı Kanun / Madde 61)</a:t>
            </a:r>
            <a:endParaRPr lang="tr-TR" sz="4400" dirty="0"/>
          </a:p>
        </p:txBody>
      </p:sp>
      <p:sp>
        <p:nvSpPr>
          <p:cNvPr id="5" name="Veri Yer Tutucusu 4"/>
          <p:cNvSpPr>
            <a:spLocks noGrp="1"/>
          </p:cNvSpPr>
          <p:nvPr>
            <p:ph type="dt" sz="half" idx="6"/>
          </p:nvPr>
        </p:nvSpPr>
        <p:spPr/>
        <p:txBody>
          <a:bodyPr/>
          <a:lstStyle/>
          <a:p>
            <a:fld id="{A3C97557-675D-445E-B519-70ECE58DF4F3}" type="datetime1">
              <a:rPr lang="en-US" smtClean="0"/>
              <a:t>3/7/2024</a:t>
            </a:fld>
            <a:endParaRPr lang="en-US"/>
          </a:p>
        </p:txBody>
      </p:sp>
      <p:sp>
        <p:nvSpPr>
          <p:cNvPr id="6" name="Slayt Numarası Yer Tutucusu 5"/>
          <p:cNvSpPr>
            <a:spLocks noGrp="1"/>
          </p:cNvSpPr>
          <p:nvPr>
            <p:ph type="sldNum" sz="quarter" idx="7"/>
          </p:nvPr>
        </p:nvSpPr>
        <p:spPr/>
        <p:txBody>
          <a:bodyPr/>
          <a:lstStyle/>
          <a:p>
            <a:fld id="{B6F15528-21DE-4FAA-801E-634DDDAF4B2B}" type="slidenum">
              <a:rPr lang="en-US" smtClean="0"/>
              <a:t>24</a:t>
            </a:fld>
            <a:endParaRPr lang="en-US"/>
          </a:p>
        </p:txBody>
      </p:sp>
    </p:spTree>
    <p:extLst>
      <p:ext uri="{BB962C8B-B14F-4D97-AF65-F5344CB8AC3E}">
        <p14:creationId xmlns:p14="http://schemas.microsoft.com/office/powerpoint/2010/main" val="171137646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20491450" cy="15078353"/>
          </a:xfrm>
          <a:prstGeom prst="rect">
            <a:avLst/>
          </a:prstGeom>
        </p:spPr>
      </p:pic>
      <p:sp>
        <p:nvSpPr>
          <p:cNvPr id="3" name="Unvan 2"/>
          <p:cNvSpPr>
            <a:spLocks noGrp="1"/>
          </p:cNvSpPr>
          <p:nvPr>
            <p:ph type="title"/>
          </p:nvPr>
        </p:nvSpPr>
        <p:spPr>
          <a:xfrm>
            <a:off x="1005205" y="4187825"/>
            <a:ext cx="18093690" cy="830997"/>
          </a:xfrm>
        </p:spPr>
        <p:txBody>
          <a:bodyPr/>
          <a:lstStyle/>
          <a:p>
            <a:r>
              <a:rPr lang="tr-TR" sz="5400" b="1" dirty="0">
                <a:solidFill>
                  <a:srgbClr val="C00000"/>
                </a:solidFill>
                <a:latin typeface="Times New Roman" panose="02020603050405020304" pitchFamily="18" charset="0"/>
                <a:ea typeface="Times New Roman" panose="02020603050405020304" pitchFamily="18" charset="0"/>
              </a:rPr>
              <a:t>BİRLEŞEMEYECEK GÖREVLER </a:t>
            </a:r>
            <a:endParaRPr lang="tr-TR" sz="5400" b="1" dirty="0">
              <a:solidFill>
                <a:srgbClr val="C00000"/>
              </a:solidFill>
            </a:endParaRPr>
          </a:p>
        </p:txBody>
      </p:sp>
      <p:sp>
        <p:nvSpPr>
          <p:cNvPr id="4" name="Metin Yer Tutucusu 3"/>
          <p:cNvSpPr>
            <a:spLocks noGrp="1"/>
          </p:cNvSpPr>
          <p:nvPr>
            <p:ph type="body" idx="1"/>
          </p:nvPr>
        </p:nvSpPr>
        <p:spPr>
          <a:xfrm>
            <a:off x="1005205" y="6397625"/>
            <a:ext cx="18093690" cy="3767185"/>
          </a:xfrm>
        </p:spPr>
        <p:txBody>
          <a:bodyPr/>
          <a:lstStyle/>
          <a:p>
            <a:pPr algn="just">
              <a:lnSpc>
                <a:spcPct val="120000"/>
              </a:lnSpc>
            </a:pPr>
            <a:r>
              <a:rPr lang="tr-TR" sz="4800" dirty="0">
                <a:solidFill>
                  <a:srgbClr val="000000"/>
                </a:solidFill>
                <a:latin typeface="Times New Roman" panose="02020603050405020304" pitchFamily="18" charset="0"/>
                <a:ea typeface="Times New Roman" panose="02020603050405020304" pitchFamily="18" charset="0"/>
              </a:rPr>
              <a:t>Harcama yetkilisi ve muhasebe yetkilisi görevi aynı kişide birleşemez. Mali hizmetler biriminde ön mali kontrol görevini yürütenler mali işlem sürecinde görev alamazlar.</a:t>
            </a:r>
            <a:r>
              <a:rPr lang="tr-TR" sz="5400" b="1" i="1" dirty="0">
                <a:solidFill>
                  <a:srgbClr val="000000"/>
                </a:solidFill>
                <a:latin typeface="Times New Roman" panose="02020603050405020304" pitchFamily="18" charset="0"/>
                <a:ea typeface="Times New Roman" panose="02020603050405020304" pitchFamily="18" charset="0"/>
              </a:rPr>
              <a:t> </a:t>
            </a:r>
          </a:p>
          <a:p>
            <a:pPr algn="just">
              <a:lnSpc>
                <a:spcPct val="120000"/>
              </a:lnSpc>
            </a:pPr>
            <a:r>
              <a:rPr lang="tr-TR" sz="5400" b="1" i="1" dirty="0">
                <a:solidFill>
                  <a:srgbClr val="000000"/>
                </a:solidFill>
                <a:latin typeface="Times New Roman" panose="02020603050405020304" pitchFamily="18" charset="0"/>
                <a:ea typeface="Times New Roman" panose="02020603050405020304" pitchFamily="18" charset="0"/>
              </a:rPr>
              <a:t>(</a:t>
            </a:r>
            <a:r>
              <a:rPr lang="tr-TR" sz="4800" b="1" i="1" dirty="0">
                <a:solidFill>
                  <a:srgbClr val="000000"/>
                </a:solidFill>
                <a:latin typeface="Times New Roman" panose="02020603050405020304" pitchFamily="18" charset="0"/>
                <a:ea typeface="Times New Roman" panose="02020603050405020304" pitchFamily="18" charset="0"/>
              </a:rPr>
              <a:t>5018 sayılı Kanun / Madde 60)</a:t>
            </a:r>
            <a:endParaRPr lang="tr-TR" sz="4800" dirty="0"/>
          </a:p>
        </p:txBody>
      </p:sp>
      <p:sp>
        <p:nvSpPr>
          <p:cNvPr id="5" name="Veri Yer Tutucusu 4"/>
          <p:cNvSpPr>
            <a:spLocks noGrp="1"/>
          </p:cNvSpPr>
          <p:nvPr>
            <p:ph type="dt" sz="half" idx="6"/>
          </p:nvPr>
        </p:nvSpPr>
        <p:spPr/>
        <p:txBody>
          <a:bodyPr/>
          <a:lstStyle/>
          <a:p>
            <a:fld id="{297F539C-2B19-4ED9-9A6A-3346D8617814}" type="datetime1">
              <a:rPr lang="en-US" smtClean="0"/>
              <a:t>3/7/2024</a:t>
            </a:fld>
            <a:endParaRPr lang="en-US"/>
          </a:p>
        </p:txBody>
      </p:sp>
      <p:sp>
        <p:nvSpPr>
          <p:cNvPr id="6" name="Slayt Numarası Yer Tutucusu 5"/>
          <p:cNvSpPr>
            <a:spLocks noGrp="1"/>
          </p:cNvSpPr>
          <p:nvPr>
            <p:ph type="sldNum" sz="quarter" idx="7"/>
          </p:nvPr>
        </p:nvSpPr>
        <p:spPr/>
        <p:txBody>
          <a:bodyPr/>
          <a:lstStyle/>
          <a:p>
            <a:fld id="{B6F15528-21DE-4FAA-801E-634DDDAF4B2B}" type="slidenum">
              <a:rPr lang="en-US" smtClean="0"/>
              <a:t>25</a:t>
            </a:fld>
            <a:endParaRPr lang="en-US"/>
          </a:p>
        </p:txBody>
      </p:sp>
    </p:spTree>
    <p:extLst>
      <p:ext uri="{BB962C8B-B14F-4D97-AF65-F5344CB8AC3E}">
        <p14:creationId xmlns:p14="http://schemas.microsoft.com/office/powerpoint/2010/main" val="400375104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452813" y="0"/>
            <a:ext cx="19620874" cy="15078353"/>
          </a:xfrm>
          <a:prstGeom prst="rect">
            <a:avLst/>
          </a:prstGeom>
        </p:spPr>
      </p:pic>
      <p:sp>
        <p:nvSpPr>
          <p:cNvPr id="3" name="Unvan 2"/>
          <p:cNvSpPr>
            <a:spLocks noGrp="1"/>
          </p:cNvSpPr>
          <p:nvPr>
            <p:ph type="title"/>
          </p:nvPr>
        </p:nvSpPr>
        <p:spPr>
          <a:xfrm>
            <a:off x="1005205" y="4187825"/>
            <a:ext cx="18093690" cy="923330"/>
          </a:xfrm>
        </p:spPr>
        <p:txBody>
          <a:bodyPr/>
          <a:lstStyle/>
          <a:p>
            <a:endParaRPr lang="tr-TR" sz="6000" dirty="0"/>
          </a:p>
        </p:txBody>
      </p:sp>
      <p:sp>
        <p:nvSpPr>
          <p:cNvPr id="4" name="Metin Yer Tutucusu 3"/>
          <p:cNvSpPr>
            <a:spLocks noGrp="1"/>
          </p:cNvSpPr>
          <p:nvPr>
            <p:ph type="body" idx="1"/>
          </p:nvPr>
        </p:nvSpPr>
        <p:spPr>
          <a:xfrm>
            <a:off x="1005205" y="6397625"/>
            <a:ext cx="18093690" cy="738664"/>
          </a:xfrm>
        </p:spPr>
        <p:txBody>
          <a:bodyPr/>
          <a:lstStyle/>
          <a:p>
            <a:endParaRPr lang="tr-TR" sz="4800" dirty="0"/>
          </a:p>
        </p:txBody>
      </p:sp>
      <p:sp>
        <p:nvSpPr>
          <p:cNvPr id="5" name="Veri Yer Tutucusu 4"/>
          <p:cNvSpPr>
            <a:spLocks noGrp="1"/>
          </p:cNvSpPr>
          <p:nvPr>
            <p:ph type="dt" sz="half" idx="6"/>
          </p:nvPr>
        </p:nvSpPr>
        <p:spPr/>
        <p:txBody>
          <a:bodyPr/>
          <a:lstStyle/>
          <a:p>
            <a:fld id="{DB4D93F5-616B-406B-A564-221B2A94C8E7}" type="datetime1">
              <a:rPr lang="en-US" smtClean="0"/>
              <a:t>3/7/2024</a:t>
            </a:fld>
            <a:endParaRPr lang="en-US"/>
          </a:p>
        </p:txBody>
      </p:sp>
      <p:sp>
        <p:nvSpPr>
          <p:cNvPr id="6" name="Slayt Numarası Yer Tutucusu 5"/>
          <p:cNvSpPr>
            <a:spLocks noGrp="1"/>
          </p:cNvSpPr>
          <p:nvPr>
            <p:ph type="sldNum" sz="quarter" idx="7"/>
          </p:nvPr>
        </p:nvSpPr>
        <p:spPr/>
        <p:txBody>
          <a:bodyPr/>
          <a:lstStyle/>
          <a:p>
            <a:fld id="{B6F15528-21DE-4FAA-801E-634DDDAF4B2B}" type="slidenum">
              <a:rPr lang="en-US" smtClean="0"/>
              <a:t>26</a:t>
            </a:fld>
            <a:endParaRPr lang="en-US"/>
          </a:p>
        </p:txBody>
      </p:sp>
      <p:pic>
        <p:nvPicPr>
          <p:cNvPr id="7" name="Resim 6">
            <a:extLst>
              <a:ext uri="{FF2B5EF4-FFF2-40B4-BE49-F238E27FC236}">
                <a16:creationId xmlns:a16="http://schemas.microsoft.com/office/drawing/2014/main" id="{892E0DA7-9BBC-4718-8CB3-88D947221A96}"/>
              </a:ext>
            </a:extLst>
          </p:cNvPr>
          <p:cNvPicPr>
            <a:picLocks noChangeAspect="1"/>
          </p:cNvPicPr>
          <p:nvPr/>
        </p:nvPicPr>
        <p:blipFill>
          <a:blip r:embed="rId3"/>
          <a:stretch>
            <a:fillRect/>
          </a:stretch>
        </p:blipFill>
        <p:spPr>
          <a:xfrm>
            <a:off x="0" y="3552591"/>
            <a:ext cx="20073687" cy="11492107"/>
          </a:xfrm>
          <a:prstGeom prst="rect">
            <a:avLst/>
          </a:prstGeom>
          <a:effectLst/>
        </p:spPr>
      </p:pic>
      <p:sp>
        <p:nvSpPr>
          <p:cNvPr id="8" name="Yuvarlatılmış Dikdörtgen 7"/>
          <p:cNvSpPr/>
          <p:nvPr/>
        </p:nvSpPr>
        <p:spPr>
          <a:xfrm>
            <a:off x="2355850" y="4035425"/>
            <a:ext cx="4953000" cy="1905000"/>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tr-TR" sz="3600" b="1" dirty="0">
                <a:solidFill>
                  <a:schemeClr val="tx1">
                    <a:lumMod val="95000"/>
                    <a:lumOff val="5000"/>
                  </a:schemeClr>
                </a:solidFill>
                <a:latin typeface="Arial" panose="020B0604020202020204" pitchFamily="34" charset="0"/>
                <a:cs typeface="Arial" panose="020B0604020202020204" pitchFamily="34" charset="0"/>
              </a:rPr>
              <a:t>Onay Belgesi / İhale Onay Belgesi</a:t>
            </a:r>
          </a:p>
        </p:txBody>
      </p:sp>
      <p:sp>
        <p:nvSpPr>
          <p:cNvPr id="9" name="Dikdörtgen 8"/>
          <p:cNvSpPr/>
          <p:nvPr/>
        </p:nvSpPr>
        <p:spPr>
          <a:xfrm>
            <a:off x="6081961" y="12950825"/>
            <a:ext cx="2286000" cy="1074738"/>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tr-TR" sz="5400" b="1" dirty="0"/>
              <a:t>SGDB</a:t>
            </a:r>
          </a:p>
        </p:txBody>
      </p:sp>
    </p:spTree>
    <p:extLst>
      <p:ext uri="{BB962C8B-B14F-4D97-AF65-F5344CB8AC3E}">
        <p14:creationId xmlns:p14="http://schemas.microsoft.com/office/powerpoint/2010/main" val="45128240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20104100" cy="15078353"/>
          </a:xfrm>
          <a:prstGeom prst="rect">
            <a:avLst/>
          </a:prstGeom>
        </p:spPr>
      </p:pic>
      <p:sp>
        <p:nvSpPr>
          <p:cNvPr id="3" name="Unvan 2"/>
          <p:cNvSpPr>
            <a:spLocks noGrp="1"/>
          </p:cNvSpPr>
          <p:nvPr>
            <p:ph type="title"/>
          </p:nvPr>
        </p:nvSpPr>
        <p:spPr>
          <a:xfrm>
            <a:off x="1005205" y="4187825"/>
            <a:ext cx="18093690" cy="830997"/>
          </a:xfrm>
        </p:spPr>
        <p:txBody>
          <a:bodyPr/>
          <a:lstStyle/>
          <a:p>
            <a:r>
              <a:rPr lang="tr-TR" sz="5400" b="1" dirty="0">
                <a:solidFill>
                  <a:srgbClr val="C00000"/>
                </a:solidFill>
                <a:latin typeface="Times New Roman" panose="02020603050405020304" pitchFamily="18" charset="0"/>
                <a:ea typeface="Times New Roman" panose="02020603050405020304" pitchFamily="18" charset="0"/>
              </a:rPr>
              <a:t>ÖN MALİ KONTROL / 1 </a:t>
            </a:r>
            <a:endParaRPr lang="tr-TR" sz="5400" b="1" dirty="0">
              <a:solidFill>
                <a:srgbClr val="C00000"/>
              </a:solidFill>
            </a:endParaRPr>
          </a:p>
        </p:txBody>
      </p:sp>
      <p:sp>
        <p:nvSpPr>
          <p:cNvPr id="4" name="Metin Yer Tutucusu 3"/>
          <p:cNvSpPr>
            <a:spLocks noGrp="1"/>
          </p:cNvSpPr>
          <p:nvPr>
            <p:ph type="body" idx="1"/>
          </p:nvPr>
        </p:nvSpPr>
        <p:spPr>
          <a:xfrm>
            <a:off x="1005205" y="5559425"/>
            <a:ext cx="18093690" cy="6500241"/>
          </a:xfrm>
        </p:spPr>
        <p:txBody>
          <a:bodyPr/>
          <a:lstStyle/>
          <a:p>
            <a:pPr algn="just">
              <a:lnSpc>
                <a:spcPct val="120000"/>
              </a:lnSpc>
              <a:defRPr/>
            </a:pPr>
            <a:r>
              <a:rPr lang="tr-TR" sz="4400" dirty="0">
                <a:solidFill>
                  <a:schemeClr val="tx1"/>
                </a:solidFill>
                <a:latin typeface="Times New Roman" panose="02020603050405020304" pitchFamily="18" charset="0"/>
                <a:cs typeface="Times New Roman" panose="02020603050405020304" pitchFamily="18" charset="0"/>
              </a:rPr>
              <a:t>Ön malî kontrol, harcama birimlerinde işlemlerin gerçekleştirilmesi aşamasında yapılan kontroller ile malî hizmetler birimi tarafından yapılan kontrolleri kapsar.</a:t>
            </a:r>
          </a:p>
          <a:p>
            <a:pPr algn="just">
              <a:lnSpc>
                <a:spcPct val="120000"/>
              </a:lnSpc>
              <a:defRPr/>
            </a:pPr>
            <a:endParaRPr lang="tr-TR" sz="4400" dirty="0">
              <a:solidFill>
                <a:schemeClr val="tx1"/>
              </a:solidFill>
              <a:latin typeface="Times New Roman" panose="02020603050405020304" pitchFamily="18" charset="0"/>
              <a:cs typeface="Times New Roman" panose="02020603050405020304" pitchFamily="18" charset="0"/>
            </a:endParaRPr>
          </a:p>
          <a:p>
            <a:pPr algn="just">
              <a:lnSpc>
                <a:spcPct val="120000"/>
              </a:lnSpc>
              <a:defRPr/>
            </a:pPr>
            <a:r>
              <a:rPr lang="tr-TR" sz="4400" dirty="0">
                <a:solidFill>
                  <a:schemeClr val="tx1"/>
                </a:solidFill>
                <a:latin typeface="Times New Roman" panose="02020603050405020304" pitchFamily="18" charset="0"/>
                <a:cs typeface="Times New Roman" panose="02020603050405020304" pitchFamily="18" charset="0"/>
              </a:rPr>
              <a:t>Ön malî kontrol süreci, malî karar ve işlemlerin hazırlanması, yüklenmeye girişilmesi, iş ve işlemlerin gerçekleştirilmesi ve belgelendirilmesinden oluşur.</a:t>
            </a:r>
          </a:p>
          <a:p>
            <a:pPr marL="457200" indent="-457200" algn="just">
              <a:lnSpc>
                <a:spcPct val="120000"/>
              </a:lnSpc>
              <a:buFont typeface="Wingdings" panose="05000000000000000000" pitchFamily="2" charset="2"/>
              <a:buChar char="Ø"/>
              <a:defRPr/>
            </a:pPr>
            <a:endParaRPr lang="tr-TR" sz="4400" dirty="0">
              <a:solidFill>
                <a:schemeClr val="tx1"/>
              </a:solidFill>
              <a:latin typeface="Times New Roman" panose="02020603050405020304" pitchFamily="18" charset="0"/>
              <a:cs typeface="Times New Roman" panose="02020603050405020304" pitchFamily="18" charset="0"/>
            </a:endParaRPr>
          </a:p>
          <a:p>
            <a:pPr algn="just">
              <a:lnSpc>
                <a:spcPct val="120000"/>
              </a:lnSpc>
              <a:defRPr/>
            </a:pPr>
            <a:r>
              <a:rPr lang="tr-TR" sz="4400" dirty="0">
                <a:solidFill>
                  <a:schemeClr val="tx1"/>
                </a:solidFill>
                <a:latin typeface="Times New Roman" panose="02020603050405020304" pitchFamily="18" charset="0"/>
                <a:cs typeface="Times New Roman" panose="02020603050405020304" pitchFamily="18" charset="0"/>
              </a:rPr>
              <a:t>Kamu idarelerinde ön malî kontrol görevi, yönetim sorumluluğu çerçevesinde yürütülür. </a:t>
            </a:r>
            <a:r>
              <a:rPr lang="tr-TR" sz="4400" b="1" i="1" dirty="0">
                <a:solidFill>
                  <a:schemeClr val="tx1"/>
                </a:solidFill>
                <a:latin typeface="Times New Roman" panose="02020603050405020304" pitchFamily="18" charset="0"/>
                <a:cs typeface="Times New Roman" panose="02020603050405020304" pitchFamily="18" charset="0"/>
              </a:rPr>
              <a:t>(</a:t>
            </a:r>
            <a:r>
              <a:rPr lang="tr-TR" sz="4400" b="1" i="1" dirty="0">
                <a:solidFill>
                  <a:srgbClr val="000000"/>
                </a:solidFill>
                <a:latin typeface="Times New Roman" panose="02020603050405020304" pitchFamily="18" charset="0"/>
                <a:ea typeface="Times New Roman" panose="02020603050405020304" pitchFamily="18" charset="0"/>
              </a:rPr>
              <a:t>5018 sayılı Kanun / Madde </a:t>
            </a:r>
            <a:r>
              <a:rPr lang="tr-TR" sz="4400" b="1" i="1" dirty="0">
                <a:solidFill>
                  <a:schemeClr val="tx1"/>
                </a:solidFill>
                <a:latin typeface="Times New Roman" panose="02020603050405020304" pitchFamily="18" charset="0"/>
                <a:cs typeface="Times New Roman" panose="02020603050405020304" pitchFamily="18" charset="0"/>
              </a:rPr>
              <a:t>58)</a:t>
            </a:r>
          </a:p>
        </p:txBody>
      </p:sp>
      <p:sp>
        <p:nvSpPr>
          <p:cNvPr id="5" name="Veri Yer Tutucusu 4"/>
          <p:cNvSpPr>
            <a:spLocks noGrp="1"/>
          </p:cNvSpPr>
          <p:nvPr>
            <p:ph type="dt" sz="half" idx="6"/>
          </p:nvPr>
        </p:nvSpPr>
        <p:spPr/>
        <p:txBody>
          <a:bodyPr/>
          <a:lstStyle/>
          <a:p>
            <a:fld id="{8AD78B12-663B-4FFE-AAAA-03CAE83DE76D}" type="datetime1">
              <a:rPr lang="en-US" smtClean="0"/>
              <a:t>3/7/2024</a:t>
            </a:fld>
            <a:endParaRPr lang="en-US"/>
          </a:p>
        </p:txBody>
      </p:sp>
      <p:sp>
        <p:nvSpPr>
          <p:cNvPr id="6" name="Slayt Numarası Yer Tutucusu 5"/>
          <p:cNvSpPr>
            <a:spLocks noGrp="1"/>
          </p:cNvSpPr>
          <p:nvPr>
            <p:ph type="sldNum" sz="quarter" idx="7"/>
          </p:nvPr>
        </p:nvSpPr>
        <p:spPr/>
        <p:txBody>
          <a:bodyPr/>
          <a:lstStyle/>
          <a:p>
            <a:fld id="{B6F15528-21DE-4FAA-801E-634DDDAF4B2B}" type="slidenum">
              <a:rPr lang="en-US" smtClean="0"/>
              <a:t>27</a:t>
            </a:fld>
            <a:endParaRPr lang="en-US"/>
          </a:p>
        </p:txBody>
      </p:sp>
    </p:spTree>
    <p:extLst>
      <p:ext uri="{BB962C8B-B14F-4D97-AF65-F5344CB8AC3E}">
        <p14:creationId xmlns:p14="http://schemas.microsoft.com/office/powerpoint/2010/main" val="422626649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254006"/>
            <a:ext cx="20643850" cy="15335256"/>
          </a:xfrm>
          <a:prstGeom prst="rect">
            <a:avLst/>
          </a:prstGeom>
        </p:spPr>
      </p:pic>
      <p:sp>
        <p:nvSpPr>
          <p:cNvPr id="3" name="Unvan 2"/>
          <p:cNvSpPr>
            <a:spLocks noGrp="1"/>
          </p:cNvSpPr>
          <p:nvPr>
            <p:ph type="title"/>
          </p:nvPr>
        </p:nvSpPr>
        <p:spPr>
          <a:xfrm>
            <a:off x="1005205" y="4187825"/>
            <a:ext cx="18093690" cy="830997"/>
          </a:xfrm>
        </p:spPr>
        <p:txBody>
          <a:bodyPr/>
          <a:lstStyle/>
          <a:p>
            <a:r>
              <a:rPr lang="tr-TR" sz="5400" b="1" dirty="0">
                <a:solidFill>
                  <a:srgbClr val="C00000"/>
                </a:solidFill>
                <a:latin typeface="Times New Roman" panose="02020603050405020304" pitchFamily="18" charset="0"/>
                <a:ea typeface="Times New Roman" panose="02020603050405020304" pitchFamily="18" charset="0"/>
              </a:rPr>
              <a:t>ÖN MALİ KONTROL / 2</a:t>
            </a:r>
            <a:endParaRPr lang="tr-TR" sz="5400" b="1" dirty="0">
              <a:solidFill>
                <a:srgbClr val="C00000"/>
              </a:solidFill>
            </a:endParaRPr>
          </a:p>
        </p:txBody>
      </p:sp>
      <p:sp>
        <p:nvSpPr>
          <p:cNvPr id="4" name="Metin Yer Tutucusu 3"/>
          <p:cNvSpPr>
            <a:spLocks noGrp="1"/>
          </p:cNvSpPr>
          <p:nvPr>
            <p:ph type="body" idx="1"/>
          </p:nvPr>
        </p:nvSpPr>
        <p:spPr>
          <a:xfrm>
            <a:off x="679450" y="6397625"/>
            <a:ext cx="18419445" cy="6426375"/>
          </a:xfrm>
        </p:spPr>
        <p:txBody>
          <a:bodyPr/>
          <a:lstStyle/>
          <a:p>
            <a:pPr algn="just">
              <a:lnSpc>
                <a:spcPct val="120000"/>
              </a:lnSpc>
              <a:defRPr/>
            </a:pPr>
            <a:r>
              <a:rPr lang="tr-TR" sz="4400" dirty="0">
                <a:solidFill>
                  <a:schemeClr val="tx1"/>
                </a:solidFill>
                <a:latin typeface="Times New Roman" panose="02020603050405020304" pitchFamily="18" charset="0"/>
                <a:cs typeface="Times New Roman" panose="02020603050405020304" pitchFamily="18" charset="0"/>
              </a:rPr>
              <a:t>İdarelerin gelir, gider, varlık ve yükümlülüklerine ilişkin malî karar ve işlemlerinin; idarenin bütçesi, bütçe tertibi, kullanılabilir ödenek tutarı, harcama programı, finansman programı, merkezi yönetim bütçe kanunu ve diğer malî mevzuat hükümlerine uygunluğu ve </a:t>
            </a:r>
            <a:r>
              <a:rPr lang="tr-TR" sz="4400" dirty="0">
                <a:solidFill>
                  <a:srgbClr val="FF0000"/>
                </a:solidFill>
                <a:latin typeface="Times New Roman" panose="02020603050405020304" pitchFamily="18" charset="0"/>
                <a:cs typeface="Times New Roman" panose="02020603050405020304" pitchFamily="18" charset="0"/>
              </a:rPr>
              <a:t>kaynakların etkili, ekonomik ve verimli bir şekilde kullanılması </a:t>
            </a:r>
            <a:r>
              <a:rPr lang="tr-TR" sz="4400" dirty="0">
                <a:solidFill>
                  <a:schemeClr val="tx1"/>
                </a:solidFill>
                <a:latin typeface="Times New Roman" panose="02020603050405020304" pitchFamily="18" charset="0"/>
                <a:cs typeface="Times New Roman" panose="02020603050405020304" pitchFamily="18" charset="0"/>
              </a:rPr>
              <a:t>yönlerinden yapılan kontrolünü ifade eder. </a:t>
            </a:r>
          </a:p>
          <a:p>
            <a:pPr algn="just">
              <a:lnSpc>
                <a:spcPct val="120000"/>
              </a:lnSpc>
              <a:defRPr/>
            </a:pPr>
            <a:endParaRPr lang="tr-TR" sz="4400" dirty="0">
              <a:solidFill>
                <a:schemeClr val="tx1"/>
              </a:solidFill>
              <a:latin typeface="Times New Roman" panose="02020603050405020304" pitchFamily="18" charset="0"/>
              <a:cs typeface="Times New Roman" panose="02020603050405020304" pitchFamily="18" charset="0"/>
            </a:endParaRPr>
          </a:p>
          <a:p>
            <a:pPr algn="just">
              <a:lnSpc>
                <a:spcPct val="120000"/>
              </a:lnSpc>
              <a:defRPr/>
            </a:pPr>
            <a:r>
              <a:rPr lang="tr-TR" sz="4400" b="1" i="1" dirty="0">
                <a:solidFill>
                  <a:schemeClr val="tx1"/>
                </a:solidFill>
                <a:latin typeface="Times New Roman" panose="02020603050405020304" pitchFamily="18" charset="0"/>
                <a:cs typeface="Times New Roman" panose="02020603050405020304" pitchFamily="18" charset="0"/>
              </a:rPr>
              <a:t>(İç Kontrol ve Ön Malî Kontrole İlişkin Usul ve Esaslar /Madde 3.j)</a:t>
            </a:r>
          </a:p>
          <a:p>
            <a:endParaRPr lang="tr-TR" sz="4800" dirty="0"/>
          </a:p>
        </p:txBody>
      </p:sp>
      <p:sp>
        <p:nvSpPr>
          <p:cNvPr id="5" name="Veri Yer Tutucusu 4"/>
          <p:cNvSpPr>
            <a:spLocks noGrp="1"/>
          </p:cNvSpPr>
          <p:nvPr>
            <p:ph type="dt" sz="half" idx="6"/>
          </p:nvPr>
        </p:nvSpPr>
        <p:spPr/>
        <p:txBody>
          <a:bodyPr/>
          <a:lstStyle/>
          <a:p>
            <a:fld id="{8AD78B12-663B-4FFE-AAAA-03CAE83DE76D}" type="datetime1">
              <a:rPr lang="en-US" smtClean="0"/>
              <a:t>3/7/2024</a:t>
            </a:fld>
            <a:endParaRPr lang="en-US"/>
          </a:p>
        </p:txBody>
      </p:sp>
      <p:sp>
        <p:nvSpPr>
          <p:cNvPr id="6" name="Slayt Numarası Yer Tutucusu 5"/>
          <p:cNvSpPr>
            <a:spLocks noGrp="1"/>
          </p:cNvSpPr>
          <p:nvPr>
            <p:ph type="sldNum" sz="quarter" idx="7"/>
          </p:nvPr>
        </p:nvSpPr>
        <p:spPr/>
        <p:txBody>
          <a:bodyPr/>
          <a:lstStyle/>
          <a:p>
            <a:fld id="{B6F15528-21DE-4FAA-801E-634DDDAF4B2B}" type="slidenum">
              <a:rPr lang="en-US" smtClean="0"/>
              <a:t>28</a:t>
            </a:fld>
            <a:endParaRPr lang="en-US"/>
          </a:p>
        </p:txBody>
      </p:sp>
    </p:spTree>
    <p:extLst>
      <p:ext uri="{BB962C8B-B14F-4D97-AF65-F5344CB8AC3E}">
        <p14:creationId xmlns:p14="http://schemas.microsoft.com/office/powerpoint/2010/main" val="245385533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254006"/>
            <a:ext cx="20643850" cy="15335256"/>
          </a:xfrm>
          <a:prstGeom prst="rect">
            <a:avLst/>
          </a:prstGeom>
        </p:spPr>
      </p:pic>
      <p:sp>
        <p:nvSpPr>
          <p:cNvPr id="3" name="Unvan 2"/>
          <p:cNvSpPr>
            <a:spLocks noGrp="1"/>
          </p:cNvSpPr>
          <p:nvPr>
            <p:ph type="title"/>
          </p:nvPr>
        </p:nvSpPr>
        <p:spPr>
          <a:xfrm>
            <a:off x="1005205" y="4187825"/>
            <a:ext cx="18093690" cy="830997"/>
          </a:xfrm>
        </p:spPr>
        <p:txBody>
          <a:bodyPr/>
          <a:lstStyle/>
          <a:p>
            <a:r>
              <a:rPr lang="tr-TR" sz="5400" b="1" dirty="0">
                <a:solidFill>
                  <a:srgbClr val="C00000"/>
                </a:solidFill>
                <a:latin typeface="Times New Roman" panose="02020603050405020304" pitchFamily="18" charset="0"/>
                <a:ea typeface="Times New Roman" panose="02020603050405020304" pitchFamily="18" charset="0"/>
              </a:rPr>
              <a:t>ÖN MALİ KONTROL / 3</a:t>
            </a:r>
            <a:endParaRPr lang="tr-TR" sz="5400" b="1" dirty="0">
              <a:solidFill>
                <a:srgbClr val="C00000"/>
              </a:solidFill>
            </a:endParaRPr>
          </a:p>
        </p:txBody>
      </p:sp>
      <p:sp>
        <p:nvSpPr>
          <p:cNvPr id="4" name="Metin Yer Tutucusu 3"/>
          <p:cNvSpPr>
            <a:spLocks noGrp="1"/>
          </p:cNvSpPr>
          <p:nvPr>
            <p:ph type="body" idx="1"/>
          </p:nvPr>
        </p:nvSpPr>
        <p:spPr>
          <a:xfrm>
            <a:off x="679450" y="5330825"/>
            <a:ext cx="18419445" cy="6426375"/>
          </a:xfrm>
        </p:spPr>
        <p:txBody>
          <a:bodyPr/>
          <a:lstStyle/>
          <a:p>
            <a:pPr algn="just">
              <a:lnSpc>
                <a:spcPct val="120000"/>
              </a:lnSpc>
            </a:pPr>
            <a:r>
              <a:rPr lang="tr-TR" sz="4400" dirty="0">
                <a:latin typeface="Times New Roman" panose="02020603050405020304" pitchFamily="18" charset="0"/>
                <a:cs typeface="Times New Roman" panose="02020603050405020304" pitchFamily="18" charset="0"/>
              </a:rPr>
              <a:t>Harcama birimlerinde süreç kontrolü yapılır. Süreç kontrolünde, her bir işlem daha önceki işlemlerin kontrolünü içerecek şekilde tasarlanır ve uygulanır. Malî işlemlerin yürütülmesinde görev alanlar, yapacakları işlemden önceki işlemleri de kontrol ederler. Süreç kontrolünü sağlamak amacıyla malî işlemlerin </a:t>
            </a:r>
            <a:r>
              <a:rPr lang="tr-TR" sz="4400" u="sng" dirty="0">
                <a:latin typeface="Times New Roman" panose="02020603050405020304" pitchFamily="18" charset="0"/>
                <a:cs typeface="Times New Roman" panose="02020603050405020304" pitchFamily="18" charset="0"/>
              </a:rPr>
              <a:t>süreç akış şeması hazırlanır</a:t>
            </a:r>
            <a:r>
              <a:rPr lang="tr-TR" sz="4400" dirty="0">
                <a:latin typeface="Times New Roman" panose="02020603050405020304" pitchFamily="18" charset="0"/>
                <a:cs typeface="Times New Roman" panose="02020603050405020304" pitchFamily="18" charset="0"/>
              </a:rPr>
              <a:t> ve üst yöneticinin onayı ile yürürlüğe konulur.</a:t>
            </a:r>
          </a:p>
          <a:p>
            <a:pPr algn="just">
              <a:lnSpc>
                <a:spcPct val="120000"/>
              </a:lnSpc>
            </a:pPr>
            <a:endParaRPr lang="tr-TR" sz="4400" dirty="0">
              <a:latin typeface="Times New Roman" panose="02020603050405020304" pitchFamily="18" charset="0"/>
              <a:cs typeface="Times New Roman" panose="02020603050405020304" pitchFamily="18" charset="0"/>
            </a:endParaRPr>
          </a:p>
          <a:p>
            <a:pPr algn="just">
              <a:lnSpc>
                <a:spcPct val="120000"/>
              </a:lnSpc>
            </a:pPr>
            <a:r>
              <a:rPr lang="tr-TR" sz="4400" b="1" i="1" dirty="0">
                <a:solidFill>
                  <a:schemeClr val="tx1"/>
                </a:solidFill>
                <a:latin typeface="Times New Roman" panose="02020603050405020304" pitchFamily="18" charset="0"/>
                <a:cs typeface="Times New Roman" panose="02020603050405020304" pitchFamily="18" charset="0"/>
              </a:rPr>
              <a:t>İç Kontrol ve Ön Malî Kontrole İlişkin Usul ve Esaslar /Madde 12)</a:t>
            </a:r>
          </a:p>
          <a:p>
            <a:endParaRPr lang="tr-TR" sz="4800" dirty="0"/>
          </a:p>
        </p:txBody>
      </p:sp>
      <p:sp>
        <p:nvSpPr>
          <p:cNvPr id="5" name="Veri Yer Tutucusu 4"/>
          <p:cNvSpPr>
            <a:spLocks noGrp="1"/>
          </p:cNvSpPr>
          <p:nvPr>
            <p:ph type="dt" sz="half" idx="6"/>
          </p:nvPr>
        </p:nvSpPr>
        <p:spPr/>
        <p:txBody>
          <a:bodyPr/>
          <a:lstStyle/>
          <a:p>
            <a:fld id="{8AD78B12-663B-4FFE-AAAA-03CAE83DE76D}" type="datetime1">
              <a:rPr lang="en-US" smtClean="0"/>
              <a:t>3/7/2024</a:t>
            </a:fld>
            <a:endParaRPr lang="en-US"/>
          </a:p>
        </p:txBody>
      </p:sp>
      <p:sp>
        <p:nvSpPr>
          <p:cNvPr id="6" name="Slayt Numarası Yer Tutucusu 5"/>
          <p:cNvSpPr>
            <a:spLocks noGrp="1"/>
          </p:cNvSpPr>
          <p:nvPr>
            <p:ph type="sldNum" sz="quarter" idx="7"/>
          </p:nvPr>
        </p:nvSpPr>
        <p:spPr/>
        <p:txBody>
          <a:bodyPr/>
          <a:lstStyle/>
          <a:p>
            <a:fld id="{B6F15528-21DE-4FAA-801E-634DDDAF4B2B}" type="slidenum">
              <a:rPr lang="en-US" smtClean="0"/>
              <a:t>29</a:t>
            </a:fld>
            <a:endParaRPr lang="en-US"/>
          </a:p>
        </p:txBody>
      </p:sp>
    </p:spTree>
    <p:extLst>
      <p:ext uri="{BB962C8B-B14F-4D97-AF65-F5344CB8AC3E}">
        <p14:creationId xmlns:p14="http://schemas.microsoft.com/office/powerpoint/2010/main" val="357367544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20262850" cy="15078353"/>
          </a:xfrm>
          <a:prstGeom prst="rect">
            <a:avLst/>
          </a:prstGeom>
        </p:spPr>
      </p:pic>
      <p:sp>
        <p:nvSpPr>
          <p:cNvPr id="3" name="Unvan 2"/>
          <p:cNvSpPr>
            <a:spLocks noGrp="1"/>
          </p:cNvSpPr>
          <p:nvPr>
            <p:ph type="title"/>
          </p:nvPr>
        </p:nvSpPr>
        <p:spPr>
          <a:xfrm>
            <a:off x="1005205" y="3973235"/>
            <a:ext cx="18093690" cy="754062"/>
          </a:xfrm>
        </p:spPr>
        <p:txBody>
          <a:bodyPr/>
          <a:lstStyle/>
          <a:p>
            <a:pPr algn="ctr"/>
            <a:r>
              <a:rPr lang="tr-TR" sz="6000" b="1" dirty="0">
                <a:solidFill>
                  <a:srgbClr val="C00000"/>
                </a:solidFill>
                <a:latin typeface="Celibre"/>
              </a:rPr>
              <a:t>Mali Hizmetler Biriminde Ön Mali Kontrol / 1</a:t>
            </a:r>
            <a:endParaRPr lang="tr-TR" sz="6000" b="1" dirty="0">
              <a:solidFill>
                <a:srgbClr val="C00000"/>
              </a:solidFill>
            </a:endParaRPr>
          </a:p>
        </p:txBody>
      </p:sp>
      <p:sp>
        <p:nvSpPr>
          <p:cNvPr id="4" name="Metin Yer Tutucusu 3"/>
          <p:cNvSpPr>
            <a:spLocks noGrp="1"/>
          </p:cNvSpPr>
          <p:nvPr>
            <p:ph type="body" idx="1"/>
          </p:nvPr>
        </p:nvSpPr>
        <p:spPr>
          <a:xfrm>
            <a:off x="1005205" y="5254625"/>
            <a:ext cx="18093690" cy="10738425"/>
          </a:xfrm>
        </p:spPr>
        <p:txBody>
          <a:bodyPr/>
          <a:lstStyle/>
          <a:p>
            <a:pPr marL="204788" marR="0" lvl="1" indent="0" algn="just" defTabSz="914400" rtl="0" eaLnBrk="1" fontAlgn="auto" latinLnBrk="0" hangingPunct="1">
              <a:lnSpc>
                <a:spcPct val="100000"/>
              </a:lnSpc>
              <a:spcBef>
                <a:spcPts val="324"/>
              </a:spcBef>
              <a:spcAft>
                <a:spcPts val="0"/>
              </a:spcAft>
              <a:buClr>
                <a:srgbClr val="53548A"/>
              </a:buClr>
              <a:buSzTx/>
              <a:buFont typeface="Verdana"/>
              <a:buNone/>
              <a:tabLst/>
              <a:defRPr/>
            </a:pPr>
            <a:r>
              <a:rPr lang="tr-TR" sz="4000" b="1" i="1" dirty="0">
                <a:solidFill>
                  <a:schemeClr val="tx1"/>
                </a:solidFill>
                <a:latin typeface="Times New Roman" panose="02020603050405020304" pitchFamily="18" charset="0"/>
                <a:cs typeface="Times New Roman" panose="02020603050405020304" pitchFamily="18" charset="0"/>
              </a:rPr>
              <a:t>İç Kontrol ve Ön Malî Kontrole İlişkin Usul ve Esasların </a:t>
            </a:r>
            <a:r>
              <a:rPr lang="tr-TR" sz="4000" kern="1200" dirty="0">
                <a:solidFill>
                  <a:schemeClr val="tx1"/>
                </a:solidFill>
                <a:latin typeface="Times New Roman" panose="02020603050405020304" pitchFamily="18" charset="0"/>
                <a:cs typeface="Times New Roman" panose="02020603050405020304" pitchFamily="18" charset="0"/>
              </a:rPr>
              <a:t>Dördüncü Bölümüne göre mali hizmetler birimi 11 ayrı konuda ön mali kontrol hizmetini yürütmesi gerekmektedir. </a:t>
            </a:r>
          </a:p>
          <a:p>
            <a:pPr marL="204788" marR="0" lvl="1" indent="0" algn="just" defTabSz="914400" rtl="0" eaLnBrk="1" fontAlgn="auto" latinLnBrk="0" hangingPunct="1">
              <a:lnSpc>
                <a:spcPct val="100000"/>
              </a:lnSpc>
              <a:spcBef>
                <a:spcPts val="324"/>
              </a:spcBef>
              <a:spcAft>
                <a:spcPts val="0"/>
              </a:spcAft>
              <a:buClr>
                <a:srgbClr val="53548A"/>
              </a:buClr>
              <a:buSzTx/>
              <a:buFont typeface="Verdana"/>
              <a:buNone/>
              <a:tabLst/>
              <a:defRPr/>
            </a:pPr>
            <a:r>
              <a:rPr lang="tr-TR" sz="4000" kern="1200" dirty="0">
                <a:solidFill>
                  <a:schemeClr val="tx1"/>
                </a:solidFill>
                <a:latin typeface="Times New Roman" panose="02020603050405020304" pitchFamily="18" charset="0"/>
                <a:cs typeface="Times New Roman" panose="02020603050405020304" pitchFamily="18" charset="0"/>
              </a:rPr>
              <a:t>Bu hizmetler; </a:t>
            </a:r>
          </a:p>
          <a:p>
            <a:pPr marL="204788" marR="0" lvl="1" algn="just" defTabSz="914400" rtl="0" eaLnBrk="1" fontAlgn="auto" latinLnBrk="0" hangingPunct="1">
              <a:lnSpc>
                <a:spcPct val="100000"/>
              </a:lnSpc>
              <a:spcBef>
                <a:spcPts val="324"/>
              </a:spcBef>
              <a:spcAft>
                <a:spcPts val="0"/>
              </a:spcAft>
              <a:buClr>
                <a:srgbClr val="53548A"/>
              </a:buClr>
              <a:buSzTx/>
              <a:tabLst/>
              <a:defRPr/>
            </a:pPr>
            <a:r>
              <a:rPr lang="tr-TR" sz="4000" kern="1200" dirty="0">
                <a:solidFill>
                  <a:schemeClr val="tx1"/>
                </a:solidFill>
                <a:latin typeface="Times New Roman" panose="02020603050405020304" pitchFamily="18" charset="0"/>
                <a:cs typeface="Times New Roman" panose="02020603050405020304" pitchFamily="18" charset="0"/>
              </a:rPr>
              <a:t>(1) Kanun tasarılarının malî yükünün hesaplanması (16. Madde) </a:t>
            </a:r>
          </a:p>
          <a:p>
            <a:pPr marL="204788" marR="0" lvl="1" indent="0" algn="just" defTabSz="914400" rtl="0" eaLnBrk="1" fontAlgn="auto" latinLnBrk="0" hangingPunct="1">
              <a:lnSpc>
                <a:spcPct val="100000"/>
              </a:lnSpc>
              <a:spcBef>
                <a:spcPts val="324"/>
              </a:spcBef>
              <a:spcAft>
                <a:spcPts val="0"/>
              </a:spcAft>
              <a:buClr>
                <a:srgbClr val="53548A"/>
              </a:buClr>
              <a:buSzTx/>
              <a:buFont typeface="Verdana"/>
              <a:buNone/>
              <a:tabLst/>
              <a:defRPr/>
            </a:pPr>
            <a:r>
              <a:rPr lang="tr-TR" sz="4000" kern="1200" dirty="0">
                <a:solidFill>
                  <a:schemeClr val="tx1"/>
                </a:solidFill>
                <a:latin typeface="Times New Roman" panose="02020603050405020304" pitchFamily="18" charset="0"/>
                <a:cs typeface="Times New Roman" panose="02020603050405020304" pitchFamily="18" charset="0"/>
              </a:rPr>
              <a:t>(2) Taahhüt evrakı ve sözleşme tasarıları (17. Madde) </a:t>
            </a:r>
          </a:p>
          <a:p>
            <a:pPr marL="204788" marR="0" lvl="1" indent="0" algn="just" defTabSz="914400" rtl="0" eaLnBrk="1" fontAlgn="auto" latinLnBrk="0" hangingPunct="1">
              <a:lnSpc>
                <a:spcPct val="100000"/>
              </a:lnSpc>
              <a:spcBef>
                <a:spcPts val="324"/>
              </a:spcBef>
              <a:spcAft>
                <a:spcPts val="0"/>
              </a:spcAft>
              <a:buClr>
                <a:srgbClr val="53548A"/>
              </a:buClr>
              <a:buSzTx/>
              <a:buFont typeface="Verdana"/>
              <a:buNone/>
              <a:tabLst/>
              <a:defRPr/>
            </a:pPr>
            <a:r>
              <a:rPr lang="tr-TR" sz="4000" kern="1200" dirty="0">
                <a:solidFill>
                  <a:schemeClr val="tx1"/>
                </a:solidFill>
                <a:latin typeface="Times New Roman" panose="02020603050405020304" pitchFamily="18" charset="0"/>
                <a:cs typeface="Times New Roman" panose="02020603050405020304" pitchFamily="18" charset="0"/>
              </a:rPr>
              <a:t>(3) Ödenek gönderme belgeleri (18. Madde) </a:t>
            </a:r>
          </a:p>
          <a:p>
            <a:pPr marL="204788" marR="0" lvl="1" indent="0" algn="just" defTabSz="914400" rtl="0" eaLnBrk="1" fontAlgn="auto" latinLnBrk="0" hangingPunct="1">
              <a:lnSpc>
                <a:spcPct val="100000"/>
              </a:lnSpc>
              <a:spcBef>
                <a:spcPts val="324"/>
              </a:spcBef>
              <a:spcAft>
                <a:spcPts val="0"/>
              </a:spcAft>
              <a:buClr>
                <a:srgbClr val="53548A"/>
              </a:buClr>
              <a:buSzTx/>
              <a:buFont typeface="Verdana"/>
              <a:buNone/>
              <a:tabLst/>
              <a:defRPr/>
            </a:pPr>
            <a:r>
              <a:rPr lang="tr-TR" sz="4000" kern="1200" dirty="0">
                <a:solidFill>
                  <a:schemeClr val="tx1"/>
                </a:solidFill>
                <a:latin typeface="Times New Roman" panose="02020603050405020304" pitchFamily="18" charset="0"/>
                <a:cs typeface="Times New Roman" panose="02020603050405020304" pitchFamily="18" charset="0"/>
              </a:rPr>
              <a:t>(4) Ödenek aktarma işlemleri (19. Madde) </a:t>
            </a:r>
          </a:p>
          <a:p>
            <a:pPr marL="204788" marR="0" lvl="1" indent="0" algn="just" defTabSz="914400" rtl="0" eaLnBrk="1" fontAlgn="auto" latinLnBrk="0" hangingPunct="1">
              <a:lnSpc>
                <a:spcPct val="100000"/>
              </a:lnSpc>
              <a:spcBef>
                <a:spcPts val="324"/>
              </a:spcBef>
              <a:spcAft>
                <a:spcPts val="0"/>
              </a:spcAft>
              <a:buClr>
                <a:srgbClr val="53548A"/>
              </a:buClr>
              <a:buSzTx/>
              <a:buFont typeface="Verdana"/>
              <a:buNone/>
              <a:tabLst/>
              <a:defRPr/>
            </a:pPr>
            <a:r>
              <a:rPr lang="tr-TR" sz="4000" kern="1200" dirty="0">
                <a:solidFill>
                  <a:schemeClr val="tx1"/>
                </a:solidFill>
                <a:latin typeface="Times New Roman" panose="02020603050405020304" pitchFamily="18" charset="0"/>
                <a:cs typeface="Times New Roman" panose="02020603050405020304" pitchFamily="18" charset="0"/>
              </a:rPr>
              <a:t>(5) Kadro dağılım cetvelleri (20. Madde) </a:t>
            </a:r>
          </a:p>
          <a:p>
            <a:pPr marL="204788" marR="0" lvl="1" indent="0" algn="just" defTabSz="914400" rtl="0" eaLnBrk="1" fontAlgn="auto" latinLnBrk="0" hangingPunct="1">
              <a:lnSpc>
                <a:spcPct val="100000"/>
              </a:lnSpc>
              <a:spcBef>
                <a:spcPts val="324"/>
              </a:spcBef>
              <a:spcAft>
                <a:spcPts val="0"/>
              </a:spcAft>
              <a:buClr>
                <a:srgbClr val="53548A"/>
              </a:buClr>
              <a:buSzTx/>
              <a:buFont typeface="Verdana"/>
              <a:buNone/>
              <a:tabLst/>
              <a:defRPr/>
            </a:pPr>
            <a:r>
              <a:rPr lang="tr-TR" sz="4000" kern="1200" dirty="0">
                <a:solidFill>
                  <a:schemeClr val="tx1"/>
                </a:solidFill>
                <a:latin typeface="Times New Roman" panose="02020603050405020304" pitchFamily="18" charset="0"/>
                <a:cs typeface="Times New Roman" panose="02020603050405020304" pitchFamily="18" charset="0"/>
              </a:rPr>
              <a:t>(6) Seyahat kartı listeleri (21. Madde) </a:t>
            </a:r>
          </a:p>
          <a:p>
            <a:pPr marL="204788" marR="0" lvl="1" indent="0" algn="just" defTabSz="914400" rtl="0" eaLnBrk="1" fontAlgn="auto" latinLnBrk="0" hangingPunct="1">
              <a:lnSpc>
                <a:spcPct val="100000"/>
              </a:lnSpc>
              <a:spcBef>
                <a:spcPts val="324"/>
              </a:spcBef>
              <a:spcAft>
                <a:spcPts val="0"/>
              </a:spcAft>
              <a:buClr>
                <a:srgbClr val="53548A"/>
              </a:buClr>
              <a:buSzTx/>
              <a:buFont typeface="Verdana"/>
              <a:buNone/>
              <a:tabLst/>
              <a:defRPr/>
            </a:pPr>
            <a:r>
              <a:rPr lang="tr-TR" sz="4000" kern="1200" dirty="0">
                <a:solidFill>
                  <a:schemeClr val="tx1"/>
                </a:solidFill>
                <a:latin typeface="Times New Roman" panose="02020603050405020304" pitchFamily="18" charset="0"/>
                <a:cs typeface="Times New Roman" panose="02020603050405020304" pitchFamily="18" charset="0"/>
              </a:rPr>
              <a:t>(7) Seyyar görev tazminatı cetvelleri (22. Madde) </a:t>
            </a:r>
          </a:p>
          <a:p>
            <a:pPr marL="204788" marR="0" lvl="1" indent="0" algn="just" defTabSz="914400" rtl="0" eaLnBrk="1" fontAlgn="auto" latinLnBrk="0" hangingPunct="1">
              <a:lnSpc>
                <a:spcPct val="100000"/>
              </a:lnSpc>
              <a:spcBef>
                <a:spcPts val="324"/>
              </a:spcBef>
              <a:spcAft>
                <a:spcPts val="0"/>
              </a:spcAft>
              <a:buClr>
                <a:srgbClr val="53548A"/>
              </a:buClr>
              <a:buSzTx/>
              <a:buFont typeface="Verdana"/>
              <a:buNone/>
              <a:tabLst/>
              <a:defRPr/>
            </a:pPr>
            <a:r>
              <a:rPr lang="tr-TR" sz="4000" kern="1200" dirty="0">
                <a:solidFill>
                  <a:schemeClr val="tx1"/>
                </a:solidFill>
                <a:latin typeface="Times New Roman" panose="02020603050405020304" pitchFamily="18" charset="0"/>
                <a:cs typeface="Times New Roman" panose="02020603050405020304" pitchFamily="18" charset="0"/>
              </a:rPr>
              <a:t>(8) Geçici işçi pozisyonları (23. Madde) </a:t>
            </a:r>
          </a:p>
          <a:p>
            <a:pPr marL="204788" marR="0" lvl="1" indent="0" algn="just" defTabSz="914400" rtl="0" eaLnBrk="1" fontAlgn="auto" latinLnBrk="0" hangingPunct="1">
              <a:lnSpc>
                <a:spcPct val="100000"/>
              </a:lnSpc>
              <a:spcBef>
                <a:spcPts val="324"/>
              </a:spcBef>
              <a:spcAft>
                <a:spcPts val="0"/>
              </a:spcAft>
              <a:buClr>
                <a:srgbClr val="53548A"/>
              </a:buClr>
              <a:buSzTx/>
              <a:buFont typeface="Verdana"/>
              <a:buNone/>
              <a:tabLst/>
              <a:defRPr/>
            </a:pPr>
            <a:r>
              <a:rPr lang="tr-TR" sz="4000" kern="1200" dirty="0">
                <a:solidFill>
                  <a:schemeClr val="tx1"/>
                </a:solidFill>
                <a:latin typeface="Times New Roman" panose="02020603050405020304" pitchFamily="18" charset="0"/>
                <a:cs typeface="Times New Roman" panose="02020603050405020304" pitchFamily="18" charset="0"/>
              </a:rPr>
              <a:t>(9) Yan ödeme cetvelleri (24. Madde) </a:t>
            </a:r>
          </a:p>
          <a:p>
            <a:pPr marL="204788" marR="0" lvl="1" indent="0" algn="just" defTabSz="914400" rtl="0" eaLnBrk="1" fontAlgn="auto" latinLnBrk="0" hangingPunct="1">
              <a:lnSpc>
                <a:spcPct val="100000"/>
              </a:lnSpc>
              <a:spcBef>
                <a:spcPts val="324"/>
              </a:spcBef>
              <a:spcAft>
                <a:spcPts val="0"/>
              </a:spcAft>
              <a:buClr>
                <a:srgbClr val="53548A"/>
              </a:buClr>
              <a:buSzTx/>
              <a:buFont typeface="Verdana"/>
              <a:buNone/>
              <a:tabLst/>
              <a:defRPr/>
            </a:pPr>
            <a:r>
              <a:rPr lang="tr-TR" sz="4000" kern="1200" dirty="0">
                <a:solidFill>
                  <a:schemeClr val="tx1"/>
                </a:solidFill>
                <a:latin typeface="Times New Roman" panose="02020603050405020304" pitchFamily="18" charset="0"/>
                <a:cs typeface="Times New Roman" panose="02020603050405020304" pitchFamily="18" charset="0"/>
              </a:rPr>
              <a:t>(10) Sözleşmeli personel sayı ve sözleşmeleri (25. Madde) </a:t>
            </a:r>
          </a:p>
          <a:p>
            <a:pPr marL="204788" marR="0" lvl="1" indent="0" algn="just" defTabSz="914400" rtl="0" eaLnBrk="1" fontAlgn="auto" latinLnBrk="0" hangingPunct="1">
              <a:lnSpc>
                <a:spcPct val="100000"/>
              </a:lnSpc>
              <a:spcBef>
                <a:spcPts val="324"/>
              </a:spcBef>
              <a:spcAft>
                <a:spcPts val="0"/>
              </a:spcAft>
              <a:buClr>
                <a:srgbClr val="53548A"/>
              </a:buClr>
              <a:buSzTx/>
              <a:buFont typeface="Verdana"/>
              <a:buNone/>
              <a:tabLst/>
              <a:defRPr/>
            </a:pPr>
            <a:r>
              <a:rPr lang="tr-TR" sz="4000" kern="1200" dirty="0">
                <a:solidFill>
                  <a:schemeClr val="tx1"/>
                </a:solidFill>
                <a:latin typeface="Times New Roman" panose="02020603050405020304" pitchFamily="18" charset="0"/>
                <a:cs typeface="Times New Roman" panose="02020603050405020304" pitchFamily="18" charset="0"/>
              </a:rPr>
              <a:t>(11) Yurtdışı kira katkısı (26. Madde)</a:t>
            </a:r>
            <a:endParaRPr lang="tr-TR" altLang="tr-TR" sz="4000" kern="1200" dirty="0">
              <a:solidFill>
                <a:schemeClr val="tx1"/>
              </a:solidFill>
              <a:latin typeface="Times New Roman" panose="02020603050405020304" pitchFamily="18" charset="0"/>
              <a:cs typeface="Times New Roman" panose="02020603050405020304" pitchFamily="18" charset="0"/>
            </a:endParaRPr>
          </a:p>
          <a:p>
            <a:endParaRPr lang="tr-TR" sz="4800" dirty="0"/>
          </a:p>
        </p:txBody>
      </p:sp>
      <p:sp>
        <p:nvSpPr>
          <p:cNvPr id="5" name="Veri Yer Tutucusu 4"/>
          <p:cNvSpPr>
            <a:spLocks noGrp="1"/>
          </p:cNvSpPr>
          <p:nvPr>
            <p:ph type="dt" sz="half" idx="6"/>
          </p:nvPr>
        </p:nvSpPr>
        <p:spPr/>
        <p:txBody>
          <a:bodyPr/>
          <a:lstStyle/>
          <a:p>
            <a:fld id="{4CA0E122-C888-4C59-881F-062B358E455F}" type="datetime1">
              <a:rPr lang="en-US" smtClean="0"/>
              <a:t>3/7/2024</a:t>
            </a:fld>
            <a:endParaRPr lang="en-US"/>
          </a:p>
        </p:txBody>
      </p:sp>
      <p:sp>
        <p:nvSpPr>
          <p:cNvPr id="6" name="Slayt Numarası Yer Tutucusu 5"/>
          <p:cNvSpPr>
            <a:spLocks noGrp="1"/>
          </p:cNvSpPr>
          <p:nvPr>
            <p:ph type="sldNum" sz="quarter" idx="7"/>
          </p:nvPr>
        </p:nvSpPr>
        <p:spPr/>
        <p:txBody>
          <a:bodyPr/>
          <a:lstStyle/>
          <a:p>
            <a:fld id="{B6F15528-21DE-4FAA-801E-634DDDAF4B2B}" type="slidenum">
              <a:rPr lang="en-US" smtClean="0"/>
              <a:t>30</a:t>
            </a:fld>
            <a:endParaRPr lang="en-US"/>
          </a:p>
        </p:txBody>
      </p:sp>
    </p:spTree>
    <p:extLst>
      <p:ext uri="{BB962C8B-B14F-4D97-AF65-F5344CB8AC3E}">
        <p14:creationId xmlns:p14="http://schemas.microsoft.com/office/powerpoint/2010/main" val="223431982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20104100" cy="15078353"/>
          </a:xfrm>
          <a:prstGeom prst="rect">
            <a:avLst/>
          </a:prstGeom>
        </p:spPr>
      </p:pic>
      <p:sp>
        <p:nvSpPr>
          <p:cNvPr id="3" name="Unvan 2"/>
          <p:cNvSpPr>
            <a:spLocks noGrp="1"/>
          </p:cNvSpPr>
          <p:nvPr>
            <p:ph type="title"/>
          </p:nvPr>
        </p:nvSpPr>
        <p:spPr>
          <a:xfrm>
            <a:off x="1005205" y="3959225"/>
            <a:ext cx="18093690" cy="830997"/>
          </a:xfrm>
        </p:spPr>
        <p:txBody>
          <a:bodyPr/>
          <a:lstStyle/>
          <a:p>
            <a:pPr algn="ctr"/>
            <a:r>
              <a:rPr lang="tr-TR" sz="5400" b="1" dirty="0">
                <a:solidFill>
                  <a:srgbClr val="C00000"/>
                </a:solidFill>
                <a:latin typeface="Celibre"/>
              </a:rPr>
              <a:t>Mali Hizmetler Biriminde Ön Mali Kontrol / 2</a:t>
            </a:r>
            <a:endParaRPr lang="tr-TR" sz="5400" b="1" dirty="0">
              <a:solidFill>
                <a:srgbClr val="C00000"/>
              </a:solidFill>
            </a:endParaRPr>
          </a:p>
        </p:txBody>
      </p:sp>
      <p:sp>
        <p:nvSpPr>
          <p:cNvPr id="4" name="Metin Yer Tutucusu 3"/>
          <p:cNvSpPr>
            <a:spLocks noGrp="1"/>
          </p:cNvSpPr>
          <p:nvPr>
            <p:ph type="body" idx="1"/>
          </p:nvPr>
        </p:nvSpPr>
        <p:spPr>
          <a:xfrm>
            <a:off x="1005205" y="5483225"/>
            <a:ext cx="18093690" cy="4801314"/>
          </a:xfrm>
        </p:spPr>
        <p:txBody>
          <a:bodyPr/>
          <a:lstStyle/>
          <a:p>
            <a:pPr algn="just">
              <a:lnSpc>
                <a:spcPct val="120000"/>
              </a:lnSpc>
            </a:pPr>
            <a:r>
              <a:rPr lang="tr-TR" sz="4400" dirty="0">
                <a:solidFill>
                  <a:schemeClr val="tx1"/>
                </a:solidFill>
                <a:latin typeface="Times New Roman" panose="02020603050405020304" pitchFamily="18" charset="0"/>
                <a:cs typeface="Times New Roman" panose="02020603050405020304" pitchFamily="18" charset="0"/>
              </a:rPr>
              <a:t>Kontrole tabi taahhüt evrakı ve sözleşme tasarıları, harcama yetkilisi tarafından malî hizmetler birimine gönderilir. </a:t>
            </a:r>
          </a:p>
          <a:p>
            <a:pPr algn="just">
              <a:lnSpc>
                <a:spcPct val="120000"/>
              </a:lnSpc>
            </a:pPr>
            <a:r>
              <a:rPr lang="tr-TR" sz="4400" dirty="0">
                <a:solidFill>
                  <a:schemeClr val="tx1"/>
                </a:solidFill>
                <a:latin typeface="Times New Roman" panose="02020603050405020304" pitchFamily="18" charset="0"/>
                <a:cs typeface="Times New Roman" panose="02020603050405020304" pitchFamily="18" charset="0"/>
              </a:rPr>
              <a:t>➢ Taahhüt evrakı ve sözleşme tasarıları, </a:t>
            </a:r>
            <a:r>
              <a:rPr lang="tr-TR" sz="4400" i="1" u="sng" dirty="0">
                <a:solidFill>
                  <a:schemeClr val="tx1"/>
                </a:solidFill>
                <a:latin typeface="Times New Roman" panose="02020603050405020304" pitchFamily="18" charset="0"/>
                <a:cs typeface="Times New Roman" panose="02020603050405020304" pitchFamily="18" charset="0"/>
              </a:rPr>
              <a:t>en geç on işgünü içinde </a:t>
            </a:r>
            <a:r>
              <a:rPr lang="tr-TR" sz="4400" dirty="0">
                <a:solidFill>
                  <a:schemeClr val="tx1"/>
                </a:solidFill>
                <a:latin typeface="Times New Roman" panose="02020603050405020304" pitchFamily="18" charset="0"/>
                <a:cs typeface="Times New Roman" panose="02020603050405020304" pitchFamily="18" charset="0"/>
              </a:rPr>
              <a:t>kontrol edilir. </a:t>
            </a:r>
          </a:p>
          <a:p>
            <a:pPr algn="just">
              <a:lnSpc>
                <a:spcPct val="120000"/>
              </a:lnSpc>
            </a:pPr>
            <a:r>
              <a:rPr lang="tr-TR" sz="4400" dirty="0">
                <a:solidFill>
                  <a:schemeClr val="tx1"/>
                </a:solidFill>
                <a:latin typeface="Times New Roman" panose="02020603050405020304" pitchFamily="18" charset="0"/>
                <a:cs typeface="Times New Roman" panose="02020603050405020304" pitchFamily="18" charset="0"/>
              </a:rPr>
              <a:t>➢ Yapılan kontrol sonucunda düzenlenen </a:t>
            </a:r>
            <a:r>
              <a:rPr lang="tr-TR" sz="4400" i="1" dirty="0">
                <a:solidFill>
                  <a:schemeClr val="tx1"/>
                </a:solidFill>
                <a:latin typeface="Times New Roman" panose="02020603050405020304" pitchFamily="18" charset="0"/>
                <a:cs typeface="Times New Roman" panose="02020603050405020304" pitchFamily="18" charset="0"/>
              </a:rPr>
              <a:t>görüş yazısı</a:t>
            </a:r>
            <a:r>
              <a:rPr lang="tr-TR" sz="4400" dirty="0">
                <a:solidFill>
                  <a:schemeClr val="tx1"/>
                </a:solidFill>
                <a:latin typeface="Times New Roman" panose="02020603050405020304" pitchFamily="18" charset="0"/>
                <a:cs typeface="Times New Roman" panose="02020603050405020304" pitchFamily="18" charset="0"/>
              </a:rPr>
              <a:t>, işlem dosyası ile birlikte ilgili </a:t>
            </a:r>
            <a:r>
              <a:rPr lang="tr-TR" sz="4400" i="1" dirty="0">
                <a:solidFill>
                  <a:schemeClr val="tx1"/>
                </a:solidFill>
                <a:latin typeface="Times New Roman" panose="02020603050405020304" pitchFamily="18" charset="0"/>
                <a:cs typeface="Times New Roman" panose="02020603050405020304" pitchFamily="18" charset="0"/>
              </a:rPr>
              <a:t>harcama yetkilisine </a:t>
            </a:r>
            <a:r>
              <a:rPr lang="tr-TR" sz="4400" dirty="0">
                <a:solidFill>
                  <a:schemeClr val="tx1"/>
                </a:solidFill>
                <a:latin typeface="Times New Roman" panose="02020603050405020304" pitchFamily="18" charset="0"/>
                <a:cs typeface="Times New Roman" panose="02020603050405020304" pitchFamily="18" charset="0"/>
              </a:rPr>
              <a:t>gönderilir.</a:t>
            </a:r>
          </a:p>
          <a:p>
            <a:endParaRPr lang="tr-TR" sz="4800" dirty="0"/>
          </a:p>
        </p:txBody>
      </p:sp>
      <p:sp>
        <p:nvSpPr>
          <p:cNvPr id="5" name="Veri Yer Tutucusu 4"/>
          <p:cNvSpPr>
            <a:spLocks noGrp="1"/>
          </p:cNvSpPr>
          <p:nvPr>
            <p:ph type="dt" sz="half" idx="6"/>
          </p:nvPr>
        </p:nvSpPr>
        <p:spPr/>
        <p:txBody>
          <a:bodyPr/>
          <a:lstStyle/>
          <a:p>
            <a:fld id="{4CA0E122-C888-4C59-881F-062B358E455F}" type="datetime1">
              <a:rPr lang="en-US" smtClean="0"/>
              <a:t>3/7/2024</a:t>
            </a:fld>
            <a:endParaRPr lang="en-US"/>
          </a:p>
        </p:txBody>
      </p:sp>
      <p:sp>
        <p:nvSpPr>
          <p:cNvPr id="6" name="Slayt Numarası Yer Tutucusu 5"/>
          <p:cNvSpPr>
            <a:spLocks noGrp="1"/>
          </p:cNvSpPr>
          <p:nvPr>
            <p:ph type="sldNum" sz="quarter" idx="7"/>
          </p:nvPr>
        </p:nvSpPr>
        <p:spPr/>
        <p:txBody>
          <a:bodyPr/>
          <a:lstStyle/>
          <a:p>
            <a:fld id="{B6F15528-21DE-4FAA-801E-634DDDAF4B2B}" type="slidenum">
              <a:rPr lang="en-US" smtClean="0"/>
              <a:t>31</a:t>
            </a:fld>
            <a:endParaRPr lang="en-US"/>
          </a:p>
        </p:txBody>
      </p:sp>
    </p:spTree>
    <p:extLst>
      <p:ext uri="{BB962C8B-B14F-4D97-AF65-F5344CB8AC3E}">
        <p14:creationId xmlns:p14="http://schemas.microsoft.com/office/powerpoint/2010/main" val="156950216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263803"/>
            <a:ext cx="20339050" cy="15345053"/>
          </a:xfrm>
          <a:prstGeom prst="rect">
            <a:avLst/>
          </a:prstGeom>
        </p:spPr>
      </p:pic>
      <p:sp>
        <p:nvSpPr>
          <p:cNvPr id="3" name="Unvan 2"/>
          <p:cNvSpPr>
            <a:spLocks noGrp="1"/>
          </p:cNvSpPr>
          <p:nvPr>
            <p:ph type="title"/>
          </p:nvPr>
        </p:nvSpPr>
        <p:spPr>
          <a:xfrm>
            <a:off x="1005205" y="3748112"/>
            <a:ext cx="18093690" cy="830997"/>
          </a:xfrm>
        </p:spPr>
        <p:txBody>
          <a:bodyPr/>
          <a:lstStyle/>
          <a:p>
            <a:pPr algn="ctr"/>
            <a:r>
              <a:rPr lang="tr-TR" sz="5400" b="1" dirty="0">
                <a:solidFill>
                  <a:srgbClr val="C00000"/>
                </a:solidFill>
                <a:latin typeface="Celibre"/>
              </a:rPr>
              <a:t>Mali Hizmetler Biriminde Ön Mali Kontrol / 3</a:t>
            </a:r>
            <a:endParaRPr lang="tr-TR" sz="5400" b="1" dirty="0">
              <a:solidFill>
                <a:srgbClr val="C00000"/>
              </a:solidFill>
            </a:endParaRPr>
          </a:p>
        </p:txBody>
      </p:sp>
      <p:sp>
        <p:nvSpPr>
          <p:cNvPr id="4" name="Metin Yer Tutucusu 3"/>
          <p:cNvSpPr>
            <a:spLocks noGrp="1"/>
          </p:cNvSpPr>
          <p:nvPr>
            <p:ph type="body" idx="1"/>
          </p:nvPr>
        </p:nvSpPr>
        <p:spPr>
          <a:xfrm>
            <a:off x="1005205" y="5483225"/>
            <a:ext cx="18093690" cy="738664"/>
          </a:xfrm>
        </p:spPr>
        <p:txBody>
          <a:bodyPr/>
          <a:lstStyle/>
          <a:p>
            <a:endParaRPr lang="tr-TR" sz="4800" dirty="0"/>
          </a:p>
        </p:txBody>
      </p:sp>
      <p:sp>
        <p:nvSpPr>
          <p:cNvPr id="5" name="Veri Yer Tutucusu 4"/>
          <p:cNvSpPr>
            <a:spLocks noGrp="1"/>
          </p:cNvSpPr>
          <p:nvPr>
            <p:ph type="dt" sz="half" idx="6"/>
          </p:nvPr>
        </p:nvSpPr>
        <p:spPr/>
        <p:txBody>
          <a:bodyPr/>
          <a:lstStyle/>
          <a:p>
            <a:fld id="{4CA0E122-C888-4C59-881F-062B358E455F}" type="datetime1">
              <a:rPr lang="en-US" smtClean="0"/>
              <a:t>3/7/2024</a:t>
            </a:fld>
            <a:endParaRPr lang="en-US"/>
          </a:p>
        </p:txBody>
      </p:sp>
      <p:sp>
        <p:nvSpPr>
          <p:cNvPr id="6" name="Slayt Numarası Yer Tutucusu 5"/>
          <p:cNvSpPr>
            <a:spLocks noGrp="1"/>
          </p:cNvSpPr>
          <p:nvPr>
            <p:ph type="sldNum" sz="quarter" idx="7"/>
          </p:nvPr>
        </p:nvSpPr>
        <p:spPr/>
        <p:txBody>
          <a:bodyPr/>
          <a:lstStyle/>
          <a:p>
            <a:fld id="{B6F15528-21DE-4FAA-801E-634DDDAF4B2B}" type="slidenum">
              <a:rPr lang="en-US" smtClean="0"/>
              <a:t>32</a:t>
            </a:fld>
            <a:endParaRPr lang="en-US"/>
          </a:p>
        </p:txBody>
      </p:sp>
      <p:grpSp>
        <p:nvGrpSpPr>
          <p:cNvPr id="7" name="Grup 6"/>
          <p:cNvGrpSpPr/>
          <p:nvPr/>
        </p:nvGrpSpPr>
        <p:grpSpPr>
          <a:xfrm>
            <a:off x="900629" y="5339680"/>
            <a:ext cx="8436821" cy="3725683"/>
            <a:chOff x="0" y="0"/>
            <a:chExt cx="4752528" cy="1739643"/>
          </a:xfrm>
          <a:effectLst>
            <a:outerShdw blurRad="63500" sx="102000" sy="102000" algn="ctr" rotWithShape="0">
              <a:prstClr val="black">
                <a:alpha val="40000"/>
              </a:prstClr>
            </a:outerShdw>
          </a:effectLst>
        </p:grpSpPr>
        <p:sp>
          <p:nvSpPr>
            <p:cNvPr id="8" name="Yuvarlatılmış Dikdörtgen 7"/>
            <p:cNvSpPr/>
            <p:nvPr/>
          </p:nvSpPr>
          <p:spPr>
            <a:xfrm>
              <a:off x="0" y="0"/>
              <a:ext cx="4752528" cy="1739643"/>
            </a:xfrm>
            <a:prstGeom prst="roundRect">
              <a:avLst/>
            </a:prstGeom>
            <a:solidFill>
              <a:srgbClr val="C1FFFF"/>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tr-TR"/>
            </a:p>
          </p:txBody>
        </p:sp>
        <p:sp>
          <p:nvSpPr>
            <p:cNvPr id="9" name="Yuvarlatılmış Dikdörtgen 4"/>
            <p:cNvSpPr txBox="1"/>
            <p:nvPr/>
          </p:nvSpPr>
          <p:spPr>
            <a:xfrm>
              <a:off x="84922" y="84922"/>
              <a:ext cx="4582684" cy="156979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p>
              <a:pPr lvl="0" algn="just" defTabSz="889000">
                <a:lnSpc>
                  <a:spcPct val="90000"/>
                </a:lnSpc>
                <a:spcBef>
                  <a:spcPct val="0"/>
                </a:spcBef>
                <a:spcAft>
                  <a:spcPct val="35000"/>
                </a:spcAft>
              </a:pPr>
              <a:r>
                <a:rPr lang="tr-TR" sz="3600" b="1" kern="1200" dirty="0">
                  <a:solidFill>
                    <a:schemeClr val="tx1"/>
                  </a:solidFill>
                  <a:latin typeface="Calibri" panose="020F0502020204030204" pitchFamily="34" charset="0"/>
                  <a:cs typeface="Calibri" panose="020F0502020204030204" pitchFamily="34" charset="0"/>
                </a:rPr>
                <a:t>Mali karar ve işlemin </a:t>
              </a:r>
              <a:r>
                <a:rPr lang="tr-TR" sz="3600" b="1" u="none" kern="1200" dirty="0">
                  <a:solidFill>
                    <a:srgbClr val="C00000"/>
                  </a:solidFill>
                  <a:latin typeface="Calibri" panose="020F0502020204030204" pitchFamily="34" charset="0"/>
                  <a:cs typeface="Calibri" panose="020F0502020204030204" pitchFamily="34" charset="0"/>
                </a:rPr>
                <a:t>uygun görülmesi </a:t>
              </a:r>
              <a:r>
                <a:rPr lang="tr-TR" sz="3600" b="1" u="none" kern="1200" dirty="0">
                  <a:solidFill>
                    <a:schemeClr val="tx1"/>
                  </a:solidFill>
                  <a:latin typeface="Calibri" panose="020F0502020204030204" pitchFamily="34" charset="0"/>
                  <a:cs typeface="Calibri" panose="020F0502020204030204" pitchFamily="34" charset="0"/>
                </a:rPr>
                <a:t>halinde</a:t>
              </a:r>
              <a:r>
                <a:rPr lang="tr-TR" sz="3600" b="1" kern="1200" dirty="0">
                  <a:solidFill>
                    <a:schemeClr val="tx1"/>
                  </a:solidFill>
                  <a:latin typeface="Calibri" panose="020F0502020204030204" pitchFamily="34" charset="0"/>
                  <a:cs typeface="Calibri" panose="020F0502020204030204" pitchFamily="34" charset="0"/>
                </a:rPr>
                <a:t>, dayanak belgenin üzerine “Kontrol edilmiş ve uygun görülmüştür” şeklinde yazılı görüş düzenlenir. </a:t>
              </a:r>
            </a:p>
          </p:txBody>
        </p:sp>
      </p:grpSp>
      <p:grpSp>
        <p:nvGrpSpPr>
          <p:cNvPr id="10" name="Grup 9"/>
          <p:cNvGrpSpPr/>
          <p:nvPr/>
        </p:nvGrpSpPr>
        <p:grpSpPr>
          <a:xfrm>
            <a:off x="10083218" y="4932202"/>
            <a:ext cx="9352084" cy="4090828"/>
            <a:chOff x="0" y="1978290"/>
            <a:chExt cx="4752528" cy="1910141"/>
          </a:xfrm>
          <a:effectLst>
            <a:outerShdw blurRad="63500" sx="102000" sy="102000" algn="ctr" rotWithShape="0">
              <a:prstClr val="black">
                <a:alpha val="40000"/>
              </a:prstClr>
            </a:outerShdw>
          </a:effectLst>
        </p:grpSpPr>
        <p:sp>
          <p:nvSpPr>
            <p:cNvPr id="11" name="Yuvarlatılmış Dikdörtgen 10"/>
            <p:cNvSpPr/>
            <p:nvPr/>
          </p:nvSpPr>
          <p:spPr>
            <a:xfrm>
              <a:off x="0" y="2148788"/>
              <a:ext cx="4752528" cy="1739643"/>
            </a:xfrm>
            <a:prstGeom prst="roundRect">
              <a:avLst/>
            </a:prstGeom>
            <a:solidFill>
              <a:srgbClr val="FCD3BA"/>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tr-TR"/>
            </a:p>
          </p:txBody>
        </p:sp>
        <p:sp>
          <p:nvSpPr>
            <p:cNvPr id="12" name="Yuvarlatılmış Dikdörtgen 4"/>
            <p:cNvSpPr txBox="1"/>
            <p:nvPr/>
          </p:nvSpPr>
          <p:spPr>
            <a:xfrm>
              <a:off x="115042" y="1978290"/>
              <a:ext cx="4395010" cy="1825219"/>
            </a:xfrm>
            <a:prstGeom prst="rect">
              <a:avLst/>
            </a:prstGeom>
            <a:effectLst>
              <a:outerShdw blurRad="63500" sx="102000" sy="102000" algn="ctr" rotWithShape="0">
                <a:prstClr val="black">
                  <a:alpha val="40000"/>
                </a:prstClr>
              </a:outerShdw>
            </a:effectLst>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p>
              <a:pPr lvl="0" algn="just" defTabSz="889000">
                <a:lnSpc>
                  <a:spcPct val="90000"/>
                </a:lnSpc>
                <a:spcBef>
                  <a:spcPct val="0"/>
                </a:spcBef>
                <a:spcAft>
                  <a:spcPct val="35000"/>
                </a:spcAft>
              </a:pPr>
              <a:r>
                <a:rPr lang="tr-TR" sz="3600" b="1" kern="1200" dirty="0">
                  <a:solidFill>
                    <a:schemeClr val="tx1"/>
                  </a:solidFill>
                  <a:latin typeface="Calibri" panose="020F0502020204030204" pitchFamily="34" charset="0"/>
                  <a:cs typeface="Calibri" panose="020F0502020204030204" pitchFamily="34" charset="0"/>
                </a:rPr>
                <a:t>Mali karar ve işlemin </a:t>
              </a:r>
              <a:r>
                <a:rPr lang="tr-TR" sz="3600" b="1" u="none" kern="1200" dirty="0">
                  <a:solidFill>
                    <a:srgbClr val="C00000"/>
                  </a:solidFill>
                  <a:latin typeface="Calibri" panose="020F0502020204030204" pitchFamily="34" charset="0"/>
                  <a:cs typeface="Calibri" panose="020F0502020204030204" pitchFamily="34" charset="0"/>
                </a:rPr>
                <a:t>uygun görülmemesi </a:t>
              </a:r>
              <a:r>
                <a:rPr lang="tr-TR" sz="3600" b="1" u="none" kern="1200" dirty="0">
                  <a:solidFill>
                    <a:schemeClr val="tx1"/>
                  </a:solidFill>
                  <a:latin typeface="Calibri" panose="020F0502020204030204" pitchFamily="34" charset="0"/>
                  <a:cs typeface="Calibri" panose="020F0502020204030204" pitchFamily="34" charset="0"/>
                </a:rPr>
                <a:t>halinde </a:t>
              </a:r>
              <a:r>
                <a:rPr lang="tr-TR" sz="3600" b="1" kern="1200" dirty="0">
                  <a:solidFill>
                    <a:schemeClr val="tx1"/>
                  </a:solidFill>
                  <a:latin typeface="Calibri" panose="020F0502020204030204" pitchFamily="34" charset="0"/>
                  <a:cs typeface="Calibri" panose="020F0502020204030204" pitchFamily="34" charset="0"/>
                </a:rPr>
                <a:t>ise nedenleri açıkça belirtilen </a:t>
              </a:r>
              <a:r>
                <a:rPr lang="tr-TR" sz="3600" b="1" i="1" kern="1200" dirty="0">
                  <a:solidFill>
                    <a:schemeClr val="tx1"/>
                  </a:solidFill>
                  <a:latin typeface="Calibri" panose="020F0502020204030204" pitchFamily="34" charset="0"/>
                  <a:cs typeface="Calibri" panose="020F0502020204030204" pitchFamily="34" charset="0"/>
                </a:rPr>
                <a:t>bir görüş yazısı yazılarak</a:t>
              </a:r>
              <a:r>
                <a:rPr lang="tr-TR" sz="3600" b="1" kern="1200" dirty="0">
                  <a:solidFill>
                    <a:schemeClr val="tx1"/>
                  </a:solidFill>
                  <a:latin typeface="Calibri" panose="020F0502020204030204" pitchFamily="34" charset="0"/>
                  <a:cs typeface="Calibri" panose="020F0502020204030204" pitchFamily="34" charset="0"/>
                </a:rPr>
                <a:t> kontrole tabi karar ve işlem belgeleri eklenmek suretiyle ilgili birimine gönderilir.</a:t>
              </a:r>
            </a:p>
          </p:txBody>
        </p:sp>
      </p:grpSp>
      <p:sp>
        <p:nvSpPr>
          <p:cNvPr id="13" name="Dikdörtgen: Yuvarlatılmış Köşeler 3">
            <a:extLst>
              <a:ext uri="{FF2B5EF4-FFF2-40B4-BE49-F238E27FC236}">
                <a16:creationId xmlns:a16="http://schemas.microsoft.com/office/drawing/2014/main" id="{3BB940E1-4BCA-49B5-A707-85D9ED86375E}"/>
              </a:ext>
            </a:extLst>
          </p:cNvPr>
          <p:cNvSpPr/>
          <p:nvPr/>
        </p:nvSpPr>
        <p:spPr>
          <a:xfrm>
            <a:off x="3702903" y="9601729"/>
            <a:ext cx="12496800" cy="3439381"/>
          </a:xfrm>
          <a:prstGeom prst="roundRect">
            <a:avLst/>
          </a:prstGeom>
          <a:effectLst>
            <a:outerShdw blurRad="63500" sx="102000" sy="102000" algn="ctr" rotWithShape="0">
              <a:prstClr val="black">
                <a:alpha val="40000"/>
              </a:prstClr>
            </a:outerShdw>
          </a:effectLst>
        </p:spPr>
        <p:style>
          <a:lnRef idx="1">
            <a:schemeClr val="accent3"/>
          </a:lnRef>
          <a:fillRef idx="2">
            <a:schemeClr val="accent3"/>
          </a:fillRef>
          <a:effectRef idx="1">
            <a:schemeClr val="accent3"/>
          </a:effectRef>
          <a:fontRef idx="minor">
            <a:schemeClr val="dk1"/>
          </a:fontRef>
        </p:style>
        <p:txBody>
          <a:bodyPr rtlCol="0" anchor="ctr"/>
          <a:lstStyle/>
          <a:p>
            <a:pPr algn="just"/>
            <a:r>
              <a:rPr lang="tr-TR" sz="3600" b="1" dirty="0">
                <a:solidFill>
                  <a:srgbClr val="C00000"/>
                </a:solidFill>
                <a:latin typeface="Calibri" panose="020F0502020204030204" pitchFamily="34" charset="0"/>
                <a:cs typeface="Calibri" panose="020F0502020204030204" pitchFamily="34" charset="0"/>
              </a:rPr>
              <a:t>Görüş Yazısı: </a:t>
            </a:r>
            <a:r>
              <a:rPr lang="tr-TR" sz="3600" b="1" dirty="0">
                <a:solidFill>
                  <a:schemeClr val="tx1"/>
                </a:solidFill>
                <a:latin typeface="Calibri" panose="020F0502020204030204" pitchFamily="34" charset="0"/>
                <a:cs typeface="Calibri" panose="020F0502020204030204" pitchFamily="34" charset="0"/>
              </a:rPr>
              <a:t>Ön mali kontrol sonucunda malî karar ve işlemlerin uygun bulunup bulunmadığı yönünde verilen yazılı görüşü veya dayanak belge üzerine yazılan şerhi ifade etmektedir.</a:t>
            </a:r>
            <a:endParaRPr lang="tr-TR" sz="3600" dirty="0">
              <a:solidFill>
                <a:schemeClr val="tx1"/>
              </a:solidFill>
            </a:endParaRPr>
          </a:p>
        </p:txBody>
      </p:sp>
    </p:spTree>
    <p:extLst>
      <p:ext uri="{BB962C8B-B14F-4D97-AF65-F5344CB8AC3E}">
        <p14:creationId xmlns:p14="http://schemas.microsoft.com/office/powerpoint/2010/main" val="87133523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20104100" cy="15078353"/>
          </a:xfrm>
          <a:prstGeom prst="rect">
            <a:avLst/>
          </a:prstGeom>
        </p:spPr>
      </p:pic>
      <p:sp>
        <p:nvSpPr>
          <p:cNvPr id="3" name="Unvan 2"/>
          <p:cNvSpPr>
            <a:spLocks noGrp="1"/>
          </p:cNvSpPr>
          <p:nvPr>
            <p:ph type="title"/>
          </p:nvPr>
        </p:nvSpPr>
        <p:spPr>
          <a:xfrm>
            <a:off x="1005205" y="4040743"/>
            <a:ext cx="18093690" cy="830997"/>
          </a:xfrm>
        </p:spPr>
        <p:txBody>
          <a:bodyPr/>
          <a:lstStyle/>
          <a:p>
            <a:pPr algn="ctr"/>
            <a:r>
              <a:rPr lang="tr-TR" sz="5400" b="1" dirty="0">
                <a:solidFill>
                  <a:srgbClr val="C00000"/>
                </a:solidFill>
                <a:latin typeface="Celibre"/>
              </a:rPr>
              <a:t>Mali Hizmetler Biriminde Ön Mali Kontrol / 4</a:t>
            </a:r>
            <a:endParaRPr lang="tr-TR" sz="5400" b="1" dirty="0">
              <a:solidFill>
                <a:srgbClr val="C00000"/>
              </a:solidFill>
            </a:endParaRPr>
          </a:p>
        </p:txBody>
      </p:sp>
      <p:sp>
        <p:nvSpPr>
          <p:cNvPr id="4" name="Metin Yer Tutucusu 3"/>
          <p:cNvSpPr>
            <a:spLocks noGrp="1"/>
          </p:cNvSpPr>
          <p:nvPr>
            <p:ph type="body" idx="1"/>
          </p:nvPr>
        </p:nvSpPr>
        <p:spPr>
          <a:xfrm>
            <a:off x="1005205" y="5483225"/>
            <a:ext cx="18093690" cy="7312771"/>
          </a:xfrm>
        </p:spPr>
        <p:txBody>
          <a:bodyPr/>
          <a:lstStyle/>
          <a:p>
            <a:pPr algn="just">
              <a:lnSpc>
                <a:spcPct val="120000"/>
              </a:lnSpc>
            </a:pPr>
            <a:r>
              <a:rPr lang="tr-TR" sz="4400" b="1" dirty="0">
                <a:latin typeface="Times New Roman" panose="02020603050405020304" pitchFamily="18" charset="0"/>
                <a:cs typeface="Times New Roman" panose="02020603050405020304" pitchFamily="18" charset="0"/>
              </a:rPr>
              <a:t>Ön mali kontrolün niteliği</a:t>
            </a:r>
          </a:p>
          <a:p>
            <a:pPr algn="just">
              <a:lnSpc>
                <a:spcPct val="120000"/>
              </a:lnSpc>
            </a:pPr>
            <a:r>
              <a:rPr lang="tr-TR" sz="4400" dirty="0">
                <a:latin typeface="Times New Roman" panose="02020603050405020304" pitchFamily="18" charset="0"/>
                <a:cs typeface="Times New Roman" panose="02020603050405020304" pitchFamily="18" charset="0"/>
              </a:rPr>
              <a:t>Ön mali kontrol sonucunda uygun görüş verilip verilmemesi, danışma ve önleyici niteliği haiz olup, malî karar ve işlemlerin harcama yetkilisi tarafından uygulanmasında bağlayıcı değildir.</a:t>
            </a:r>
          </a:p>
          <a:p>
            <a:pPr algn="just">
              <a:lnSpc>
                <a:spcPct val="120000"/>
              </a:lnSpc>
            </a:pPr>
            <a:r>
              <a:rPr lang="tr-TR" sz="4400" dirty="0">
                <a:latin typeface="Times New Roman" panose="02020603050405020304" pitchFamily="18" charset="0"/>
                <a:cs typeface="Times New Roman" panose="02020603050405020304" pitchFamily="18" charset="0"/>
              </a:rPr>
              <a:t>Mali karar ve işlemlerin ön mali kontrole tâbi tutulması ve ön mali kontrol sonucunda </a:t>
            </a:r>
            <a:r>
              <a:rPr lang="tr-TR" sz="4400" u="sng" dirty="0">
                <a:solidFill>
                  <a:srgbClr val="C00000"/>
                </a:solidFill>
                <a:latin typeface="Times New Roman" panose="02020603050405020304" pitchFamily="18" charset="0"/>
                <a:cs typeface="Times New Roman" panose="02020603050405020304" pitchFamily="18" charset="0"/>
              </a:rPr>
              <a:t>uygun görüş verilmiş olması, harcama yetkilileri ve gerçekleştirme görevlilerinin sorumluluğunu ortadan kaldırmaz.</a:t>
            </a:r>
          </a:p>
          <a:p>
            <a:pPr algn="just">
              <a:lnSpc>
                <a:spcPct val="120000"/>
              </a:lnSpc>
            </a:pPr>
            <a:endParaRPr lang="tr-TR" sz="4400" b="1" i="1" dirty="0">
              <a:solidFill>
                <a:schemeClr val="tx1"/>
              </a:solidFill>
              <a:latin typeface="Times New Roman" panose="02020603050405020304" pitchFamily="18" charset="0"/>
              <a:cs typeface="Times New Roman" panose="02020603050405020304" pitchFamily="18" charset="0"/>
            </a:endParaRPr>
          </a:p>
          <a:p>
            <a:pPr algn="just">
              <a:lnSpc>
                <a:spcPct val="120000"/>
              </a:lnSpc>
            </a:pPr>
            <a:r>
              <a:rPr lang="tr-TR" sz="4400" b="1" i="1" dirty="0">
                <a:solidFill>
                  <a:schemeClr val="tx1"/>
                </a:solidFill>
                <a:latin typeface="Times New Roman" panose="02020603050405020304" pitchFamily="18" charset="0"/>
                <a:cs typeface="Times New Roman" panose="02020603050405020304" pitchFamily="18" charset="0"/>
              </a:rPr>
              <a:t> (İç Kontrol ve Ön Malî Kontrole İlişkin Usul ve Esaslar / Madde:11)</a:t>
            </a:r>
            <a:endParaRPr lang="tr-TR" sz="4400" dirty="0">
              <a:latin typeface="Times New Roman" panose="02020603050405020304" pitchFamily="18" charset="0"/>
              <a:cs typeface="Times New Roman" panose="02020603050405020304" pitchFamily="18" charset="0"/>
            </a:endParaRPr>
          </a:p>
        </p:txBody>
      </p:sp>
      <p:sp>
        <p:nvSpPr>
          <p:cNvPr id="5" name="Veri Yer Tutucusu 4"/>
          <p:cNvSpPr>
            <a:spLocks noGrp="1"/>
          </p:cNvSpPr>
          <p:nvPr>
            <p:ph type="dt" sz="half" idx="6"/>
          </p:nvPr>
        </p:nvSpPr>
        <p:spPr/>
        <p:txBody>
          <a:bodyPr/>
          <a:lstStyle/>
          <a:p>
            <a:fld id="{4CA0E122-C888-4C59-881F-062B358E455F}" type="datetime1">
              <a:rPr lang="en-US" smtClean="0"/>
              <a:t>3/7/2024</a:t>
            </a:fld>
            <a:endParaRPr lang="en-US"/>
          </a:p>
        </p:txBody>
      </p:sp>
      <p:sp>
        <p:nvSpPr>
          <p:cNvPr id="6" name="Slayt Numarası Yer Tutucusu 5"/>
          <p:cNvSpPr>
            <a:spLocks noGrp="1"/>
          </p:cNvSpPr>
          <p:nvPr>
            <p:ph type="sldNum" sz="quarter" idx="7"/>
          </p:nvPr>
        </p:nvSpPr>
        <p:spPr/>
        <p:txBody>
          <a:bodyPr/>
          <a:lstStyle/>
          <a:p>
            <a:fld id="{B6F15528-21DE-4FAA-801E-634DDDAF4B2B}" type="slidenum">
              <a:rPr lang="en-US" smtClean="0"/>
              <a:t>33</a:t>
            </a:fld>
            <a:endParaRPr lang="en-US"/>
          </a:p>
        </p:txBody>
      </p:sp>
    </p:spTree>
    <p:extLst>
      <p:ext uri="{BB962C8B-B14F-4D97-AF65-F5344CB8AC3E}">
        <p14:creationId xmlns:p14="http://schemas.microsoft.com/office/powerpoint/2010/main" val="24979043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20262850" cy="15078353"/>
          </a:xfrm>
          <a:prstGeom prst="rect">
            <a:avLst/>
          </a:prstGeom>
        </p:spPr>
      </p:pic>
      <p:sp>
        <p:nvSpPr>
          <p:cNvPr id="3" name="Unvan 2"/>
          <p:cNvSpPr>
            <a:spLocks noGrp="1"/>
          </p:cNvSpPr>
          <p:nvPr>
            <p:ph type="title"/>
          </p:nvPr>
        </p:nvSpPr>
        <p:spPr>
          <a:xfrm>
            <a:off x="1005205" y="4187825"/>
            <a:ext cx="18093690" cy="1661993"/>
          </a:xfrm>
        </p:spPr>
        <p:txBody>
          <a:bodyPr/>
          <a:lstStyle/>
          <a:p>
            <a:r>
              <a:rPr lang="tr-TR" sz="5400" b="1" dirty="0">
                <a:solidFill>
                  <a:srgbClr val="C00000"/>
                </a:solidFill>
                <a:latin typeface="Celibre"/>
              </a:rPr>
              <a:t>Mali Hizmetler Biriminde Ön Mali Kontrol / 5</a:t>
            </a:r>
            <a:r>
              <a:rPr lang="tr-TR" sz="5400" b="1" i="1" dirty="0">
                <a:solidFill>
                  <a:srgbClr val="C00000"/>
                </a:solidFill>
                <a:latin typeface="Celibre"/>
              </a:rPr>
              <a:t/>
            </a:r>
            <a:br>
              <a:rPr lang="tr-TR" sz="5400" b="1" i="1" dirty="0">
                <a:solidFill>
                  <a:srgbClr val="C00000"/>
                </a:solidFill>
                <a:latin typeface="Celibre"/>
              </a:rPr>
            </a:br>
            <a:endParaRPr lang="tr-TR" sz="5400" b="1" dirty="0">
              <a:solidFill>
                <a:srgbClr val="C00000"/>
              </a:solidFill>
            </a:endParaRPr>
          </a:p>
        </p:txBody>
      </p:sp>
      <p:sp>
        <p:nvSpPr>
          <p:cNvPr id="4" name="Metin Yer Tutucusu 3"/>
          <p:cNvSpPr>
            <a:spLocks noGrp="1"/>
          </p:cNvSpPr>
          <p:nvPr>
            <p:ph type="body" idx="1"/>
          </p:nvPr>
        </p:nvSpPr>
        <p:spPr>
          <a:xfrm>
            <a:off x="1005205" y="5330825"/>
            <a:ext cx="18093690" cy="10717625"/>
          </a:xfrm>
        </p:spPr>
        <p:txBody>
          <a:bodyPr/>
          <a:lstStyle/>
          <a:p>
            <a:pPr lvl="0" algn="just" rtl="0">
              <a:lnSpc>
                <a:spcPct val="120000"/>
              </a:lnSpc>
            </a:pPr>
            <a:r>
              <a:rPr lang="tr-TR" sz="4400" b="1" kern="1200" dirty="0">
                <a:solidFill>
                  <a:schemeClr val="tx1"/>
                </a:solidFill>
                <a:latin typeface="Times New Roman" panose="02020603050405020304" pitchFamily="18" charset="0"/>
                <a:cs typeface="Times New Roman" panose="02020603050405020304" pitchFamily="18" charset="0"/>
              </a:rPr>
              <a:t>TAAHHÜT EVRAKI VE SÖZLEŞME TASARILARI </a:t>
            </a:r>
          </a:p>
          <a:p>
            <a:pPr lvl="0" algn="just" rtl="0">
              <a:lnSpc>
                <a:spcPct val="120000"/>
              </a:lnSpc>
            </a:pPr>
            <a:r>
              <a:rPr lang="tr-TR" sz="4400" kern="1200" dirty="0">
                <a:solidFill>
                  <a:schemeClr val="tx1"/>
                </a:solidFill>
                <a:latin typeface="Times New Roman" panose="02020603050405020304" pitchFamily="18" charset="0"/>
                <a:cs typeface="Times New Roman" panose="02020603050405020304" pitchFamily="18" charset="0"/>
              </a:rPr>
              <a:t>➢ İdarelerin harcamayı gerektirecek taahhüt evrakı ve sözleşme tasarılarından tutarı, </a:t>
            </a:r>
            <a:r>
              <a:rPr lang="tr-TR" sz="4400" i="1" kern="1200" dirty="0">
                <a:solidFill>
                  <a:schemeClr val="tx1"/>
                </a:solidFill>
                <a:latin typeface="Times New Roman" panose="02020603050405020304" pitchFamily="18" charset="0"/>
                <a:cs typeface="Times New Roman" panose="02020603050405020304" pitchFamily="18" charset="0"/>
              </a:rPr>
              <a:t>mal ve hizmet alımları için </a:t>
            </a:r>
            <a:r>
              <a:rPr lang="tr-TR" sz="4400" b="1" i="1" kern="1200" dirty="0">
                <a:solidFill>
                  <a:schemeClr val="tx1"/>
                </a:solidFill>
                <a:latin typeface="Times New Roman" panose="02020603050405020304" pitchFamily="18" charset="0"/>
                <a:cs typeface="Times New Roman" panose="02020603050405020304" pitchFamily="18" charset="0"/>
              </a:rPr>
              <a:t>on beş milyon </a:t>
            </a:r>
            <a:r>
              <a:rPr lang="tr-TR" sz="4400" i="1" kern="1200" dirty="0">
                <a:solidFill>
                  <a:schemeClr val="tx1"/>
                </a:solidFill>
                <a:latin typeface="Times New Roman" panose="02020603050405020304" pitchFamily="18" charset="0"/>
                <a:cs typeface="Times New Roman" panose="02020603050405020304" pitchFamily="18" charset="0"/>
              </a:rPr>
              <a:t>Türk Lirasını</a:t>
            </a:r>
            <a:r>
              <a:rPr lang="tr-TR" sz="4400" kern="1200" dirty="0">
                <a:solidFill>
                  <a:schemeClr val="tx1"/>
                </a:solidFill>
                <a:latin typeface="Times New Roman" panose="02020603050405020304" pitchFamily="18" charset="0"/>
                <a:cs typeface="Times New Roman" panose="02020603050405020304" pitchFamily="18" charset="0"/>
              </a:rPr>
              <a:t>, </a:t>
            </a:r>
            <a:r>
              <a:rPr lang="tr-TR" sz="4400" i="1" kern="1200" dirty="0">
                <a:solidFill>
                  <a:schemeClr val="tx1"/>
                </a:solidFill>
                <a:latin typeface="Times New Roman" panose="02020603050405020304" pitchFamily="18" charset="0"/>
                <a:cs typeface="Times New Roman" panose="02020603050405020304" pitchFamily="18" charset="0"/>
              </a:rPr>
              <a:t>yapım işleri için </a:t>
            </a:r>
            <a:r>
              <a:rPr lang="tr-TR" sz="4400" b="1" i="1" kern="1200" dirty="0">
                <a:solidFill>
                  <a:schemeClr val="tx1"/>
                </a:solidFill>
                <a:latin typeface="Times New Roman" panose="02020603050405020304" pitchFamily="18" charset="0"/>
                <a:cs typeface="Times New Roman" panose="02020603050405020304" pitchFamily="18" charset="0"/>
              </a:rPr>
              <a:t>kırk beş milyon </a:t>
            </a:r>
            <a:r>
              <a:rPr lang="tr-TR" sz="4400" i="1" kern="1200" dirty="0">
                <a:solidFill>
                  <a:schemeClr val="tx1"/>
                </a:solidFill>
                <a:latin typeface="Times New Roman" panose="02020603050405020304" pitchFamily="18" charset="0"/>
                <a:cs typeface="Times New Roman" panose="02020603050405020304" pitchFamily="18" charset="0"/>
              </a:rPr>
              <a:t>Türk Lirasını aşanlar ön mali kontrole tâbidir. </a:t>
            </a:r>
          </a:p>
          <a:p>
            <a:pPr lvl="0" algn="just" rtl="0">
              <a:lnSpc>
                <a:spcPct val="120000"/>
              </a:lnSpc>
            </a:pPr>
            <a:r>
              <a:rPr lang="tr-TR" sz="4400" kern="1200" dirty="0">
                <a:solidFill>
                  <a:schemeClr val="tx1"/>
                </a:solidFill>
                <a:latin typeface="Times New Roman" panose="02020603050405020304" pitchFamily="18" charset="0"/>
                <a:cs typeface="Times New Roman" panose="02020603050405020304" pitchFamily="18" charset="0"/>
              </a:rPr>
              <a:t>Bu tutarlara Katma Değer Vergisi dahil değildir. </a:t>
            </a:r>
          </a:p>
          <a:p>
            <a:pPr lvl="0" algn="just" rtl="0">
              <a:lnSpc>
                <a:spcPct val="120000"/>
              </a:lnSpc>
            </a:pPr>
            <a:r>
              <a:rPr lang="tr-TR" sz="4400" kern="1200" dirty="0">
                <a:solidFill>
                  <a:schemeClr val="tx1"/>
                </a:solidFill>
                <a:latin typeface="Times New Roman" panose="02020603050405020304" pitchFamily="18" charset="0"/>
                <a:cs typeface="Times New Roman" panose="02020603050405020304" pitchFamily="18" charset="0"/>
              </a:rPr>
              <a:t>➢ İdareler belirlenen tutarlar içinde kalmak ve üst yöneticiden onay almak kaydıyla merkez ve taşra teşkilatı ile birimler bazında risk analizleri çerçevesinde farklı tutarlar belirlemeye yetkilidirler.</a:t>
            </a:r>
            <a:r>
              <a:rPr lang="tr-TR" sz="4400" b="1"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(İç Kontrol ve Ön Mali Kontrole İlişkin Usul ve Esaslar. Mad:17)</a:t>
            </a:r>
            <a:endParaRPr lang="tr-TR" sz="4400" kern="1200" dirty="0">
              <a:solidFill>
                <a:schemeClr val="tx1"/>
              </a:solidFill>
              <a:latin typeface="Times New Roman" panose="02020603050405020304" pitchFamily="18" charset="0"/>
              <a:cs typeface="Times New Roman" panose="02020603050405020304" pitchFamily="18" charset="0"/>
            </a:endParaRPr>
          </a:p>
          <a:p>
            <a:pPr algn="just" rtl="0">
              <a:lnSpc>
                <a:spcPct val="120000"/>
              </a:lnSpc>
            </a:pPr>
            <a:r>
              <a:rPr lang="tr-TR" sz="4400" kern="1200" dirty="0">
                <a:solidFill>
                  <a:schemeClr val="tx1"/>
                </a:solidFill>
                <a:latin typeface="Times New Roman" panose="02020603050405020304" pitchFamily="18" charset="0"/>
                <a:cs typeface="Times New Roman" panose="02020603050405020304" pitchFamily="18" charset="0"/>
              </a:rPr>
              <a:t>Üniversitemizde bu limitler; </a:t>
            </a:r>
            <a:r>
              <a:rPr lang="tr-TR" sz="4400" i="1" kern="1200" dirty="0">
                <a:solidFill>
                  <a:schemeClr val="tx1"/>
                </a:solidFill>
                <a:latin typeface="Times New Roman" panose="02020603050405020304" pitchFamily="18" charset="0"/>
                <a:cs typeface="Times New Roman" panose="02020603050405020304" pitchFamily="18" charset="0"/>
              </a:rPr>
              <a:t>2024 yılı için mal ve hizmet alımları için </a:t>
            </a:r>
            <a:r>
              <a:rPr lang="tr-TR" sz="4400" b="1" i="1" kern="1200" dirty="0">
                <a:solidFill>
                  <a:schemeClr val="tx1"/>
                </a:solidFill>
                <a:latin typeface="Times New Roman" panose="02020603050405020304" pitchFamily="18" charset="0"/>
                <a:cs typeface="Times New Roman" panose="02020603050405020304" pitchFamily="18" charset="0"/>
              </a:rPr>
              <a:t>beş milyon Türk Lirasını</a:t>
            </a:r>
            <a:r>
              <a:rPr lang="tr-TR" sz="4400" kern="1200" dirty="0">
                <a:solidFill>
                  <a:schemeClr val="tx1"/>
                </a:solidFill>
                <a:latin typeface="Times New Roman" panose="02020603050405020304" pitchFamily="18" charset="0"/>
                <a:cs typeface="Times New Roman" panose="02020603050405020304" pitchFamily="18" charset="0"/>
              </a:rPr>
              <a:t>, </a:t>
            </a:r>
            <a:r>
              <a:rPr lang="tr-TR" sz="4400" i="1" kern="1200" dirty="0">
                <a:solidFill>
                  <a:schemeClr val="tx1"/>
                </a:solidFill>
                <a:latin typeface="Times New Roman" panose="02020603050405020304" pitchFamily="18" charset="0"/>
                <a:cs typeface="Times New Roman" panose="02020603050405020304" pitchFamily="18" charset="0"/>
              </a:rPr>
              <a:t>yapım işleri için </a:t>
            </a:r>
            <a:r>
              <a:rPr lang="tr-TR" sz="4400" b="1" i="1" kern="1200" dirty="0">
                <a:solidFill>
                  <a:schemeClr val="tx1"/>
                </a:solidFill>
                <a:latin typeface="Times New Roman" panose="02020603050405020304" pitchFamily="18" charset="0"/>
                <a:cs typeface="Times New Roman" panose="02020603050405020304" pitchFamily="18" charset="0"/>
              </a:rPr>
              <a:t>on milyon Türk Lirasını </a:t>
            </a:r>
            <a:r>
              <a:rPr lang="tr-TR" sz="4400" i="1" kern="1200" dirty="0">
                <a:solidFill>
                  <a:schemeClr val="tx1"/>
                </a:solidFill>
                <a:latin typeface="Times New Roman" panose="02020603050405020304" pitchFamily="18" charset="0"/>
                <a:cs typeface="Times New Roman" panose="02020603050405020304" pitchFamily="18" charset="0"/>
              </a:rPr>
              <a:t>aşanlar olarak belirlenmiştir. </a:t>
            </a:r>
            <a:endParaRPr lang="tr-TR" sz="4400" b="1" kern="1200" dirty="0">
              <a:solidFill>
                <a:schemeClr val="tx1"/>
              </a:solidFill>
              <a:latin typeface="Times New Roman" panose="02020603050405020304" pitchFamily="18" charset="0"/>
              <a:cs typeface="Times New Roman" panose="02020603050405020304" pitchFamily="18" charset="0"/>
            </a:endParaRPr>
          </a:p>
          <a:p>
            <a:endParaRPr lang="tr-TR" sz="4800" dirty="0"/>
          </a:p>
        </p:txBody>
      </p:sp>
      <p:sp>
        <p:nvSpPr>
          <p:cNvPr id="5" name="Veri Yer Tutucusu 4"/>
          <p:cNvSpPr>
            <a:spLocks noGrp="1"/>
          </p:cNvSpPr>
          <p:nvPr>
            <p:ph type="dt" sz="half" idx="6"/>
          </p:nvPr>
        </p:nvSpPr>
        <p:spPr/>
        <p:txBody>
          <a:bodyPr/>
          <a:lstStyle/>
          <a:p>
            <a:fld id="{DB4D93F5-616B-406B-A564-221B2A94C8E7}" type="datetime1">
              <a:rPr lang="en-US" smtClean="0"/>
              <a:t>3/7/2024</a:t>
            </a:fld>
            <a:endParaRPr lang="en-US" dirty="0"/>
          </a:p>
        </p:txBody>
      </p:sp>
      <p:sp>
        <p:nvSpPr>
          <p:cNvPr id="6" name="Slayt Numarası Yer Tutucusu 5"/>
          <p:cNvSpPr>
            <a:spLocks noGrp="1"/>
          </p:cNvSpPr>
          <p:nvPr>
            <p:ph type="sldNum" sz="quarter" idx="7"/>
          </p:nvPr>
        </p:nvSpPr>
        <p:spPr/>
        <p:txBody>
          <a:bodyPr/>
          <a:lstStyle/>
          <a:p>
            <a:fld id="{B6F15528-21DE-4FAA-801E-634DDDAF4B2B}" type="slidenum">
              <a:rPr lang="en-US" smtClean="0"/>
              <a:t>34</a:t>
            </a:fld>
            <a:endParaRPr lang="en-US" dirty="0"/>
          </a:p>
        </p:txBody>
      </p:sp>
    </p:spTree>
    <p:extLst>
      <p:ext uri="{BB962C8B-B14F-4D97-AF65-F5344CB8AC3E}">
        <p14:creationId xmlns:p14="http://schemas.microsoft.com/office/powerpoint/2010/main" val="278248886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2897"/>
            <a:ext cx="20415250" cy="15078353"/>
          </a:xfrm>
          <a:prstGeom prst="rect">
            <a:avLst/>
          </a:prstGeom>
        </p:spPr>
      </p:pic>
      <p:sp>
        <p:nvSpPr>
          <p:cNvPr id="3" name="Unvan 2"/>
          <p:cNvSpPr>
            <a:spLocks noGrp="1"/>
          </p:cNvSpPr>
          <p:nvPr>
            <p:ph type="title"/>
          </p:nvPr>
        </p:nvSpPr>
        <p:spPr>
          <a:xfrm>
            <a:off x="679450" y="4187825"/>
            <a:ext cx="18941423" cy="738664"/>
          </a:xfrm>
        </p:spPr>
        <p:txBody>
          <a:bodyPr/>
          <a:lstStyle/>
          <a:p>
            <a:r>
              <a:rPr lang="tr-TR" sz="4800" b="1" dirty="0">
                <a:solidFill>
                  <a:srgbClr val="C00000"/>
                </a:solidFill>
              </a:rPr>
              <a:t>Ödemelerde Kullanılan Önemli </a:t>
            </a:r>
            <a:r>
              <a:rPr lang="tr-TR" sz="4800" b="1" dirty="0">
                <a:solidFill>
                  <a:srgbClr val="C00000"/>
                </a:solidFill>
                <a:ea typeface="+mn-ea"/>
                <a:cs typeface="+mn-cs"/>
              </a:rPr>
              <a:t>Belgeler / 1</a:t>
            </a:r>
            <a:endParaRPr lang="tr-TR" sz="4800" b="1" dirty="0">
              <a:solidFill>
                <a:srgbClr val="C00000"/>
              </a:solidFill>
            </a:endParaRPr>
          </a:p>
        </p:txBody>
      </p:sp>
      <p:sp>
        <p:nvSpPr>
          <p:cNvPr id="4" name="Metin Yer Tutucusu 3"/>
          <p:cNvSpPr>
            <a:spLocks noGrp="1"/>
          </p:cNvSpPr>
          <p:nvPr>
            <p:ph type="body" idx="1"/>
          </p:nvPr>
        </p:nvSpPr>
        <p:spPr>
          <a:xfrm>
            <a:off x="1005205" y="4926489"/>
            <a:ext cx="18093690" cy="11707820"/>
          </a:xfrm>
        </p:spPr>
        <p:txBody>
          <a:bodyPr/>
          <a:lstStyle/>
          <a:p>
            <a:pPr algn="l"/>
            <a:endParaRPr lang="tr-TR" sz="4800" dirty="0">
              <a:solidFill>
                <a:srgbClr val="000000"/>
              </a:solidFill>
              <a:latin typeface="Times New Roman" panose="02020603050405020304" pitchFamily="18" charset="0"/>
              <a:ea typeface="Times New Roman" panose="02020603050405020304" pitchFamily="18" charset="0"/>
            </a:endParaRPr>
          </a:p>
          <a:p>
            <a:pPr algn="just">
              <a:lnSpc>
                <a:spcPct val="120000"/>
              </a:lnSpc>
            </a:pPr>
            <a:r>
              <a:rPr lang="tr-TR" sz="4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Giderin çeşidine göre aranacak gerçekleştirme belgelerinin şekil ve türleri; Hazine ve Maliye Bakanlığınca hazırlanıp 31.12.2005 tarihli Resmi Gazetede yayınlanıp 01.01.2006 tarihinde yürürlüğe giren Merkezi Yönetim Harcama Belgeleri Yönetmeliğinde gösterilmiş olup ilgisine göre diğer mevzuat hükümlerinde de gerçekleştirme belgelerine yer verilmiştir.</a:t>
            </a:r>
            <a:endParaRPr lang="en-US" sz="4400" dirty="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20000"/>
              </a:lnSpc>
            </a:pPr>
            <a:endParaRPr lang="tr-TR" sz="4400" dirty="0">
              <a:latin typeface="Times New Roman" panose="02020603050405020304" pitchFamily="18" charset="0"/>
              <a:cs typeface="Times New Roman" panose="02020603050405020304" pitchFamily="18" charset="0"/>
            </a:endParaRPr>
          </a:p>
          <a:p>
            <a:pPr algn="just">
              <a:lnSpc>
                <a:spcPct val="120000"/>
              </a:lnSpc>
            </a:pPr>
            <a:r>
              <a:rPr lang="tr-TR" sz="4400" b="1" dirty="0">
                <a:latin typeface="Times New Roman" panose="02020603050405020304" pitchFamily="18" charset="0"/>
                <a:cs typeface="Times New Roman" panose="02020603050405020304" pitchFamily="18" charset="0"/>
                <a:hlinkClick r:id="rId3" action="ppaction://hlinkfile"/>
              </a:rPr>
              <a:t>Harcama Talimatı: </a:t>
            </a:r>
            <a:r>
              <a:rPr lang="tr-TR" sz="4400" u="sng" dirty="0">
                <a:latin typeface="Times New Roman" panose="02020603050405020304" pitchFamily="18" charset="0"/>
                <a:cs typeface="Times New Roman" panose="02020603050405020304" pitchFamily="18" charset="0"/>
              </a:rPr>
              <a:t>Kamu ihale mevzuatına tabi olmayan bir giderin </a:t>
            </a:r>
            <a:r>
              <a:rPr lang="tr-TR" sz="4400" dirty="0">
                <a:latin typeface="Times New Roman" panose="02020603050405020304" pitchFamily="18" charset="0"/>
                <a:cs typeface="Times New Roman" panose="02020603050405020304" pitchFamily="18" charset="0"/>
              </a:rPr>
              <a:t>idare adına geçici veya kesin olarak ödenebilmesi için giderin konusunu, gerekçesini, yapılacak iş veya hizmetin süresini, hukuki dayanaklarını, tutarını, kullanılabilir ödeneğini, tertibini, gerçekleştirme usulü ile gerçekleştirmeyle görevli olanlara ilişkin bilgileri gösteren ve harcama yetkilisinin imzasını taşıyan belgedir.</a:t>
            </a:r>
          </a:p>
          <a:p>
            <a:pPr algn="l"/>
            <a:endParaRPr lang="tr-TR" sz="4400" dirty="0">
              <a:solidFill>
                <a:srgbClr val="FF0000"/>
              </a:solidFill>
              <a:latin typeface="Times New Roman" panose="02020603050405020304" pitchFamily="18" charset="0"/>
              <a:cs typeface="Times New Roman" panose="02020603050405020304" pitchFamily="18" charset="0"/>
            </a:endParaRPr>
          </a:p>
          <a:p>
            <a:pPr algn="l"/>
            <a:endParaRPr lang="tr-TR" sz="4400" dirty="0">
              <a:solidFill>
                <a:srgbClr val="FF0000"/>
              </a:solidFill>
              <a:latin typeface="Times New Roman" panose="02020603050405020304" pitchFamily="18" charset="0"/>
              <a:cs typeface="Times New Roman" panose="02020603050405020304" pitchFamily="18" charset="0"/>
            </a:endParaRPr>
          </a:p>
          <a:p>
            <a:pPr algn="l"/>
            <a:endParaRPr lang="tr-TR" sz="4400" dirty="0">
              <a:solidFill>
                <a:srgbClr val="FF0000"/>
              </a:solidFill>
              <a:latin typeface="Times New Roman" panose="02020603050405020304" pitchFamily="18" charset="0"/>
              <a:cs typeface="Times New Roman" panose="02020603050405020304" pitchFamily="18" charset="0"/>
            </a:endParaRPr>
          </a:p>
        </p:txBody>
      </p:sp>
      <p:sp>
        <p:nvSpPr>
          <p:cNvPr id="5" name="Veri Yer Tutucusu 4"/>
          <p:cNvSpPr>
            <a:spLocks noGrp="1"/>
          </p:cNvSpPr>
          <p:nvPr>
            <p:ph type="dt" sz="half" idx="6"/>
          </p:nvPr>
        </p:nvSpPr>
        <p:spPr/>
        <p:txBody>
          <a:bodyPr/>
          <a:lstStyle/>
          <a:p>
            <a:fld id="{DB4D93F5-616B-406B-A564-221B2A94C8E7}" type="datetime1">
              <a:rPr lang="en-US" smtClean="0"/>
              <a:t>3/7/2024</a:t>
            </a:fld>
            <a:endParaRPr lang="en-US" dirty="0"/>
          </a:p>
        </p:txBody>
      </p:sp>
      <p:sp>
        <p:nvSpPr>
          <p:cNvPr id="6" name="Slayt Numarası Yer Tutucusu 5"/>
          <p:cNvSpPr>
            <a:spLocks noGrp="1"/>
          </p:cNvSpPr>
          <p:nvPr>
            <p:ph type="sldNum" sz="quarter" idx="7"/>
          </p:nvPr>
        </p:nvSpPr>
        <p:spPr/>
        <p:txBody>
          <a:bodyPr/>
          <a:lstStyle/>
          <a:p>
            <a:fld id="{B6F15528-21DE-4FAA-801E-634DDDAF4B2B}" type="slidenum">
              <a:rPr lang="en-US" smtClean="0"/>
              <a:t>35</a:t>
            </a:fld>
            <a:endParaRPr lang="en-US"/>
          </a:p>
        </p:txBody>
      </p:sp>
    </p:spTree>
    <p:extLst>
      <p:ext uri="{BB962C8B-B14F-4D97-AF65-F5344CB8AC3E}">
        <p14:creationId xmlns:p14="http://schemas.microsoft.com/office/powerpoint/2010/main" val="385438007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2897"/>
            <a:ext cx="20491450" cy="15078353"/>
          </a:xfrm>
          <a:prstGeom prst="rect">
            <a:avLst/>
          </a:prstGeom>
        </p:spPr>
      </p:pic>
      <p:sp>
        <p:nvSpPr>
          <p:cNvPr id="3" name="Unvan 2"/>
          <p:cNvSpPr>
            <a:spLocks noGrp="1"/>
          </p:cNvSpPr>
          <p:nvPr>
            <p:ph type="title"/>
          </p:nvPr>
        </p:nvSpPr>
        <p:spPr>
          <a:xfrm>
            <a:off x="755650" y="4187825"/>
            <a:ext cx="18865223" cy="738664"/>
          </a:xfrm>
        </p:spPr>
        <p:txBody>
          <a:bodyPr/>
          <a:lstStyle/>
          <a:p>
            <a:r>
              <a:rPr lang="tr-TR" sz="4800" b="1" dirty="0">
                <a:solidFill>
                  <a:srgbClr val="C00000"/>
                </a:solidFill>
              </a:rPr>
              <a:t>Ödemelerde Kullanılan Önemli Belgeler / 2</a:t>
            </a:r>
            <a:endParaRPr lang="tr-TR" sz="4800" dirty="0">
              <a:solidFill>
                <a:srgbClr val="C00000"/>
              </a:solidFill>
            </a:endParaRPr>
          </a:p>
        </p:txBody>
      </p:sp>
      <p:sp>
        <p:nvSpPr>
          <p:cNvPr id="4" name="Metin Yer Tutucusu 3"/>
          <p:cNvSpPr>
            <a:spLocks noGrp="1"/>
          </p:cNvSpPr>
          <p:nvPr>
            <p:ph type="body" idx="1"/>
          </p:nvPr>
        </p:nvSpPr>
        <p:spPr>
          <a:xfrm>
            <a:off x="1005205" y="4645025"/>
            <a:ext cx="18093690" cy="6808018"/>
          </a:xfrm>
        </p:spPr>
        <p:txBody>
          <a:bodyPr/>
          <a:lstStyle/>
          <a:p>
            <a:r>
              <a:rPr lang="tr-TR" sz="4800" dirty="0"/>
              <a:t/>
            </a:r>
            <a:br>
              <a:rPr lang="tr-TR" sz="4800" dirty="0"/>
            </a:br>
            <a:endParaRPr lang="tr-TR" sz="4800" dirty="0"/>
          </a:p>
          <a:p>
            <a:pPr algn="just">
              <a:lnSpc>
                <a:spcPct val="120000"/>
              </a:lnSpc>
            </a:pPr>
            <a:r>
              <a:rPr lang="tr-TR" sz="4400" b="1" dirty="0">
                <a:latin typeface="Times New Roman" panose="02020603050405020304" pitchFamily="18" charset="0"/>
                <a:cs typeface="Times New Roman" panose="02020603050405020304" pitchFamily="18" charset="0"/>
                <a:hlinkClick r:id="rId3" action="ppaction://hlinkfile"/>
              </a:rPr>
              <a:t>İhale Onay Belgesi: </a:t>
            </a:r>
            <a:r>
              <a:rPr lang="tr-TR" sz="4400" dirty="0">
                <a:latin typeface="Times New Roman" panose="02020603050405020304" pitchFamily="18" charset="0"/>
                <a:cs typeface="Times New Roman" panose="02020603050405020304" pitchFamily="18" charset="0"/>
              </a:rPr>
              <a:t>Kamu İhale Kanununda belirtilen ihale usullerinden (Açık İhale Usulü, Belli İstekliler Arasında İhale Usulü ve Pazarlık Usulü) birinin kullanılması suretiyle yapılacak mal ve hizmet alımlarında kullanılır. </a:t>
            </a:r>
          </a:p>
          <a:p>
            <a:pPr algn="l"/>
            <a:endParaRPr lang="tr-TR" sz="4400" dirty="0">
              <a:latin typeface="Times New Roman" panose="02020603050405020304" pitchFamily="18" charset="0"/>
              <a:cs typeface="Times New Roman" panose="02020603050405020304" pitchFamily="18" charset="0"/>
            </a:endParaRPr>
          </a:p>
          <a:p>
            <a:pPr algn="l"/>
            <a:r>
              <a:rPr lang="tr-TR" sz="4800" dirty="0"/>
              <a:t/>
            </a:r>
            <a:br>
              <a:rPr lang="tr-TR" sz="4800" dirty="0"/>
            </a:br>
            <a:r>
              <a:rPr lang="tr-TR" sz="4800" dirty="0"/>
              <a:t/>
            </a:r>
            <a:br>
              <a:rPr lang="tr-TR" sz="4800" dirty="0"/>
            </a:br>
            <a:endParaRPr lang="tr-TR" sz="4800" dirty="0"/>
          </a:p>
        </p:txBody>
      </p:sp>
      <p:sp>
        <p:nvSpPr>
          <p:cNvPr id="5" name="Veri Yer Tutucusu 4"/>
          <p:cNvSpPr>
            <a:spLocks noGrp="1"/>
          </p:cNvSpPr>
          <p:nvPr>
            <p:ph type="dt" sz="half" idx="6"/>
          </p:nvPr>
        </p:nvSpPr>
        <p:spPr/>
        <p:txBody>
          <a:bodyPr/>
          <a:lstStyle/>
          <a:p>
            <a:fld id="{DB4D93F5-616B-406B-A564-221B2A94C8E7}" type="datetime1">
              <a:rPr lang="en-US" smtClean="0"/>
              <a:t>3/7/2024</a:t>
            </a:fld>
            <a:endParaRPr lang="en-US"/>
          </a:p>
        </p:txBody>
      </p:sp>
      <p:sp>
        <p:nvSpPr>
          <p:cNvPr id="6" name="Slayt Numarası Yer Tutucusu 5"/>
          <p:cNvSpPr>
            <a:spLocks noGrp="1"/>
          </p:cNvSpPr>
          <p:nvPr>
            <p:ph type="sldNum" sz="quarter" idx="7"/>
          </p:nvPr>
        </p:nvSpPr>
        <p:spPr/>
        <p:txBody>
          <a:bodyPr/>
          <a:lstStyle/>
          <a:p>
            <a:fld id="{B6F15528-21DE-4FAA-801E-634DDDAF4B2B}" type="slidenum">
              <a:rPr lang="en-US" smtClean="0"/>
              <a:t>36</a:t>
            </a:fld>
            <a:endParaRPr lang="en-US"/>
          </a:p>
        </p:txBody>
      </p:sp>
    </p:spTree>
    <p:extLst>
      <p:ext uri="{BB962C8B-B14F-4D97-AF65-F5344CB8AC3E}">
        <p14:creationId xmlns:p14="http://schemas.microsoft.com/office/powerpoint/2010/main" val="196292482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3" cstate="print"/>
          <a:stretch>
            <a:fillRect/>
          </a:stretch>
        </p:blipFill>
        <p:spPr>
          <a:xfrm>
            <a:off x="13244" y="0"/>
            <a:ext cx="20415250" cy="15078353"/>
          </a:xfrm>
          <a:prstGeom prst="rect">
            <a:avLst/>
          </a:prstGeom>
        </p:spPr>
      </p:pic>
      <p:sp>
        <p:nvSpPr>
          <p:cNvPr id="3" name="Unvan 2"/>
          <p:cNvSpPr>
            <a:spLocks noGrp="1"/>
          </p:cNvSpPr>
          <p:nvPr>
            <p:ph type="title"/>
          </p:nvPr>
        </p:nvSpPr>
        <p:spPr>
          <a:xfrm>
            <a:off x="679450" y="4187825"/>
            <a:ext cx="18745200" cy="738664"/>
          </a:xfrm>
        </p:spPr>
        <p:txBody>
          <a:bodyPr/>
          <a:lstStyle/>
          <a:p>
            <a:r>
              <a:rPr lang="tr-TR" sz="4800" b="1" dirty="0">
                <a:solidFill>
                  <a:srgbClr val="C00000"/>
                </a:solidFill>
              </a:rPr>
              <a:t>Ödemelerde Kullanılan Önemli Belgeler / 3</a:t>
            </a:r>
            <a:endParaRPr lang="tr-TR" sz="4800" dirty="0">
              <a:solidFill>
                <a:srgbClr val="C00000"/>
              </a:solidFill>
            </a:endParaRPr>
          </a:p>
        </p:txBody>
      </p:sp>
      <p:sp>
        <p:nvSpPr>
          <p:cNvPr id="4" name="Metin Yer Tutucusu 3"/>
          <p:cNvSpPr>
            <a:spLocks noGrp="1"/>
          </p:cNvSpPr>
          <p:nvPr>
            <p:ph type="body" idx="1"/>
          </p:nvPr>
        </p:nvSpPr>
        <p:spPr>
          <a:xfrm>
            <a:off x="1005205" y="5864225"/>
            <a:ext cx="18093690" cy="5539978"/>
          </a:xfrm>
        </p:spPr>
        <p:txBody>
          <a:bodyPr/>
          <a:lstStyle/>
          <a:p>
            <a:pPr algn="just">
              <a:lnSpc>
                <a:spcPct val="120000"/>
              </a:lnSpc>
            </a:pPr>
            <a:r>
              <a:rPr lang="tr-TR" sz="4400" b="1" dirty="0">
                <a:latin typeface="Times New Roman" panose="02020603050405020304" pitchFamily="18" charset="0"/>
                <a:cs typeface="Times New Roman" panose="02020603050405020304" pitchFamily="18" charset="0"/>
                <a:hlinkClick r:id="rId4" action="ppaction://hlinkfile"/>
              </a:rPr>
              <a:t>Onay Belgesi:</a:t>
            </a:r>
            <a:r>
              <a:rPr lang="tr-TR" sz="4400" b="1" u="sng" dirty="0">
                <a:latin typeface="Times New Roman" panose="02020603050405020304" pitchFamily="18" charset="0"/>
                <a:cs typeface="Times New Roman" panose="02020603050405020304" pitchFamily="18" charset="0"/>
                <a:hlinkClick r:id="rId4" action="ppaction://hlinkfile"/>
              </a:rPr>
              <a:t> </a:t>
            </a:r>
            <a:r>
              <a:rPr lang="tr-TR" sz="4400" dirty="0">
                <a:latin typeface="Times New Roman" panose="02020603050405020304" pitchFamily="18" charset="0"/>
                <a:cs typeface="Times New Roman" panose="02020603050405020304" pitchFamily="18" charset="0"/>
              </a:rPr>
              <a:t>Doğrudan temin suretiyle veya kamu ihale mevzuatında belirtilen istisnai alımlarda kullanılır. Alım konusu işin nev’i (türü), niteliğini varsa proje numarasını, miktarı, gereken hallerde yaklaşık maliyeti, kullanılabilir ödeneği ve tertibi, alımda uygulanacak usulü, avans ve fiyat farkı verilecekse şartlarını gösteren ve harcama yetkilisinin imzasını taşıyan belgedir. </a:t>
            </a:r>
            <a:endParaRPr lang="tr-TR" sz="4800" dirty="0">
              <a:latin typeface="Times New Roman" panose="02020603050405020304" pitchFamily="18" charset="0"/>
              <a:cs typeface="Times New Roman" panose="02020603050405020304" pitchFamily="18" charset="0"/>
            </a:endParaRPr>
          </a:p>
          <a:p>
            <a:r>
              <a:rPr lang="tr-TR" sz="4800" dirty="0"/>
              <a:t/>
            </a:r>
            <a:br>
              <a:rPr lang="tr-TR" sz="4800" dirty="0"/>
            </a:br>
            <a:endParaRPr lang="tr-TR" sz="4800" dirty="0"/>
          </a:p>
        </p:txBody>
      </p:sp>
      <p:sp>
        <p:nvSpPr>
          <p:cNvPr id="5" name="Veri Yer Tutucusu 4"/>
          <p:cNvSpPr>
            <a:spLocks noGrp="1"/>
          </p:cNvSpPr>
          <p:nvPr>
            <p:ph type="dt" sz="half" idx="6"/>
          </p:nvPr>
        </p:nvSpPr>
        <p:spPr/>
        <p:txBody>
          <a:bodyPr/>
          <a:lstStyle/>
          <a:p>
            <a:fld id="{DB4D93F5-616B-406B-A564-221B2A94C8E7}" type="datetime1">
              <a:rPr lang="en-US" smtClean="0"/>
              <a:t>3/7/2024</a:t>
            </a:fld>
            <a:endParaRPr lang="en-US"/>
          </a:p>
        </p:txBody>
      </p:sp>
      <p:sp>
        <p:nvSpPr>
          <p:cNvPr id="6" name="Slayt Numarası Yer Tutucusu 5"/>
          <p:cNvSpPr>
            <a:spLocks noGrp="1"/>
          </p:cNvSpPr>
          <p:nvPr>
            <p:ph type="sldNum" sz="quarter" idx="7"/>
          </p:nvPr>
        </p:nvSpPr>
        <p:spPr/>
        <p:txBody>
          <a:bodyPr/>
          <a:lstStyle/>
          <a:p>
            <a:fld id="{B6F15528-21DE-4FAA-801E-634DDDAF4B2B}" type="slidenum">
              <a:rPr lang="en-US" smtClean="0"/>
              <a:t>37</a:t>
            </a:fld>
            <a:endParaRPr lang="en-US"/>
          </a:p>
        </p:txBody>
      </p:sp>
    </p:spTree>
    <p:extLst>
      <p:ext uri="{BB962C8B-B14F-4D97-AF65-F5344CB8AC3E}">
        <p14:creationId xmlns:p14="http://schemas.microsoft.com/office/powerpoint/2010/main" val="350912525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2897"/>
            <a:ext cx="20104100" cy="15078353"/>
          </a:xfrm>
          <a:prstGeom prst="rect">
            <a:avLst/>
          </a:prstGeom>
        </p:spPr>
      </p:pic>
      <p:sp>
        <p:nvSpPr>
          <p:cNvPr id="3" name="Unvan 2"/>
          <p:cNvSpPr>
            <a:spLocks noGrp="1"/>
          </p:cNvSpPr>
          <p:nvPr>
            <p:ph type="title"/>
          </p:nvPr>
        </p:nvSpPr>
        <p:spPr>
          <a:xfrm>
            <a:off x="495926" y="4187825"/>
            <a:ext cx="19112247" cy="1477328"/>
          </a:xfrm>
        </p:spPr>
        <p:txBody>
          <a:bodyPr/>
          <a:lstStyle/>
          <a:p>
            <a:r>
              <a:rPr lang="tr-TR" sz="4800" b="1" dirty="0">
                <a:solidFill>
                  <a:srgbClr val="C00000"/>
                </a:solidFill>
              </a:rPr>
              <a:t>Merkezi Yönetim Harcama Belgeleri  Yönetmeliğinde Yer Alan Belgeler / 4</a:t>
            </a:r>
            <a:endParaRPr lang="tr-TR" sz="4800" dirty="0">
              <a:solidFill>
                <a:srgbClr val="C00000"/>
              </a:solidFill>
            </a:endParaRPr>
          </a:p>
        </p:txBody>
      </p:sp>
      <p:sp>
        <p:nvSpPr>
          <p:cNvPr id="4" name="Metin Yer Tutucusu 3"/>
          <p:cNvSpPr>
            <a:spLocks noGrp="1"/>
          </p:cNvSpPr>
          <p:nvPr>
            <p:ph type="body" idx="1"/>
          </p:nvPr>
        </p:nvSpPr>
        <p:spPr>
          <a:xfrm>
            <a:off x="1005205" y="5254625"/>
            <a:ext cx="18093690" cy="7165038"/>
          </a:xfrm>
        </p:spPr>
        <p:txBody>
          <a:bodyPr/>
          <a:lstStyle/>
          <a:p>
            <a:pPr algn="just">
              <a:lnSpc>
                <a:spcPct val="120000"/>
              </a:lnSpc>
            </a:pPr>
            <a:r>
              <a:rPr lang="tr-TR" sz="4400" b="1" dirty="0">
                <a:latin typeface="Times New Roman" panose="02020603050405020304" pitchFamily="18" charset="0"/>
                <a:cs typeface="Times New Roman" panose="02020603050405020304" pitchFamily="18" charset="0"/>
              </a:rPr>
              <a:t>Fatura: </a:t>
            </a:r>
            <a:r>
              <a:rPr lang="tr-TR" sz="4400" dirty="0">
                <a:latin typeface="Times New Roman" panose="02020603050405020304" pitchFamily="18" charset="0"/>
                <a:cs typeface="Times New Roman" panose="02020603050405020304" pitchFamily="18" charset="0"/>
              </a:rPr>
              <a:t>İş, mal veya hizmet alımlarında, işin, malın veya hizmetin özelliğine veya alımın yapıldığı yere göre düzenlenmesi gereken belgelerden;</a:t>
            </a:r>
          </a:p>
          <a:p>
            <a:pPr algn="just">
              <a:lnSpc>
                <a:spcPct val="120000"/>
              </a:lnSpc>
            </a:pPr>
            <a:r>
              <a:rPr lang="tr-TR" sz="4400" dirty="0">
                <a:latin typeface="Times New Roman" panose="02020603050405020304" pitchFamily="18" charset="0"/>
                <a:cs typeface="Times New Roman" panose="02020603050405020304" pitchFamily="18" charset="0"/>
              </a:rPr>
              <a:t>a) Faturayı,</a:t>
            </a:r>
          </a:p>
          <a:p>
            <a:pPr algn="just">
              <a:lnSpc>
                <a:spcPct val="120000"/>
              </a:lnSpc>
            </a:pPr>
            <a:r>
              <a:rPr lang="tr-TR" sz="4400" dirty="0">
                <a:latin typeface="Times New Roman" panose="02020603050405020304" pitchFamily="18" charset="0"/>
                <a:cs typeface="Times New Roman" panose="02020603050405020304" pitchFamily="18" charset="0"/>
              </a:rPr>
              <a:t>b) Fatura yerine geçen belgelerden serbest meslek makbuzu, gider pusulası, müstahsil makbuzu, giriş ve yolcu taşıma biletleri ile Uluslararası Hava Taşıyıcıları Birliği üyesi şirketlerce düzenlenen elektronik yolcu biletlerini ifade eder.</a:t>
            </a:r>
          </a:p>
          <a:p>
            <a:r>
              <a:rPr lang="tr-TR" sz="4800" dirty="0"/>
              <a:t/>
            </a:r>
            <a:br>
              <a:rPr lang="tr-TR" sz="4800" dirty="0"/>
            </a:br>
            <a:endParaRPr lang="tr-TR" sz="4800" dirty="0"/>
          </a:p>
        </p:txBody>
      </p:sp>
      <p:sp>
        <p:nvSpPr>
          <p:cNvPr id="5" name="Veri Yer Tutucusu 4"/>
          <p:cNvSpPr>
            <a:spLocks noGrp="1"/>
          </p:cNvSpPr>
          <p:nvPr>
            <p:ph type="dt" sz="half" idx="6"/>
          </p:nvPr>
        </p:nvSpPr>
        <p:spPr/>
        <p:txBody>
          <a:bodyPr/>
          <a:lstStyle/>
          <a:p>
            <a:fld id="{DB4D93F5-616B-406B-A564-221B2A94C8E7}" type="datetime1">
              <a:rPr lang="en-US" smtClean="0"/>
              <a:t>3/7/2024</a:t>
            </a:fld>
            <a:endParaRPr lang="en-US"/>
          </a:p>
        </p:txBody>
      </p:sp>
      <p:sp>
        <p:nvSpPr>
          <p:cNvPr id="6" name="Slayt Numarası Yer Tutucusu 5"/>
          <p:cNvSpPr>
            <a:spLocks noGrp="1"/>
          </p:cNvSpPr>
          <p:nvPr>
            <p:ph type="sldNum" sz="quarter" idx="7"/>
          </p:nvPr>
        </p:nvSpPr>
        <p:spPr/>
        <p:txBody>
          <a:bodyPr/>
          <a:lstStyle/>
          <a:p>
            <a:fld id="{B6F15528-21DE-4FAA-801E-634DDDAF4B2B}" type="slidenum">
              <a:rPr lang="en-US" smtClean="0"/>
              <a:t>38</a:t>
            </a:fld>
            <a:endParaRPr lang="en-US"/>
          </a:p>
        </p:txBody>
      </p:sp>
    </p:spTree>
    <p:extLst>
      <p:ext uri="{BB962C8B-B14F-4D97-AF65-F5344CB8AC3E}">
        <p14:creationId xmlns:p14="http://schemas.microsoft.com/office/powerpoint/2010/main" val="77673684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20135850" cy="15078353"/>
          </a:xfrm>
          <a:prstGeom prst="rect">
            <a:avLst/>
          </a:prstGeom>
        </p:spPr>
      </p:pic>
      <p:sp>
        <p:nvSpPr>
          <p:cNvPr id="3" name="Unvan 2"/>
          <p:cNvSpPr>
            <a:spLocks noGrp="1"/>
          </p:cNvSpPr>
          <p:nvPr>
            <p:ph type="title"/>
          </p:nvPr>
        </p:nvSpPr>
        <p:spPr>
          <a:xfrm>
            <a:off x="1005205" y="4187825"/>
            <a:ext cx="18093690" cy="738664"/>
          </a:xfrm>
        </p:spPr>
        <p:txBody>
          <a:bodyPr/>
          <a:lstStyle/>
          <a:p>
            <a:r>
              <a:rPr lang="tr-TR" sz="4800" b="1" dirty="0">
                <a:solidFill>
                  <a:srgbClr val="C00000"/>
                </a:solidFill>
                <a:latin typeface="TimesNewRomanBold"/>
              </a:rPr>
              <a:t>Ödeme Belgeleri ve Bağlanacak Kanıtlayıcı Belgeler / 1</a:t>
            </a:r>
            <a:endParaRPr lang="tr-TR" sz="4800" dirty="0">
              <a:solidFill>
                <a:srgbClr val="C00000"/>
              </a:solidFill>
            </a:endParaRPr>
          </a:p>
        </p:txBody>
      </p:sp>
      <p:sp>
        <p:nvSpPr>
          <p:cNvPr id="4" name="Metin Yer Tutucusu 3"/>
          <p:cNvSpPr>
            <a:spLocks noGrp="1"/>
          </p:cNvSpPr>
          <p:nvPr>
            <p:ph type="body" idx="1"/>
          </p:nvPr>
        </p:nvSpPr>
        <p:spPr>
          <a:xfrm>
            <a:off x="1005205" y="5178425"/>
            <a:ext cx="18093690" cy="5539978"/>
          </a:xfrm>
        </p:spPr>
        <p:txBody>
          <a:bodyPr/>
          <a:lstStyle/>
          <a:p>
            <a:pPr algn="just">
              <a:lnSpc>
                <a:spcPct val="120000"/>
              </a:lnSpc>
            </a:pPr>
            <a:r>
              <a:rPr lang="tr-TR" sz="4400" b="1" dirty="0">
                <a:latin typeface="Times New Roman" panose="02020603050405020304" pitchFamily="18" charset="0"/>
                <a:cs typeface="Times New Roman" panose="02020603050405020304" pitchFamily="18" charset="0"/>
              </a:rPr>
              <a:t>a) Kesin ödemelerde;</a:t>
            </a:r>
          </a:p>
          <a:p>
            <a:pPr algn="just">
              <a:lnSpc>
                <a:spcPct val="120000"/>
              </a:lnSpc>
            </a:pPr>
            <a:r>
              <a:rPr lang="tr-TR" sz="4400" dirty="0">
                <a:latin typeface="Times New Roman" panose="02020603050405020304" pitchFamily="18" charset="0"/>
                <a:cs typeface="Times New Roman" panose="02020603050405020304" pitchFamily="18" charset="0"/>
              </a:rPr>
              <a:t>Bütçeden nakden veya mahsuben yapılacak kesin ödemelerde Genel Yönetim Muhasebe Yönetmeliği eki 1 örnek numaralı Ödeme Emri Belgesine harcamanın çeşidine göre </a:t>
            </a:r>
            <a:r>
              <a:rPr lang="tr-TR" sz="4400" dirty="0">
                <a:latin typeface="Times New Roman" panose="02020603050405020304" pitchFamily="18" charset="0"/>
                <a:cs typeface="Times New Roman" panose="02020603050405020304" pitchFamily="18" charset="0"/>
                <a:hlinkClick r:id="rId3" action="ppaction://hlinkfile"/>
              </a:rPr>
              <a:t>Yönetmeliğin </a:t>
            </a:r>
            <a:r>
              <a:rPr lang="tr-TR" sz="4400" dirty="0">
                <a:latin typeface="Times New Roman" panose="02020603050405020304" pitchFamily="18" charset="0"/>
                <a:cs typeface="Times New Roman" panose="02020603050405020304" pitchFamily="18" charset="0"/>
              </a:rPr>
              <a:t>ilgili maddelerinde belirtilen belgeler kanıtlayıcı belge olarak bağlanır.</a:t>
            </a:r>
          </a:p>
          <a:p>
            <a:r>
              <a:rPr lang="tr-TR" sz="4800" dirty="0"/>
              <a:t/>
            </a:r>
            <a:br>
              <a:rPr lang="tr-TR" sz="4800" dirty="0"/>
            </a:br>
            <a:endParaRPr lang="tr-TR" sz="4800" dirty="0"/>
          </a:p>
        </p:txBody>
      </p:sp>
      <p:sp>
        <p:nvSpPr>
          <p:cNvPr id="5" name="Veri Yer Tutucusu 4"/>
          <p:cNvSpPr>
            <a:spLocks noGrp="1"/>
          </p:cNvSpPr>
          <p:nvPr>
            <p:ph type="dt" sz="half" idx="6"/>
          </p:nvPr>
        </p:nvSpPr>
        <p:spPr/>
        <p:txBody>
          <a:bodyPr/>
          <a:lstStyle/>
          <a:p>
            <a:fld id="{DB4D93F5-616B-406B-A564-221B2A94C8E7}" type="datetime1">
              <a:rPr lang="en-US" smtClean="0"/>
              <a:t>3/7/2024</a:t>
            </a:fld>
            <a:endParaRPr lang="en-US"/>
          </a:p>
        </p:txBody>
      </p:sp>
      <p:sp>
        <p:nvSpPr>
          <p:cNvPr id="6" name="Slayt Numarası Yer Tutucusu 5"/>
          <p:cNvSpPr>
            <a:spLocks noGrp="1"/>
          </p:cNvSpPr>
          <p:nvPr>
            <p:ph type="sldNum" sz="quarter" idx="7"/>
          </p:nvPr>
        </p:nvSpPr>
        <p:spPr/>
        <p:txBody>
          <a:bodyPr/>
          <a:lstStyle/>
          <a:p>
            <a:fld id="{B6F15528-21DE-4FAA-801E-634DDDAF4B2B}" type="slidenum">
              <a:rPr lang="en-US" smtClean="0"/>
              <a:t>39</a:t>
            </a:fld>
            <a:endParaRPr lang="en-US"/>
          </a:p>
        </p:txBody>
      </p:sp>
    </p:spTree>
    <p:extLst>
      <p:ext uri="{BB962C8B-B14F-4D97-AF65-F5344CB8AC3E}">
        <p14:creationId xmlns:p14="http://schemas.microsoft.com/office/powerpoint/2010/main" val="385443600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20491450" cy="15078353"/>
          </a:xfrm>
          <a:prstGeom prst="rect">
            <a:avLst/>
          </a:prstGeom>
        </p:spPr>
      </p:pic>
      <p:sp>
        <p:nvSpPr>
          <p:cNvPr id="3" name="Unvan 2"/>
          <p:cNvSpPr>
            <a:spLocks noGrp="1"/>
          </p:cNvSpPr>
          <p:nvPr>
            <p:ph type="title"/>
          </p:nvPr>
        </p:nvSpPr>
        <p:spPr>
          <a:xfrm>
            <a:off x="1005205" y="4187825"/>
            <a:ext cx="18093690" cy="738664"/>
          </a:xfrm>
        </p:spPr>
        <p:txBody>
          <a:bodyPr/>
          <a:lstStyle/>
          <a:p>
            <a:r>
              <a:rPr lang="tr-TR" sz="4800" b="1" dirty="0">
                <a:solidFill>
                  <a:srgbClr val="C00000"/>
                </a:solidFill>
                <a:latin typeface="TimesNewRomanBold"/>
              </a:rPr>
              <a:t>Ödeme Belgeleri ve Bağlanacak Kanıtlayıcı Belgeler / 2</a:t>
            </a:r>
            <a:endParaRPr lang="tr-TR" sz="4800" dirty="0">
              <a:solidFill>
                <a:srgbClr val="C00000"/>
              </a:solidFill>
            </a:endParaRPr>
          </a:p>
        </p:txBody>
      </p:sp>
      <p:sp>
        <p:nvSpPr>
          <p:cNvPr id="4" name="Metin Yer Tutucusu 3"/>
          <p:cNvSpPr>
            <a:spLocks noGrp="1"/>
          </p:cNvSpPr>
          <p:nvPr>
            <p:ph type="body" idx="1"/>
          </p:nvPr>
        </p:nvSpPr>
        <p:spPr>
          <a:xfrm>
            <a:off x="1005205" y="5254625"/>
            <a:ext cx="18093690" cy="8952579"/>
          </a:xfrm>
        </p:spPr>
        <p:txBody>
          <a:bodyPr/>
          <a:lstStyle/>
          <a:p>
            <a:pPr algn="just">
              <a:lnSpc>
                <a:spcPct val="120000"/>
              </a:lnSpc>
            </a:pPr>
            <a:r>
              <a:rPr lang="tr-TR" sz="4400" b="1" dirty="0">
                <a:latin typeface="Times New Roman" panose="02020603050405020304" pitchFamily="18" charset="0"/>
                <a:cs typeface="Times New Roman" panose="02020603050405020304" pitchFamily="18" charset="0"/>
              </a:rPr>
              <a:t>b) Ön ödemelerde;</a:t>
            </a:r>
          </a:p>
          <a:p>
            <a:pPr algn="just">
              <a:lnSpc>
                <a:spcPct val="120000"/>
              </a:lnSpc>
            </a:pPr>
            <a:r>
              <a:rPr lang="tr-TR" sz="4400" dirty="0">
                <a:latin typeface="Times New Roman" panose="02020603050405020304" pitchFamily="18" charset="0"/>
                <a:cs typeface="Times New Roman" panose="02020603050405020304" pitchFamily="18" charset="0"/>
              </a:rPr>
              <a:t>1) Avans veya kredi suretiyle yapılacak ön ödemelerde ;</a:t>
            </a:r>
          </a:p>
          <a:p>
            <a:pPr algn="just">
              <a:lnSpc>
                <a:spcPct val="120000"/>
              </a:lnSpc>
            </a:pPr>
            <a:r>
              <a:rPr lang="tr-TR" sz="4400" dirty="0">
                <a:latin typeface="Times New Roman" panose="02020603050405020304" pitchFamily="18" charset="0"/>
                <a:cs typeface="Times New Roman" panose="02020603050405020304" pitchFamily="18" charset="0"/>
              </a:rPr>
              <a:t>- Harcama talimatı, ihale mevzuatına göre yapılacak alımlarda onay belgesi,</a:t>
            </a:r>
          </a:p>
          <a:p>
            <a:pPr algn="just">
              <a:lnSpc>
                <a:spcPct val="120000"/>
              </a:lnSpc>
            </a:pPr>
            <a:r>
              <a:rPr lang="tr-TR" sz="4400" dirty="0">
                <a:latin typeface="Times New Roman" panose="02020603050405020304" pitchFamily="18" charset="0"/>
                <a:cs typeface="Times New Roman" panose="02020603050405020304" pitchFamily="18" charset="0"/>
              </a:rPr>
              <a:t>- Gereken hallerde kredi izin yazısı;</a:t>
            </a:r>
          </a:p>
          <a:p>
            <a:pPr algn="just">
              <a:lnSpc>
                <a:spcPct val="120000"/>
              </a:lnSpc>
            </a:pPr>
            <a:r>
              <a:rPr lang="tr-TR" sz="4400" dirty="0">
                <a:latin typeface="Times New Roman" panose="02020603050405020304" pitchFamily="18" charset="0"/>
                <a:cs typeface="Times New Roman" panose="02020603050405020304" pitchFamily="18" charset="0"/>
              </a:rPr>
              <a:t>2) Mevzuatları gereği yüklenicilere verilecek avanslarda;</a:t>
            </a:r>
          </a:p>
          <a:p>
            <a:pPr algn="just">
              <a:lnSpc>
                <a:spcPct val="120000"/>
              </a:lnSpc>
            </a:pPr>
            <a:r>
              <a:rPr lang="tr-TR" sz="4400" dirty="0">
                <a:latin typeface="Times New Roman" panose="02020603050405020304" pitchFamily="18" charset="0"/>
                <a:cs typeface="Times New Roman" panose="02020603050405020304" pitchFamily="18" charset="0"/>
              </a:rPr>
              <a:t>- Harcama talimatı, ihale mevzuatına göre yapılacak alımlarda onay belgesi,</a:t>
            </a:r>
          </a:p>
          <a:p>
            <a:pPr algn="just">
              <a:lnSpc>
                <a:spcPct val="120000"/>
              </a:lnSpc>
            </a:pPr>
            <a:r>
              <a:rPr lang="tr-TR" sz="4400" dirty="0">
                <a:latin typeface="Times New Roman" panose="02020603050405020304" pitchFamily="18" charset="0"/>
                <a:cs typeface="Times New Roman" panose="02020603050405020304" pitchFamily="18" charset="0"/>
              </a:rPr>
              <a:t>- Avans teminatına ilişkin alındının onaylı örneği,</a:t>
            </a:r>
          </a:p>
          <a:p>
            <a:pPr algn="just">
              <a:lnSpc>
                <a:spcPct val="120000"/>
              </a:lnSpc>
            </a:pPr>
            <a:r>
              <a:rPr lang="tr-TR" sz="4400" dirty="0">
                <a:latin typeface="Times New Roman" panose="02020603050405020304" pitchFamily="18" charset="0"/>
                <a:cs typeface="Times New Roman" panose="02020603050405020304" pitchFamily="18" charset="0"/>
              </a:rPr>
              <a:t>- Gereken hallerde Bakanlığın uygun görüş yazısı veya üst yöneticinin kararı,</a:t>
            </a:r>
          </a:p>
          <a:p>
            <a:pPr algn="l">
              <a:lnSpc>
                <a:spcPct val="120000"/>
              </a:lnSpc>
            </a:pPr>
            <a:r>
              <a:rPr lang="tr-TR" sz="4400" dirty="0">
                <a:latin typeface="Times New Roman" panose="02020603050405020304" pitchFamily="18" charset="0"/>
                <a:cs typeface="Times New Roman" panose="02020603050405020304" pitchFamily="18" charset="0"/>
              </a:rPr>
              <a:t>Genel Yönetim Muhasebe Yönetmeliği eki 2 örnek numaralı Muhasebe İşlem Fişine kanıtlayıcı belge olarak bağlanır.</a:t>
            </a:r>
            <a:r>
              <a:rPr lang="tr-TR" sz="4800" dirty="0"/>
              <a:t/>
            </a:r>
            <a:br>
              <a:rPr lang="tr-TR" sz="4800" dirty="0"/>
            </a:br>
            <a:endParaRPr lang="tr-TR" sz="4800" dirty="0"/>
          </a:p>
        </p:txBody>
      </p:sp>
      <p:sp>
        <p:nvSpPr>
          <p:cNvPr id="5" name="Veri Yer Tutucusu 4"/>
          <p:cNvSpPr>
            <a:spLocks noGrp="1"/>
          </p:cNvSpPr>
          <p:nvPr>
            <p:ph type="dt" sz="half" idx="6"/>
          </p:nvPr>
        </p:nvSpPr>
        <p:spPr/>
        <p:txBody>
          <a:bodyPr/>
          <a:lstStyle/>
          <a:p>
            <a:fld id="{DB4D93F5-616B-406B-A564-221B2A94C8E7}" type="datetime1">
              <a:rPr lang="en-US" smtClean="0"/>
              <a:t>3/7/2024</a:t>
            </a:fld>
            <a:endParaRPr lang="en-US"/>
          </a:p>
        </p:txBody>
      </p:sp>
      <p:sp>
        <p:nvSpPr>
          <p:cNvPr id="6" name="Slayt Numarası Yer Tutucusu 5"/>
          <p:cNvSpPr>
            <a:spLocks noGrp="1"/>
          </p:cNvSpPr>
          <p:nvPr>
            <p:ph type="sldNum" sz="quarter" idx="7"/>
          </p:nvPr>
        </p:nvSpPr>
        <p:spPr/>
        <p:txBody>
          <a:bodyPr/>
          <a:lstStyle/>
          <a:p>
            <a:fld id="{B6F15528-21DE-4FAA-801E-634DDDAF4B2B}" type="slidenum">
              <a:rPr lang="en-US" smtClean="0"/>
              <a:t>40</a:t>
            </a:fld>
            <a:endParaRPr lang="en-US"/>
          </a:p>
        </p:txBody>
      </p:sp>
    </p:spTree>
    <p:extLst>
      <p:ext uri="{BB962C8B-B14F-4D97-AF65-F5344CB8AC3E}">
        <p14:creationId xmlns:p14="http://schemas.microsoft.com/office/powerpoint/2010/main" val="267563549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34925"/>
            <a:ext cx="20078700" cy="15078353"/>
          </a:xfrm>
          <a:prstGeom prst="rect">
            <a:avLst/>
          </a:prstGeom>
        </p:spPr>
      </p:pic>
      <p:sp>
        <p:nvSpPr>
          <p:cNvPr id="3" name="Unvan 2"/>
          <p:cNvSpPr>
            <a:spLocks noGrp="1"/>
          </p:cNvSpPr>
          <p:nvPr>
            <p:ph type="title"/>
          </p:nvPr>
        </p:nvSpPr>
        <p:spPr>
          <a:xfrm>
            <a:off x="1005205" y="4187826"/>
            <a:ext cx="18093690" cy="1754326"/>
          </a:xfrm>
        </p:spPr>
        <p:txBody>
          <a:bodyPr/>
          <a:lstStyle/>
          <a:p>
            <a:r>
              <a:rPr lang="tr-TR" sz="5400" b="1" dirty="0">
                <a:solidFill>
                  <a:srgbClr val="C00000"/>
                </a:solidFill>
              </a:rPr>
              <a:t>DOĞRUDAN TEMİN SÜRECİ / 1 (Mal Alımı)</a:t>
            </a:r>
            <a:r>
              <a:rPr lang="tr-TR" sz="6000" b="1" dirty="0">
                <a:solidFill>
                  <a:srgbClr val="C00000"/>
                </a:solidFill>
              </a:rPr>
              <a:t/>
            </a:r>
            <a:br>
              <a:rPr lang="tr-TR" sz="6000" b="1" dirty="0">
                <a:solidFill>
                  <a:srgbClr val="C00000"/>
                </a:solidFill>
              </a:rPr>
            </a:br>
            <a:endParaRPr lang="tr-TR" sz="6000" b="1" dirty="0">
              <a:solidFill>
                <a:srgbClr val="C00000"/>
              </a:solidFill>
            </a:endParaRPr>
          </a:p>
        </p:txBody>
      </p:sp>
      <p:sp>
        <p:nvSpPr>
          <p:cNvPr id="4" name="Metin Yer Tutucusu 3"/>
          <p:cNvSpPr>
            <a:spLocks noGrp="1"/>
          </p:cNvSpPr>
          <p:nvPr>
            <p:ph type="body" idx="1"/>
          </p:nvPr>
        </p:nvSpPr>
        <p:spPr>
          <a:xfrm>
            <a:off x="1017905" y="5407025"/>
            <a:ext cx="18093690" cy="12384929"/>
          </a:xfrm>
        </p:spPr>
        <p:txBody>
          <a:bodyPr/>
          <a:lstStyle/>
          <a:p>
            <a:pPr>
              <a:lnSpc>
                <a:spcPct val="120000"/>
              </a:lnSpc>
            </a:pPr>
            <a:r>
              <a:rPr lang="tr-TR" sz="4400" dirty="0">
                <a:solidFill>
                  <a:schemeClr val="tx1"/>
                </a:solidFill>
                <a:latin typeface="Times New Roman" panose="02020603050405020304" pitchFamily="18" charset="0"/>
                <a:cs typeface="Times New Roman" panose="02020603050405020304" pitchFamily="18" charset="0"/>
              </a:rPr>
              <a:t>1) İhtiyacın doğması</a:t>
            </a:r>
          </a:p>
          <a:p>
            <a:pPr>
              <a:lnSpc>
                <a:spcPct val="120000"/>
              </a:lnSpc>
            </a:pPr>
            <a:r>
              <a:rPr lang="tr-TR" sz="4400" dirty="0">
                <a:solidFill>
                  <a:schemeClr val="tx1"/>
                </a:solidFill>
                <a:latin typeface="Times New Roman" panose="02020603050405020304" pitchFamily="18" charset="0"/>
                <a:cs typeface="Times New Roman" panose="02020603050405020304" pitchFamily="18" charset="0"/>
              </a:rPr>
              <a:t>2) Talep ve depo stok durumu </a:t>
            </a:r>
          </a:p>
          <a:p>
            <a:pPr>
              <a:lnSpc>
                <a:spcPct val="120000"/>
              </a:lnSpc>
            </a:pPr>
            <a:r>
              <a:rPr lang="tr-TR" sz="4400" dirty="0">
                <a:solidFill>
                  <a:schemeClr val="tx1"/>
                </a:solidFill>
                <a:latin typeface="Times New Roman" panose="02020603050405020304" pitchFamily="18" charset="0"/>
                <a:cs typeface="Times New Roman" panose="02020603050405020304" pitchFamily="18" charset="0"/>
              </a:rPr>
              <a:t>3) Ödenek durumu </a:t>
            </a:r>
          </a:p>
          <a:p>
            <a:pPr>
              <a:lnSpc>
                <a:spcPct val="120000"/>
              </a:lnSpc>
            </a:pPr>
            <a:r>
              <a:rPr lang="tr-TR" sz="4400" dirty="0">
                <a:solidFill>
                  <a:schemeClr val="tx1"/>
                </a:solidFill>
                <a:latin typeface="Times New Roman" panose="02020603050405020304" pitchFamily="18" charset="0"/>
                <a:cs typeface="Times New Roman" panose="02020603050405020304" pitchFamily="18" charset="0"/>
              </a:rPr>
              <a:t>4) Onay belgesi </a:t>
            </a:r>
          </a:p>
          <a:p>
            <a:pPr>
              <a:lnSpc>
                <a:spcPct val="120000"/>
              </a:lnSpc>
            </a:pPr>
            <a:r>
              <a:rPr lang="tr-TR" sz="4400" dirty="0">
                <a:solidFill>
                  <a:schemeClr val="tx1"/>
                </a:solidFill>
                <a:latin typeface="Times New Roman" panose="02020603050405020304" pitchFamily="18" charset="0"/>
                <a:cs typeface="Times New Roman" panose="02020603050405020304" pitchFamily="18" charset="0"/>
              </a:rPr>
              <a:t>5) Piyasa fiyat araştırması ve muayene kabul için personel görevlendirmesi </a:t>
            </a:r>
          </a:p>
          <a:p>
            <a:pPr>
              <a:lnSpc>
                <a:spcPct val="120000"/>
              </a:lnSpc>
            </a:pPr>
            <a:r>
              <a:rPr lang="tr-TR" sz="4400" dirty="0">
                <a:solidFill>
                  <a:schemeClr val="tx1"/>
                </a:solidFill>
                <a:latin typeface="Times New Roman" panose="02020603050405020304" pitchFamily="18" charset="0"/>
                <a:cs typeface="Times New Roman" panose="02020603050405020304" pitchFamily="18" charset="0"/>
              </a:rPr>
              <a:t>6) </a:t>
            </a:r>
            <a:r>
              <a:rPr lang="tr-TR" sz="4400" dirty="0" err="1">
                <a:solidFill>
                  <a:schemeClr val="tx1"/>
                </a:solidFill>
                <a:latin typeface="Times New Roman" panose="02020603050405020304" pitchFamily="18" charset="0"/>
                <a:cs typeface="Times New Roman" panose="02020603050405020304" pitchFamily="18" charset="0"/>
              </a:rPr>
              <a:t>Ekap’a</a:t>
            </a:r>
            <a:r>
              <a:rPr lang="tr-TR" sz="4400" dirty="0">
                <a:solidFill>
                  <a:schemeClr val="tx1"/>
                </a:solidFill>
                <a:latin typeface="Times New Roman" panose="02020603050405020304" pitchFamily="18" charset="0"/>
                <a:cs typeface="Times New Roman" panose="02020603050405020304" pitchFamily="18" charset="0"/>
              </a:rPr>
              <a:t> kayıt</a:t>
            </a:r>
          </a:p>
          <a:p>
            <a:pPr>
              <a:lnSpc>
                <a:spcPct val="120000"/>
              </a:lnSpc>
            </a:pPr>
            <a:r>
              <a:rPr lang="tr-TR" sz="4400" dirty="0">
                <a:solidFill>
                  <a:schemeClr val="tx1"/>
                </a:solidFill>
                <a:latin typeface="Times New Roman" panose="02020603050405020304" pitchFamily="18" charset="0"/>
                <a:cs typeface="Times New Roman" panose="02020603050405020304" pitchFamily="18" charset="0"/>
              </a:rPr>
              <a:t>7) Piyasa fiyat araştırmasının yapılması </a:t>
            </a:r>
            <a:r>
              <a:rPr lang="tr-TR" sz="4400" i="1" dirty="0">
                <a:solidFill>
                  <a:schemeClr val="tx1"/>
                </a:solidFill>
                <a:latin typeface="Times New Roman" panose="02020603050405020304" pitchFamily="18" charset="0"/>
                <a:cs typeface="Times New Roman" panose="02020603050405020304" pitchFamily="18" charset="0"/>
              </a:rPr>
              <a:t>(</a:t>
            </a:r>
            <a:r>
              <a:rPr lang="tr-TR" sz="4400" i="1" dirty="0" err="1">
                <a:solidFill>
                  <a:schemeClr val="tx1"/>
                </a:solidFill>
                <a:latin typeface="Times New Roman" panose="02020603050405020304" pitchFamily="18" charset="0"/>
                <a:cs typeface="Times New Roman" panose="02020603050405020304" pitchFamily="18" charset="0"/>
              </a:rPr>
              <a:t>Ekap’tan</a:t>
            </a:r>
            <a:r>
              <a:rPr lang="tr-TR" sz="4400" i="1" dirty="0">
                <a:solidFill>
                  <a:schemeClr val="tx1"/>
                </a:solidFill>
                <a:latin typeface="Times New Roman" panose="02020603050405020304" pitchFamily="18" charset="0"/>
                <a:cs typeface="Times New Roman" panose="02020603050405020304" pitchFamily="18" charset="0"/>
              </a:rPr>
              <a:t> alınacak teklifler, firma teklifleri, internet araştırmaları, ilan yapılması, daha önceki alımlara ilişkin emsal fiyatlar vb.) </a:t>
            </a:r>
          </a:p>
          <a:p>
            <a:pPr>
              <a:lnSpc>
                <a:spcPct val="120000"/>
              </a:lnSpc>
            </a:pPr>
            <a:r>
              <a:rPr lang="tr-TR" sz="4400" dirty="0">
                <a:solidFill>
                  <a:schemeClr val="tx1"/>
                </a:solidFill>
                <a:latin typeface="Times New Roman" panose="02020603050405020304" pitchFamily="18" charset="0"/>
                <a:cs typeface="Times New Roman" panose="02020603050405020304" pitchFamily="18" charset="0"/>
              </a:rPr>
              <a:t>8) Piyasa fiyat araştırması tutanağının düzenlenmesi</a:t>
            </a:r>
          </a:p>
          <a:p>
            <a:pPr>
              <a:lnSpc>
                <a:spcPct val="120000"/>
              </a:lnSpc>
            </a:pPr>
            <a:r>
              <a:rPr lang="tr-TR" sz="4400" dirty="0">
                <a:solidFill>
                  <a:schemeClr val="tx1"/>
                </a:solidFill>
                <a:latin typeface="Times New Roman" panose="02020603050405020304" pitchFamily="18" charset="0"/>
                <a:cs typeface="Times New Roman" panose="02020603050405020304" pitchFamily="18" charset="0"/>
              </a:rPr>
              <a:t>9) Yasaklı sorgulamasının yapılması </a:t>
            </a:r>
          </a:p>
          <a:p>
            <a:pPr algn="l"/>
            <a:endParaRPr lang="tr-TR" sz="3200" dirty="0">
              <a:solidFill>
                <a:schemeClr val="tx1"/>
              </a:solidFill>
              <a:latin typeface="Times New Roman" panose="02020603050405020304" pitchFamily="18" charset="0"/>
              <a:ea typeface="Times New Roman" panose="02020603050405020304" pitchFamily="18" charset="0"/>
            </a:endParaRPr>
          </a:p>
          <a:p>
            <a:pPr algn="l"/>
            <a:endParaRPr lang="tr-TR" sz="3200" dirty="0">
              <a:latin typeface="Times New Roman" panose="02020603050405020304" pitchFamily="18" charset="0"/>
              <a:ea typeface="Times New Roman" panose="02020603050405020304" pitchFamily="18" charset="0"/>
            </a:endParaRPr>
          </a:p>
          <a:p>
            <a:pPr algn="l"/>
            <a:endParaRPr lang="tr-TR" sz="3200" dirty="0">
              <a:latin typeface="Times New Roman" panose="02020603050405020304" pitchFamily="18" charset="0"/>
              <a:ea typeface="Times New Roman" panose="02020603050405020304" pitchFamily="18" charset="0"/>
            </a:endParaRPr>
          </a:p>
          <a:p>
            <a:pPr algn="l"/>
            <a:endParaRPr lang="tr-TR" sz="3200" dirty="0">
              <a:latin typeface="Times New Roman" panose="02020603050405020304" pitchFamily="18" charset="0"/>
              <a:ea typeface="Times New Roman" panose="02020603050405020304" pitchFamily="18" charset="0"/>
            </a:endParaRPr>
          </a:p>
          <a:p>
            <a:pPr algn="l"/>
            <a:endParaRPr lang="tr-TR" sz="3200" dirty="0">
              <a:latin typeface="Times New Roman" panose="02020603050405020304" pitchFamily="18" charset="0"/>
              <a:ea typeface="Times New Roman" panose="02020603050405020304" pitchFamily="18" charset="0"/>
            </a:endParaRPr>
          </a:p>
          <a:p>
            <a:pPr algn="l"/>
            <a:endParaRPr lang="tr-TR" sz="3200" dirty="0">
              <a:latin typeface="Times New Roman" panose="02020603050405020304" pitchFamily="18" charset="0"/>
              <a:ea typeface="Times New Roman" panose="02020603050405020304" pitchFamily="18" charset="0"/>
            </a:endParaRPr>
          </a:p>
          <a:p>
            <a:pPr algn="l"/>
            <a:endParaRPr lang="tr-TR" sz="3200" dirty="0">
              <a:latin typeface="Times New Roman" panose="02020603050405020304" pitchFamily="18" charset="0"/>
              <a:ea typeface="Times New Roman" panose="02020603050405020304" pitchFamily="18" charset="0"/>
            </a:endParaRPr>
          </a:p>
        </p:txBody>
      </p:sp>
      <p:sp>
        <p:nvSpPr>
          <p:cNvPr id="6" name="Slayt Numarası Yer Tutucusu 5"/>
          <p:cNvSpPr>
            <a:spLocks noGrp="1"/>
          </p:cNvSpPr>
          <p:nvPr>
            <p:ph type="sldNum" sz="quarter" idx="7"/>
          </p:nvPr>
        </p:nvSpPr>
        <p:spPr/>
        <p:txBody>
          <a:bodyPr/>
          <a:lstStyle/>
          <a:p>
            <a:fld id="{B6F15528-21DE-4FAA-801E-634DDDAF4B2B}" type="slidenum">
              <a:rPr lang="en-US" smtClean="0"/>
              <a:t>41</a:t>
            </a:fld>
            <a:endParaRPr lang="en-US"/>
          </a:p>
        </p:txBody>
      </p:sp>
    </p:spTree>
    <p:extLst>
      <p:ext uri="{BB962C8B-B14F-4D97-AF65-F5344CB8AC3E}">
        <p14:creationId xmlns:p14="http://schemas.microsoft.com/office/powerpoint/2010/main" val="9362204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34925"/>
            <a:ext cx="20078700" cy="15078353"/>
          </a:xfrm>
          <a:prstGeom prst="rect">
            <a:avLst/>
          </a:prstGeom>
        </p:spPr>
      </p:pic>
      <p:sp>
        <p:nvSpPr>
          <p:cNvPr id="3" name="Unvan 2"/>
          <p:cNvSpPr>
            <a:spLocks noGrp="1"/>
          </p:cNvSpPr>
          <p:nvPr>
            <p:ph type="title"/>
          </p:nvPr>
        </p:nvSpPr>
        <p:spPr>
          <a:xfrm>
            <a:off x="1005205" y="4187826"/>
            <a:ext cx="18093690" cy="1754326"/>
          </a:xfrm>
        </p:spPr>
        <p:txBody>
          <a:bodyPr/>
          <a:lstStyle/>
          <a:p>
            <a:r>
              <a:rPr lang="tr-TR" sz="5400" b="1" dirty="0">
                <a:solidFill>
                  <a:srgbClr val="C00000"/>
                </a:solidFill>
              </a:rPr>
              <a:t>DOĞRUDAN TEMİN SÜRECİ / 2 (Mal Alımı)</a:t>
            </a:r>
            <a:r>
              <a:rPr lang="tr-TR" sz="6000" b="1" dirty="0">
                <a:solidFill>
                  <a:srgbClr val="C00000"/>
                </a:solidFill>
              </a:rPr>
              <a:t/>
            </a:r>
            <a:br>
              <a:rPr lang="tr-TR" sz="6000" b="1" dirty="0">
                <a:solidFill>
                  <a:srgbClr val="C00000"/>
                </a:solidFill>
              </a:rPr>
            </a:br>
            <a:endParaRPr lang="tr-TR" sz="6000" b="1" dirty="0">
              <a:solidFill>
                <a:srgbClr val="C00000"/>
              </a:solidFill>
            </a:endParaRPr>
          </a:p>
        </p:txBody>
      </p:sp>
      <p:sp>
        <p:nvSpPr>
          <p:cNvPr id="4" name="Metin Yer Tutucusu 3"/>
          <p:cNvSpPr>
            <a:spLocks noGrp="1"/>
          </p:cNvSpPr>
          <p:nvPr>
            <p:ph type="body" idx="1"/>
          </p:nvPr>
        </p:nvSpPr>
        <p:spPr>
          <a:xfrm>
            <a:off x="1017905" y="5407025"/>
            <a:ext cx="18093690" cy="10759869"/>
          </a:xfrm>
        </p:spPr>
        <p:txBody>
          <a:bodyPr/>
          <a:lstStyle/>
          <a:p>
            <a:pPr>
              <a:lnSpc>
                <a:spcPct val="120000"/>
              </a:lnSpc>
            </a:pPr>
            <a:r>
              <a:rPr lang="tr-TR" sz="4400" dirty="0">
                <a:solidFill>
                  <a:schemeClr val="tx1"/>
                </a:solidFill>
                <a:latin typeface="Times New Roman" panose="02020603050405020304" pitchFamily="18" charset="0"/>
                <a:cs typeface="Times New Roman" panose="02020603050405020304" pitchFamily="18" charset="0"/>
              </a:rPr>
              <a:t>10) Malın alınması ve Muayene Kabul Komisyonu Tutanağının düzenlenmesi</a:t>
            </a:r>
          </a:p>
          <a:p>
            <a:pPr>
              <a:lnSpc>
                <a:spcPct val="120000"/>
              </a:lnSpc>
            </a:pPr>
            <a:r>
              <a:rPr lang="tr-TR" sz="4400" dirty="0">
                <a:solidFill>
                  <a:schemeClr val="tx1"/>
                </a:solidFill>
                <a:latin typeface="Times New Roman" panose="02020603050405020304" pitchFamily="18" charset="0"/>
                <a:cs typeface="Times New Roman" panose="02020603050405020304" pitchFamily="18" charset="0"/>
              </a:rPr>
              <a:t>11) Malın depoya alınması ve Taşınır İşlem Fişinin düzenlenmesi </a:t>
            </a:r>
            <a:r>
              <a:rPr lang="tr-TR" sz="4400" i="1" dirty="0">
                <a:solidFill>
                  <a:schemeClr val="tx1"/>
                </a:solidFill>
                <a:latin typeface="Times New Roman" panose="02020603050405020304" pitchFamily="18" charset="0"/>
                <a:cs typeface="Times New Roman" panose="02020603050405020304" pitchFamily="18" charset="0"/>
              </a:rPr>
              <a:t>(Marka, model vb. gibi belirleyici unsurlara detaylıca yer verilmesi)</a:t>
            </a:r>
          </a:p>
          <a:p>
            <a:pPr>
              <a:lnSpc>
                <a:spcPct val="120000"/>
              </a:lnSpc>
            </a:pPr>
            <a:r>
              <a:rPr lang="tr-TR" sz="4400" dirty="0">
                <a:solidFill>
                  <a:schemeClr val="tx1"/>
                </a:solidFill>
                <a:latin typeface="Times New Roman" panose="02020603050405020304" pitchFamily="18" charset="0"/>
                <a:cs typeface="Times New Roman" panose="02020603050405020304" pitchFamily="18" charset="0"/>
              </a:rPr>
              <a:t>12) Faturanın düzenlenmesi</a:t>
            </a:r>
          </a:p>
          <a:p>
            <a:pPr>
              <a:lnSpc>
                <a:spcPct val="120000"/>
              </a:lnSpc>
            </a:pPr>
            <a:r>
              <a:rPr lang="tr-TR" sz="4400" dirty="0">
                <a:solidFill>
                  <a:schemeClr val="tx1"/>
                </a:solidFill>
                <a:latin typeface="Times New Roman" panose="02020603050405020304" pitchFamily="18" charset="0"/>
                <a:cs typeface="Times New Roman" panose="02020603050405020304" pitchFamily="18" charset="0"/>
              </a:rPr>
              <a:t>13) Vergi Borcu Yoktur Belgesinin alınması</a:t>
            </a:r>
          </a:p>
          <a:p>
            <a:pPr>
              <a:lnSpc>
                <a:spcPct val="120000"/>
              </a:lnSpc>
            </a:pPr>
            <a:r>
              <a:rPr lang="tr-TR" sz="4400" dirty="0">
                <a:solidFill>
                  <a:schemeClr val="tx1"/>
                </a:solidFill>
                <a:latin typeface="Times New Roman" panose="02020603050405020304" pitchFamily="18" charset="0"/>
                <a:cs typeface="Times New Roman" panose="02020603050405020304" pitchFamily="18" charset="0"/>
              </a:rPr>
              <a:t>14) Ödeme Emri Belgesinin düzenlenmesi</a:t>
            </a:r>
          </a:p>
          <a:p>
            <a:pPr>
              <a:lnSpc>
                <a:spcPct val="120000"/>
              </a:lnSpc>
            </a:pPr>
            <a:r>
              <a:rPr lang="tr-TR" sz="4400" dirty="0">
                <a:solidFill>
                  <a:schemeClr val="tx1"/>
                </a:solidFill>
                <a:latin typeface="Times New Roman" panose="02020603050405020304" pitchFamily="18" charset="0"/>
                <a:cs typeface="Times New Roman" panose="02020603050405020304" pitchFamily="18" charset="0"/>
              </a:rPr>
              <a:t>15) </a:t>
            </a:r>
            <a:r>
              <a:rPr lang="tr-TR" sz="4400" dirty="0" err="1">
                <a:solidFill>
                  <a:schemeClr val="tx1"/>
                </a:solidFill>
                <a:latin typeface="Times New Roman" panose="02020603050405020304" pitchFamily="18" charset="0"/>
                <a:cs typeface="Times New Roman" panose="02020603050405020304" pitchFamily="18" charset="0"/>
              </a:rPr>
              <a:t>SGDB’ye</a:t>
            </a:r>
            <a:r>
              <a:rPr lang="tr-TR" sz="4400" dirty="0">
                <a:solidFill>
                  <a:schemeClr val="tx1"/>
                </a:solidFill>
                <a:latin typeface="Times New Roman" panose="02020603050405020304" pitchFamily="18" charset="0"/>
                <a:cs typeface="Times New Roman" panose="02020603050405020304" pitchFamily="18" charset="0"/>
              </a:rPr>
              <a:t> gönderme, evrak kontrolü, Muhasebe Yetkilisinin onayı ve ödemenin yapılması </a:t>
            </a:r>
          </a:p>
          <a:p>
            <a:pPr>
              <a:lnSpc>
                <a:spcPct val="120000"/>
              </a:lnSpc>
            </a:pPr>
            <a:r>
              <a:rPr lang="tr-TR" sz="4400" dirty="0">
                <a:solidFill>
                  <a:schemeClr val="tx1"/>
                </a:solidFill>
                <a:latin typeface="Times New Roman" panose="02020603050405020304" pitchFamily="18" charset="0"/>
                <a:cs typeface="Times New Roman" panose="02020603050405020304" pitchFamily="18" charset="0"/>
              </a:rPr>
              <a:t>16) KİK’e </a:t>
            </a:r>
            <a:r>
              <a:rPr lang="tr-TR" sz="4400" dirty="0" err="1">
                <a:solidFill>
                  <a:schemeClr val="tx1"/>
                </a:solidFill>
                <a:latin typeface="Times New Roman" panose="02020603050405020304" pitchFamily="18" charset="0"/>
                <a:cs typeface="Times New Roman" panose="02020603050405020304" pitchFamily="18" charset="0"/>
              </a:rPr>
              <a:t>Ekap</a:t>
            </a:r>
            <a:r>
              <a:rPr lang="tr-TR" sz="4400" dirty="0">
                <a:solidFill>
                  <a:schemeClr val="tx1"/>
                </a:solidFill>
                <a:latin typeface="Times New Roman" panose="02020603050405020304" pitchFamily="18" charset="0"/>
                <a:cs typeface="Times New Roman" panose="02020603050405020304" pitchFamily="18" charset="0"/>
              </a:rPr>
              <a:t> üzerinden bildirimin yapılması</a:t>
            </a:r>
            <a:endParaRPr lang="tr-TR" sz="4400"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endParaRPr>
          </a:p>
          <a:p>
            <a:pPr algn="l"/>
            <a:endParaRPr lang="tr-TR" sz="3200" dirty="0">
              <a:latin typeface="Times New Roman" panose="02020603050405020304" pitchFamily="18" charset="0"/>
              <a:ea typeface="Times New Roman" panose="02020603050405020304" pitchFamily="18" charset="0"/>
            </a:endParaRPr>
          </a:p>
          <a:p>
            <a:pPr algn="l"/>
            <a:endParaRPr lang="tr-TR" sz="3200" dirty="0">
              <a:latin typeface="Times New Roman" panose="02020603050405020304" pitchFamily="18" charset="0"/>
              <a:ea typeface="Times New Roman" panose="02020603050405020304" pitchFamily="18" charset="0"/>
            </a:endParaRPr>
          </a:p>
          <a:p>
            <a:pPr algn="l"/>
            <a:endParaRPr lang="tr-TR" sz="3200" dirty="0">
              <a:latin typeface="Times New Roman" panose="02020603050405020304" pitchFamily="18" charset="0"/>
              <a:ea typeface="Times New Roman" panose="02020603050405020304" pitchFamily="18" charset="0"/>
            </a:endParaRPr>
          </a:p>
          <a:p>
            <a:pPr algn="l"/>
            <a:endParaRPr lang="tr-TR" sz="3200" dirty="0">
              <a:latin typeface="Times New Roman" panose="02020603050405020304" pitchFamily="18" charset="0"/>
              <a:ea typeface="Times New Roman" panose="02020603050405020304" pitchFamily="18" charset="0"/>
            </a:endParaRPr>
          </a:p>
          <a:p>
            <a:pPr algn="l"/>
            <a:endParaRPr lang="tr-TR" sz="3200" dirty="0">
              <a:latin typeface="Times New Roman" panose="02020603050405020304" pitchFamily="18" charset="0"/>
              <a:ea typeface="Times New Roman" panose="02020603050405020304" pitchFamily="18" charset="0"/>
            </a:endParaRPr>
          </a:p>
          <a:p>
            <a:pPr algn="l"/>
            <a:endParaRPr lang="tr-TR" sz="3200" dirty="0">
              <a:latin typeface="Times New Roman" panose="02020603050405020304" pitchFamily="18" charset="0"/>
              <a:ea typeface="Times New Roman" panose="02020603050405020304" pitchFamily="18" charset="0"/>
            </a:endParaRPr>
          </a:p>
          <a:p>
            <a:pPr algn="l"/>
            <a:endParaRPr lang="tr-TR" sz="3200" dirty="0">
              <a:latin typeface="Times New Roman" panose="02020603050405020304" pitchFamily="18" charset="0"/>
              <a:ea typeface="Times New Roman" panose="02020603050405020304" pitchFamily="18" charset="0"/>
            </a:endParaRPr>
          </a:p>
        </p:txBody>
      </p:sp>
      <p:sp>
        <p:nvSpPr>
          <p:cNvPr id="6" name="Slayt Numarası Yer Tutucusu 5"/>
          <p:cNvSpPr>
            <a:spLocks noGrp="1"/>
          </p:cNvSpPr>
          <p:nvPr>
            <p:ph type="sldNum" sz="quarter" idx="7"/>
          </p:nvPr>
        </p:nvSpPr>
        <p:spPr/>
        <p:txBody>
          <a:bodyPr/>
          <a:lstStyle/>
          <a:p>
            <a:fld id="{B6F15528-21DE-4FAA-801E-634DDDAF4B2B}" type="slidenum">
              <a:rPr lang="en-US" smtClean="0"/>
              <a:t>42</a:t>
            </a:fld>
            <a:endParaRPr lang="en-US"/>
          </a:p>
        </p:txBody>
      </p:sp>
    </p:spTree>
    <p:extLst>
      <p:ext uri="{BB962C8B-B14F-4D97-AF65-F5344CB8AC3E}">
        <p14:creationId xmlns:p14="http://schemas.microsoft.com/office/powerpoint/2010/main" val="37827905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20112990" cy="15078353"/>
          </a:xfrm>
          <a:prstGeom prst="rect">
            <a:avLst/>
          </a:prstGeom>
        </p:spPr>
      </p:pic>
      <p:sp>
        <p:nvSpPr>
          <p:cNvPr id="3" name="Unvan 2"/>
          <p:cNvSpPr>
            <a:spLocks noGrp="1"/>
          </p:cNvSpPr>
          <p:nvPr>
            <p:ph type="title"/>
          </p:nvPr>
        </p:nvSpPr>
        <p:spPr>
          <a:xfrm>
            <a:off x="1005205" y="4187826"/>
            <a:ext cx="18093690" cy="1371599"/>
          </a:xfrm>
        </p:spPr>
        <p:txBody>
          <a:bodyPr/>
          <a:lstStyle/>
          <a:p>
            <a:pPr algn="just"/>
            <a:r>
              <a:rPr lang="tr-TR" altLang="tr-TR" sz="6000" b="1" dirty="0">
                <a:solidFill>
                  <a:srgbClr val="C00000"/>
                </a:solidFill>
                <a:cs typeface="Calibri" panose="020F0502020204030204" pitchFamily="34" charset="0"/>
              </a:rPr>
              <a:t>Kamu Görevlilerinin Hangi Sorumlulukları Vardır?</a:t>
            </a:r>
            <a:br>
              <a:rPr lang="tr-TR" altLang="tr-TR" sz="6000" b="1" dirty="0">
                <a:solidFill>
                  <a:srgbClr val="C00000"/>
                </a:solidFill>
                <a:cs typeface="Calibri" panose="020F0502020204030204" pitchFamily="34" charset="0"/>
              </a:rPr>
            </a:br>
            <a:r>
              <a:rPr lang="tr-TR" sz="6000" b="1" dirty="0">
                <a:solidFill>
                  <a:srgbClr val="C00000"/>
                </a:solidFill>
              </a:rPr>
              <a:t/>
            </a:r>
            <a:br>
              <a:rPr lang="tr-TR" sz="6000" b="1" dirty="0">
                <a:solidFill>
                  <a:srgbClr val="C00000"/>
                </a:solidFill>
              </a:rPr>
            </a:br>
            <a:endParaRPr lang="tr-TR" sz="6000" b="1" dirty="0">
              <a:solidFill>
                <a:srgbClr val="C00000"/>
              </a:solidFill>
            </a:endParaRPr>
          </a:p>
        </p:txBody>
      </p:sp>
      <p:sp>
        <p:nvSpPr>
          <p:cNvPr id="4" name="Metin Yer Tutucusu 3"/>
          <p:cNvSpPr>
            <a:spLocks noGrp="1"/>
          </p:cNvSpPr>
          <p:nvPr>
            <p:ph type="body" idx="1"/>
          </p:nvPr>
        </p:nvSpPr>
        <p:spPr>
          <a:xfrm>
            <a:off x="1017905" y="5407025"/>
            <a:ext cx="18093690" cy="3447098"/>
          </a:xfrm>
        </p:spPr>
        <p:txBody>
          <a:bodyPr/>
          <a:lstStyle/>
          <a:p>
            <a:pPr algn="l"/>
            <a:endParaRPr lang="tr-TR" sz="3200" dirty="0">
              <a:latin typeface="Times New Roman" panose="02020603050405020304" pitchFamily="18" charset="0"/>
              <a:ea typeface="Times New Roman" panose="02020603050405020304" pitchFamily="18" charset="0"/>
            </a:endParaRPr>
          </a:p>
          <a:p>
            <a:pPr algn="l"/>
            <a:endParaRPr lang="tr-TR" sz="3200" dirty="0">
              <a:latin typeface="Times New Roman" panose="02020603050405020304" pitchFamily="18" charset="0"/>
              <a:ea typeface="Times New Roman" panose="02020603050405020304" pitchFamily="18" charset="0"/>
            </a:endParaRPr>
          </a:p>
          <a:p>
            <a:pPr algn="l"/>
            <a:endParaRPr lang="tr-TR" sz="3200" dirty="0">
              <a:latin typeface="Times New Roman" panose="02020603050405020304" pitchFamily="18" charset="0"/>
              <a:ea typeface="Times New Roman" panose="02020603050405020304" pitchFamily="18" charset="0"/>
            </a:endParaRPr>
          </a:p>
          <a:p>
            <a:pPr algn="l"/>
            <a:endParaRPr lang="tr-TR" sz="3200" dirty="0">
              <a:latin typeface="Times New Roman" panose="02020603050405020304" pitchFamily="18" charset="0"/>
              <a:ea typeface="Times New Roman" panose="02020603050405020304" pitchFamily="18" charset="0"/>
            </a:endParaRPr>
          </a:p>
          <a:p>
            <a:pPr algn="l"/>
            <a:endParaRPr lang="tr-TR" sz="3200" dirty="0">
              <a:latin typeface="Times New Roman" panose="02020603050405020304" pitchFamily="18" charset="0"/>
              <a:ea typeface="Times New Roman" panose="02020603050405020304" pitchFamily="18" charset="0"/>
            </a:endParaRPr>
          </a:p>
          <a:p>
            <a:pPr algn="l"/>
            <a:endParaRPr lang="tr-TR" sz="3200" dirty="0">
              <a:latin typeface="Times New Roman" panose="02020603050405020304" pitchFamily="18" charset="0"/>
              <a:ea typeface="Times New Roman" panose="02020603050405020304" pitchFamily="18" charset="0"/>
            </a:endParaRPr>
          </a:p>
          <a:p>
            <a:pPr algn="l"/>
            <a:endParaRPr lang="tr-TR" sz="3200" dirty="0">
              <a:latin typeface="Times New Roman" panose="02020603050405020304" pitchFamily="18" charset="0"/>
              <a:ea typeface="Times New Roman" panose="02020603050405020304" pitchFamily="18" charset="0"/>
            </a:endParaRPr>
          </a:p>
        </p:txBody>
      </p:sp>
      <p:sp>
        <p:nvSpPr>
          <p:cNvPr id="6" name="Slayt Numarası Yer Tutucusu 5"/>
          <p:cNvSpPr>
            <a:spLocks noGrp="1"/>
          </p:cNvSpPr>
          <p:nvPr>
            <p:ph type="sldNum" sz="quarter" idx="7"/>
          </p:nvPr>
        </p:nvSpPr>
        <p:spPr/>
        <p:txBody>
          <a:bodyPr/>
          <a:lstStyle/>
          <a:p>
            <a:fld id="{B6F15528-21DE-4FAA-801E-634DDDAF4B2B}" type="slidenum">
              <a:rPr lang="en-US" smtClean="0"/>
              <a:t>43</a:t>
            </a:fld>
            <a:endParaRPr lang="en-US"/>
          </a:p>
        </p:txBody>
      </p:sp>
      <p:graphicFrame>
        <p:nvGraphicFramePr>
          <p:cNvPr id="7" name="Diyagram 6">
            <a:extLst>
              <a:ext uri="{FF2B5EF4-FFF2-40B4-BE49-F238E27FC236}">
                <a16:creationId xmlns:a16="http://schemas.microsoft.com/office/drawing/2014/main" id="{149F78DE-2092-4989-AF91-8A813ECB533B}"/>
              </a:ext>
            </a:extLst>
          </p:cNvPr>
          <p:cNvGraphicFramePr/>
          <p:nvPr>
            <p:extLst>
              <p:ext uri="{D42A27DB-BD31-4B8C-83A1-F6EECF244321}">
                <p14:modId xmlns:p14="http://schemas.microsoft.com/office/powerpoint/2010/main" val="3394324845"/>
              </p:ext>
            </p:extLst>
          </p:nvPr>
        </p:nvGraphicFramePr>
        <p:xfrm>
          <a:off x="1017905" y="5407025"/>
          <a:ext cx="17187545" cy="86185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9397246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20112990" cy="15078353"/>
          </a:xfrm>
          <a:prstGeom prst="rect">
            <a:avLst/>
          </a:prstGeom>
        </p:spPr>
      </p:pic>
      <p:sp>
        <p:nvSpPr>
          <p:cNvPr id="3" name="Unvan 2"/>
          <p:cNvSpPr>
            <a:spLocks noGrp="1"/>
          </p:cNvSpPr>
          <p:nvPr>
            <p:ph type="title"/>
          </p:nvPr>
        </p:nvSpPr>
        <p:spPr>
          <a:xfrm>
            <a:off x="1005205" y="4187826"/>
            <a:ext cx="18093690" cy="1371599"/>
          </a:xfrm>
        </p:spPr>
        <p:txBody>
          <a:bodyPr/>
          <a:lstStyle/>
          <a:p>
            <a:pPr algn="just"/>
            <a:r>
              <a:rPr lang="tr-TR" altLang="tr-TR" sz="6000" b="1" dirty="0">
                <a:solidFill>
                  <a:srgbClr val="C00000"/>
                </a:solidFill>
                <a:cs typeface="Calibri" panose="020F0502020204030204" pitchFamily="34" charset="0"/>
              </a:rPr>
              <a:t>Kamu Görevlilerinin Hangi Sorumlulukları Vardır?</a:t>
            </a:r>
            <a:br>
              <a:rPr lang="tr-TR" altLang="tr-TR" sz="6000" b="1" dirty="0">
                <a:solidFill>
                  <a:srgbClr val="C00000"/>
                </a:solidFill>
                <a:cs typeface="Calibri" panose="020F0502020204030204" pitchFamily="34" charset="0"/>
              </a:rPr>
            </a:br>
            <a:r>
              <a:rPr lang="tr-TR" sz="6000" b="1" dirty="0">
                <a:solidFill>
                  <a:srgbClr val="C00000"/>
                </a:solidFill>
              </a:rPr>
              <a:t/>
            </a:r>
            <a:br>
              <a:rPr lang="tr-TR" sz="6000" b="1" dirty="0">
                <a:solidFill>
                  <a:srgbClr val="C00000"/>
                </a:solidFill>
              </a:rPr>
            </a:br>
            <a:endParaRPr lang="tr-TR" sz="6000" b="1" dirty="0">
              <a:solidFill>
                <a:srgbClr val="C00000"/>
              </a:solidFill>
            </a:endParaRPr>
          </a:p>
        </p:txBody>
      </p:sp>
      <p:sp>
        <p:nvSpPr>
          <p:cNvPr id="4" name="Metin Yer Tutucusu 3"/>
          <p:cNvSpPr>
            <a:spLocks noGrp="1"/>
          </p:cNvSpPr>
          <p:nvPr>
            <p:ph type="body" idx="1"/>
          </p:nvPr>
        </p:nvSpPr>
        <p:spPr>
          <a:xfrm>
            <a:off x="1017905" y="5407025"/>
            <a:ext cx="18093690" cy="3447098"/>
          </a:xfrm>
        </p:spPr>
        <p:txBody>
          <a:bodyPr/>
          <a:lstStyle/>
          <a:p>
            <a:pPr algn="l"/>
            <a:endParaRPr lang="tr-TR" sz="3200" dirty="0">
              <a:latin typeface="Times New Roman" panose="02020603050405020304" pitchFamily="18" charset="0"/>
              <a:ea typeface="Times New Roman" panose="02020603050405020304" pitchFamily="18" charset="0"/>
            </a:endParaRPr>
          </a:p>
          <a:p>
            <a:pPr algn="l"/>
            <a:endParaRPr lang="tr-TR" sz="3200" dirty="0">
              <a:latin typeface="Times New Roman" panose="02020603050405020304" pitchFamily="18" charset="0"/>
              <a:ea typeface="Times New Roman" panose="02020603050405020304" pitchFamily="18" charset="0"/>
            </a:endParaRPr>
          </a:p>
          <a:p>
            <a:pPr algn="l"/>
            <a:endParaRPr lang="tr-TR" sz="3200" dirty="0">
              <a:latin typeface="Times New Roman" panose="02020603050405020304" pitchFamily="18" charset="0"/>
              <a:ea typeface="Times New Roman" panose="02020603050405020304" pitchFamily="18" charset="0"/>
            </a:endParaRPr>
          </a:p>
          <a:p>
            <a:pPr algn="l"/>
            <a:endParaRPr lang="tr-TR" sz="3200" dirty="0">
              <a:latin typeface="Times New Roman" panose="02020603050405020304" pitchFamily="18" charset="0"/>
              <a:ea typeface="Times New Roman" panose="02020603050405020304" pitchFamily="18" charset="0"/>
            </a:endParaRPr>
          </a:p>
          <a:p>
            <a:pPr algn="l"/>
            <a:endParaRPr lang="tr-TR" sz="3200" dirty="0">
              <a:latin typeface="Times New Roman" panose="02020603050405020304" pitchFamily="18" charset="0"/>
              <a:ea typeface="Times New Roman" panose="02020603050405020304" pitchFamily="18" charset="0"/>
            </a:endParaRPr>
          </a:p>
          <a:p>
            <a:pPr algn="l"/>
            <a:endParaRPr lang="tr-TR" sz="3200" dirty="0">
              <a:latin typeface="Times New Roman" panose="02020603050405020304" pitchFamily="18" charset="0"/>
              <a:ea typeface="Times New Roman" panose="02020603050405020304" pitchFamily="18" charset="0"/>
            </a:endParaRPr>
          </a:p>
          <a:p>
            <a:pPr algn="l"/>
            <a:endParaRPr lang="tr-TR" sz="3200" dirty="0">
              <a:latin typeface="Times New Roman" panose="02020603050405020304" pitchFamily="18" charset="0"/>
              <a:ea typeface="Times New Roman" panose="02020603050405020304" pitchFamily="18" charset="0"/>
            </a:endParaRPr>
          </a:p>
        </p:txBody>
      </p:sp>
      <p:sp>
        <p:nvSpPr>
          <p:cNvPr id="6" name="Slayt Numarası Yer Tutucusu 5"/>
          <p:cNvSpPr>
            <a:spLocks noGrp="1"/>
          </p:cNvSpPr>
          <p:nvPr>
            <p:ph type="sldNum" sz="quarter" idx="7"/>
          </p:nvPr>
        </p:nvSpPr>
        <p:spPr/>
        <p:txBody>
          <a:bodyPr/>
          <a:lstStyle/>
          <a:p>
            <a:fld id="{B6F15528-21DE-4FAA-801E-634DDDAF4B2B}" type="slidenum">
              <a:rPr lang="en-US" smtClean="0"/>
              <a:t>44</a:t>
            </a:fld>
            <a:endParaRPr lang="en-US"/>
          </a:p>
        </p:txBody>
      </p:sp>
      <p:graphicFrame>
        <p:nvGraphicFramePr>
          <p:cNvPr id="7" name="Diyagram 6">
            <a:extLst>
              <a:ext uri="{FF2B5EF4-FFF2-40B4-BE49-F238E27FC236}">
                <a16:creationId xmlns:a16="http://schemas.microsoft.com/office/drawing/2014/main" id="{149F78DE-2092-4989-AF91-8A813ECB533B}"/>
              </a:ext>
            </a:extLst>
          </p:cNvPr>
          <p:cNvGraphicFramePr/>
          <p:nvPr>
            <p:extLst>
              <p:ext uri="{D42A27DB-BD31-4B8C-83A1-F6EECF244321}">
                <p14:modId xmlns:p14="http://schemas.microsoft.com/office/powerpoint/2010/main" val="1277191616"/>
              </p:ext>
            </p:extLst>
          </p:nvPr>
        </p:nvGraphicFramePr>
        <p:xfrm>
          <a:off x="1017905" y="5407025"/>
          <a:ext cx="17187545" cy="86185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6155780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20112990" cy="15078353"/>
          </a:xfrm>
          <a:prstGeom prst="rect">
            <a:avLst/>
          </a:prstGeom>
        </p:spPr>
      </p:pic>
      <p:sp>
        <p:nvSpPr>
          <p:cNvPr id="3" name="Unvan 2"/>
          <p:cNvSpPr>
            <a:spLocks noGrp="1"/>
          </p:cNvSpPr>
          <p:nvPr>
            <p:ph type="title"/>
          </p:nvPr>
        </p:nvSpPr>
        <p:spPr>
          <a:xfrm>
            <a:off x="1005205" y="4187826"/>
            <a:ext cx="18093690" cy="1371599"/>
          </a:xfrm>
        </p:spPr>
        <p:txBody>
          <a:bodyPr/>
          <a:lstStyle/>
          <a:p>
            <a:pPr algn="just"/>
            <a:r>
              <a:rPr lang="tr-TR" altLang="tr-TR" sz="6000" b="1" dirty="0">
                <a:solidFill>
                  <a:srgbClr val="C00000"/>
                </a:solidFill>
                <a:cs typeface="Calibri" panose="020F0502020204030204" pitchFamily="34" charset="0"/>
              </a:rPr>
              <a:t>Kamu Görevlilerinin Hangi Sorumlulukları Vardır?</a:t>
            </a:r>
            <a:br>
              <a:rPr lang="tr-TR" altLang="tr-TR" sz="6000" b="1" dirty="0">
                <a:solidFill>
                  <a:srgbClr val="C00000"/>
                </a:solidFill>
                <a:cs typeface="Calibri" panose="020F0502020204030204" pitchFamily="34" charset="0"/>
              </a:rPr>
            </a:br>
            <a:r>
              <a:rPr lang="tr-TR" sz="6000" b="1" dirty="0">
                <a:solidFill>
                  <a:srgbClr val="C00000"/>
                </a:solidFill>
              </a:rPr>
              <a:t/>
            </a:r>
            <a:br>
              <a:rPr lang="tr-TR" sz="6000" b="1" dirty="0">
                <a:solidFill>
                  <a:srgbClr val="C00000"/>
                </a:solidFill>
              </a:rPr>
            </a:br>
            <a:endParaRPr lang="tr-TR" sz="6000" b="1" dirty="0">
              <a:solidFill>
                <a:srgbClr val="C00000"/>
              </a:solidFill>
            </a:endParaRPr>
          </a:p>
        </p:txBody>
      </p:sp>
      <p:sp>
        <p:nvSpPr>
          <p:cNvPr id="4" name="Metin Yer Tutucusu 3"/>
          <p:cNvSpPr>
            <a:spLocks noGrp="1"/>
          </p:cNvSpPr>
          <p:nvPr>
            <p:ph type="body" idx="1"/>
          </p:nvPr>
        </p:nvSpPr>
        <p:spPr>
          <a:xfrm>
            <a:off x="1017905" y="5407025"/>
            <a:ext cx="18093690" cy="3447098"/>
          </a:xfrm>
        </p:spPr>
        <p:txBody>
          <a:bodyPr/>
          <a:lstStyle/>
          <a:p>
            <a:pPr algn="l"/>
            <a:endParaRPr lang="tr-TR" sz="3200" dirty="0">
              <a:latin typeface="Times New Roman" panose="02020603050405020304" pitchFamily="18" charset="0"/>
              <a:ea typeface="Times New Roman" panose="02020603050405020304" pitchFamily="18" charset="0"/>
            </a:endParaRPr>
          </a:p>
          <a:p>
            <a:pPr algn="l"/>
            <a:endParaRPr lang="tr-TR" sz="3200" dirty="0">
              <a:latin typeface="Times New Roman" panose="02020603050405020304" pitchFamily="18" charset="0"/>
              <a:ea typeface="Times New Roman" panose="02020603050405020304" pitchFamily="18" charset="0"/>
            </a:endParaRPr>
          </a:p>
          <a:p>
            <a:pPr algn="l"/>
            <a:endParaRPr lang="tr-TR" sz="3200" dirty="0">
              <a:latin typeface="Times New Roman" panose="02020603050405020304" pitchFamily="18" charset="0"/>
              <a:ea typeface="Times New Roman" panose="02020603050405020304" pitchFamily="18" charset="0"/>
            </a:endParaRPr>
          </a:p>
          <a:p>
            <a:pPr algn="l"/>
            <a:endParaRPr lang="tr-TR" sz="3200" dirty="0">
              <a:latin typeface="Times New Roman" panose="02020603050405020304" pitchFamily="18" charset="0"/>
              <a:ea typeface="Times New Roman" panose="02020603050405020304" pitchFamily="18" charset="0"/>
            </a:endParaRPr>
          </a:p>
          <a:p>
            <a:pPr algn="l"/>
            <a:endParaRPr lang="tr-TR" sz="3200" dirty="0">
              <a:latin typeface="Times New Roman" panose="02020603050405020304" pitchFamily="18" charset="0"/>
              <a:ea typeface="Times New Roman" panose="02020603050405020304" pitchFamily="18" charset="0"/>
            </a:endParaRPr>
          </a:p>
          <a:p>
            <a:pPr algn="l"/>
            <a:endParaRPr lang="tr-TR" sz="3200" dirty="0">
              <a:latin typeface="Times New Roman" panose="02020603050405020304" pitchFamily="18" charset="0"/>
              <a:ea typeface="Times New Roman" panose="02020603050405020304" pitchFamily="18" charset="0"/>
            </a:endParaRPr>
          </a:p>
          <a:p>
            <a:pPr algn="l"/>
            <a:endParaRPr lang="tr-TR" sz="3200" dirty="0">
              <a:latin typeface="Times New Roman" panose="02020603050405020304" pitchFamily="18" charset="0"/>
              <a:ea typeface="Times New Roman" panose="02020603050405020304" pitchFamily="18" charset="0"/>
            </a:endParaRPr>
          </a:p>
        </p:txBody>
      </p:sp>
      <p:sp>
        <p:nvSpPr>
          <p:cNvPr id="6" name="Slayt Numarası Yer Tutucusu 5"/>
          <p:cNvSpPr>
            <a:spLocks noGrp="1"/>
          </p:cNvSpPr>
          <p:nvPr>
            <p:ph type="sldNum" sz="quarter" idx="7"/>
          </p:nvPr>
        </p:nvSpPr>
        <p:spPr/>
        <p:txBody>
          <a:bodyPr/>
          <a:lstStyle/>
          <a:p>
            <a:fld id="{B6F15528-21DE-4FAA-801E-634DDDAF4B2B}" type="slidenum">
              <a:rPr lang="en-US" smtClean="0"/>
              <a:t>45</a:t>
            </a:fld>
            <a:endParaRPr lang="en-US"/>
          </a:p>
        </p:txBody>
      </p:sp>
      <p:graphicFrame>
        <p:nvGraphicFramePr>
          <p:cNvPr id="7" name="Diyagram 6">
            <a:extLst>
              <a:ext uri="{FF2B5EF4-FFF2-40B4-BE49-F238E27FC236}">
                <a16:creationId xmlns:a16="http://schemas.microsoft.com/office/drawing/2014/main" id="{149F78DE-2092-4989-AF91-8A813ECB533B}"/>
              </a:ext>
            </a:extLst>
          </p:cNvPr>
          <p:cNvGraphicFramePr/>
          <p:nvPr>
            <p:extLst>
              <p:ext uri="{D42A27DB-BD31-4B8C-83A1-F6EECF244321}">
                <p14:modId xmlns:p14="http://schemas.microsoft.com/office/powerpoint/2010/main" val="1429394647"/>
              </p:ext>
            </p:extLst>
          </p:nvPr>
        </p:nvGraphicFramePr>
        <p:xfrm>
          <a:off x="1017905" y="5407025"/>
          <a:ext cx="17187545" cy="86185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7162985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20112990" cy="15078353"/>
          </a:xfrm>
          <a:prstGeom prst="rect">
            <a:avLst/>
          </a:prstGeom>
        </p:spPr>
      </p:pic>
      <p:sp>
        <p:nvSpPr>
          <p:cNvPr id="3" name="Unvan 2"/>
          <p:cNvSpPr>
            <a:spLocks noGrp="1"/>
          </p:cNvSpPr>
          <p:nvPr>
            <p:ph type="title"/>
          </p:nvPr>
        </p:nvSpPr>
        <p:spPr>
          <a:xfrm>
            <a:off x="1005205" y="4187826"/>
            <a:ext cx="18093690" cy="1371599"/>
          </a:xfrm>
        </p:spPr>
        <p:txBody>
          <a:bodyPr/>
          <a:lstStyle/>
          <a:p>
            <a:pPr algn="just"/>
            <a:r>
              <a:rPr lang="tr-TR" altLang="tr-TR" sz="6000" b="1" dirty="0">
                <a:solidFill>
                  <a:srgbClr val="C00000"/>
                </a:solidFill>
                <a:cs typeface="Calibri" panose="020F0502020204030204" pitchFamily="34" charset="0"/>
              </a:rPr>
              <a:t>Kamu Görevlilerinin Hangi Sorumlulukları Vardır?</a:t>
            </a:r>
            <a:br>
              <a:rPr lang="tr-TR" altLang="tr-TR" sz="6000" b="1" dirty="0">
                <a:solidFill>
                  <a:srgbClr val="C00000"/>
                </a:solidFill>
                <a:cs typeface="Calibri" panose="020F0502020204030204" pitchFamily="34" charset="0"/>
              </a:rPr>
            </a:br>
            <a:r>
              <a:rPr lang="tr-TR" sz="6000" b="1" dirty="0">
                <a:solidFill>
                  <a:srgbClr val="C00000"/>
                </a:solidFill>
              </a:rPr>
              <a:t/>
            </a:r>
            <a:br>
              <a:rPr lang="tr-TR" sz="6000" b="1" dirty="0">
                <a:solidFill>
                  <a:srgbClr val="C00000"/>
                </a:solidFill>
              </a:rPr>
            </a:br>
            <a:endParaRPr lang="tr-TR" sz="6000" b="1" dirty="0">
              <a:solidFill>
                <a:srgbClr val="C00000"/>
              </a:solidFill>
            </a:endParaRPr>
          </a:p>
        </p:txBody>
      </p:sp>
      <p:sp>
        <p:nvSpPr>
          <p:cNvPr id="4" name="Metin Yer Tutucusu 3"/>
          <p:cNvSpPr>
            <a:spLocks noGrp="1"/>
          </p:cNvSpPr>
          <p:nvPr>
            <p:ph type="body" idx="1"/>
          </p:nvPr>
        </p:nvSpPr>
        <p:spPr>
          <a:xfrm>
            <a:off x="1017905" y="5407025"/>
            <a:ext cx="18093690" cy="3447098"/>
          </a:xfrm>
        </p:spPr>
        <p:txBody>
          <a:bodyPr/>
          <a:lstStyle/>
          <a:p>
            <a:pPr algn="l"/>
            <a:endParaRPr lang="tr-TR" sz="3200" dirty="0">
              <a:latin typeface="Times New Roman" panose="02020603050405020304" pitchFamily="18" charset="0"/>
              <a:ea typeface="Times New Roman" panose="02020603050405020304" pitchFamily="18" charset="0"/>
            </a:endParaRPr>
          </a:p>
          <a:p>
            <a:pPr algn="l"/>
            <a:endParaRPr lang="tr-TR" sz="3200" dirty="0">
              <a:latin typeface="Times New Roman" panose="02020603050405020304" pitchFamily="18" charset="0"/>
              <a:ea typeface="Times New Roman" panose="02020603050405020304" pitchFamily="18" charset="0"/>
            </a:endParaRPr>
          </a:p>
          <a:p>
            <a:pPr algn="l"/>
            <a:endParaRPr lang="tr-TR" sz="3200" dirty="0">
              <a:latin typeface="Times New Roman" panose="02020603050405020304" pitchFamily="18" charset="0"/>
              <a:ea typeface="Times New Roman" panose="02020603050405020304" pitchFamily="18" charset="0"/>
            </a:endParaRPr>
          </a:p>
          <a:p>
            <a:pPr algn="l"/>
            <a:endParaRPr lang="tr-TR" sz="3200" dirty="0">
              <a:latin typeface="Times New Roman" panose="02020603050405020304" pitchFamily="18" charset="0"/>
              <a:ea typeface="Times New Roman" panose="02020603050405020304" pitchFamily="18" charset="0"/>
            </a:endParaRPr>
          </a:p>
          <a:p>
            <a:pPr algn="l"/>
            <a:endParaRPr lang="tr-TR" sz="3200" dirty="0">
              <a:latin typeface="Times New Roman" panose="02020603050405020304" pitchFamily="18" charset="0"/>
              <a:ea typeface="Times New Roman" panose="02020603050405020304" pitchFamily="18" charset="0"/>
            </a:endParaRPr>
          </a:p>
          <a:p>
            <a:pPr algn="l"/>
            <a:endParaRPr lang="tr-TR" sz="3200" dirty="0">
              <a:latin typeface="Times New Roman" panose="02020603050405020304" pitchFamily="18" charset="0"/>
              <a:ea typeface="Times New Roman" panose="02020603050405020304" pitchFamily="18" charset="0"/>
            </a:endParaRPr>
          </a:p>
          <a:p>
            <a:pPr algn="l"/>
            <a:endParaRPr lang="tr-TR" sz="3200" dirty="0">
              <a:latin typeface="Times New Roman" panose="02020603050405020304" pitchFamily="18" charset="0"/>
              <a:ea typeface="Times New Roman" panose="02020603050405020304" pitchFamily="18" charset="0"/>
            </a:endParaRPr>
          </a:p>
        </p:txBody>
      </p:sp>
      <p:sp>
        <p:nvSpPr>
          <p:cNvPr id="6" name="Slayt Numarası Yer Tutucusu 5"/>
          <p:cNvSpPr>
            <a:spLocks noGrp="1"/>
          </p:cNvSpPr>
          <p:nvPr>
            <p:ph type="sldNum" sz="quarter" idx="7"/>
          </p:nvPr>
        </p:nvSpPr>
        <p:spPr/>
        <p:txBody>
          <a:bodyPr/>
          <a:lstStyle/>
          <a:p>
            <a:fld id="{B6F15528-21DE-4FAA-801E-634DDDAF4B2B}" type="slidenum">
              <a:rPr lang="en-US" smtClean="0"/>
              <a:t>46</a:t>
            </a:fld>
            <a:endParaRPr lang="en-US"/>
          </a:p>
        </p:txBody>
      </p:sp>
      <p:graphicFrame>
        <p:nvGraphicFramePr>
          <p:cNvPr id="7" name="Diyagram 6">
            <a:extLst>
              <a:ext uri="{FF2B5EF4-FFF2-40B4-BE49-F238E27FC236}">
                <a16:creationId xmlns:a16="http://schemas.microsoft.com/office/drawing/2014/main" id="{149F78DE-2092-4989-AF91-8A813ECB533B}"/>
              </a:ext>
            </a:extLst>
          </p:cNvPr>
          <p:cNvGraphicFramePr/>
          <p:nvPr>
            <p:extLst>
              <p:ext uri="{D42A27DB-BD31-4B8C-83A1-F6EECF244321}">
                <p14:modId xmlns:p14="http://schemas.microsoft.com/office/powerpoint/2010/main" val="1850609656"/>
              </p:ext>
            </p:extLst>
          </p:nvPr>
        </p:nvGraphicFramePr>
        <p:xfrm>
          <a:off x="1017905" y="5407025"/>
          <a:ext cx="17187545" cy="86185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Resim 4"/>
          <p:cNvPicPr>
            <a:picLocks noChangeAspect="1"/>
          </p:cNvPicPr>
          <p:nvPr/>
        </p:nvPicPr>
        <p:blipFill>
          <a:blip r:embed="rId8"/>
          <a:stretch>
            <a:fillRect/>
          </a:stretch>
        </p:blipFill>
        <p:spPr>
          <a:xfrm>
            <a:off x="7604593" y="6495602"/>
            <a:ext cx="11047580" cy="8284023"/>
          </a:xfrm>
          <a:prstGeom prst="rect">
            <a:avLst/>
          </a:prstGeom>
        </p:spPr>
      </p:pic>
    </p:spTree>
    <p:extLst>
      <p:ext uri="{BB962C8B-B14F-4D97-AF65-F5344CB8AC3E}">
        <p14:creationId xmlns:p14="http://schemas.microsoft.com/office/powerpoint/2010/main" val="25269117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2897"/>
            <a:ext cx="20113792" cy="15078353"/>
          </a:xfrm>
          <a:prstGeom prst="rect">
            <a:avLst/>
          </a:prstGeom>
        </p:spPr>
      </p:pic>
      <p:sp>
        <p:nvSpPr>
          <p:cNvPr id="3" name="Unvan 2"/>
          <p:cNvSpPr>
            <a:spLocks noGrp="1"/>
          </p:cNvSpPr>
          <p:nvPr>
            <p:ph type="title"/>
          </p:nvPr>
        </p:nvSpPr>
        <p:spPr>
          <a:xfrm>
            <a:off x="298450" y="2892425"/>
            <a:ext cx="19805650" cy="1897226"/>
          </a:xfrm>
        </p:spPr>
        <p:txBody>
          <a:bodyPr/>
          <a:lstStyle/>
          <a:p>
            <a:pPr algn="l"/>
            <a:r>
              <a:rPr lang="tr-TR" sz="2800" dirty="0">
                <a:solidFill>
                  <a:srgbClr val="000000"/>
                </a:solidFill>
                <a:latin typeface="Calibri" panose="020F0502020204030204" pitchFamily="34" charset="0"/>
              </a:rPr>
              <a:t/>
            </a:r>
            <a:br>
              <a:rPr lang="tr-TR" sz="2800" dirty="0">
                <a:solidFill>
                  <a:srgbClr val="000000"/>
                </a:solidFill>
                <a:latin typeface="Calibri" panose="020F0502020204030204" pitchFamily="34" charset="0"/>
              </a:rPr>
            </a:br>
            <a:r>
              <a:rPr lang="tr-TR" sz="2800" dirty="0">
                <a:latin typeface="Calibri" panose="020F0502020204030204" pitchFamily="34" charset="0"/>
              </a:rPr>
              <a:t/>
            </a:r>
            <a:br>
              <a:rPr lang="tr-TR" sz="2800" dirty="0">
                <a:latin typeface="Calibri" panose="020F0502020204030204" pitchFamily="34" charset="0"/>
              </a:rPr>
            </a:br>
            <a:r>
              <a:rPr lang="tr-TR" sz="5400" b="1" dirty="0">
                <a:solidFill>
                  <a:srgbClr val="C00000"/>
                </a:solidFill>
                <a:latin typeface="Calibri" panose="020F0502020204030204" pitchFamily="34" charset="0"/>
              </a:rPr>
              <a:t>Sayıştay Genel Kurulunun 14.06.2007 tarihli ve 5189/1 sayılı Kararı </a:t>
            </a:r>
            <a:r>
              <a:rPr lang="tr-TR" sz="6000" b="1" dirty="0">
                <a:solidFill>
                  <a:srgbClr val="C00000"/>
                </a:solidFill>
                <a:latin typeface="Calibri" panose="020F0502020204030204" pitchFamily="34" charset="0"/>
              </a:rPr>
              <a:t/>
            </a:r>
            <a:br>
              <a:rPr lang="tr-TR" sz="6000" b="1" dirty="0">
                <a:solidFill>
                  <a:srgbClr val="C00000"/>
                </a:solidFill>
                <a:latin typeface="Calibri" panose="020F0502020204030204" pitchFamily="34" charset="0"/>
              </a:rPr>
            </a:br>
            <a:r>
              <a:rPr lang="tr-TR" sz="6000" b="1" dirty="0">
                <a:solidFill>
                  <a:srgbClr val="C00000"/>
                </a:solidFill>
              </a:rPr>
              <a:t/>
            </a:r>
            <a:br>
              <a:rPr lang="tr-TR" sz="6000" b="1" dirty="0">
                <a:solidFill>
                  <a:srgbClr val="C00000"/>
                </a:solidFill>
              </a:rPr>
            </a:br>
            <a:endParaRPr lang="tr-TR" sz="6000" b="1" dirty="0">
              <a:solidFill>
                <a:srgbClr val="C00000"/>
              </a:solidFill>
            </a:endParaRPr>
          </a:p>
        </p:txBody>
      </p:sp>
      <p:sp>
        <p:nvSpPr>
          <p:cNvPr id="4" name="Metin Yer Tutucusu 3"/>
          <p:cNvSpPr>
            <a:spLocks noGrp="1"/>
          </p:cNvSpPr>
          <p:nvPr>
            <p:ph type="body" idx="1"/>
          </p:nvPr>
        </p:nvSpPr>
        <p:spPr>
          <a:xfrm>
            <a:off x="527050" y="4789651"/>
            <a:ext cx="18584545" cy="8567410"/>
          </a:xfrm>
        </p:spPr>
        <p:txBody>
          <a:bodyPr/>
          <a:lstStyle/>
          <a:p>
            <a:pPr algn="just">
              <a:lnSpc>
                <a:spcPct val="120000"/>
              </a:lnSpc>
              <a:spcAft>
                <a:spcPts val="800"/>
              </a:spcAft>
            </a:pPr>
            <a:r>
              <a:rPr lang="tr-TR" sz="4400"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Harcama Yetkililerinin Sorumluluğu / 1 </a:t>
            </a:r>
          </a:p>
          <a:p>
            <a:pPr algn="just">
              <a:lnSpc>
                <a:spcPct val="120000"/>
              </a:lnSpc>
              <a:spcAft>
                <a:spcPts val="800"/>
              </a:spcAft>
            </a:pPr>
            <a:r>
              <a:rPr lang="tr-TR" sz="4400" b="1" dirty="0">
                <a:latin typeface="Times New Roman" panose="02020603050405020304" pitchFamily="18" charset="0"/>
                <a:ea typeface="Calibri" panose="020F0502020204030204" pitchFamily="34" charset="0"/>
                <a:cs typeface="Times New Roman" panose="02020603050405020304" pitchFamily="18" charset="0"/>
              </a:rPr>
              <a:t>a) Harcama Yetkililerinin Genel Sorumluluğu</a:t>
            </a:r>
            <a:endParaRPr lang="tr-TR" sz="44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20000"/>
              </a:lnSpc>
              <a:spcAft>
                <a:spcPts val="800"/>
              </a:spcAft>
            </a:pPr>
            <a:r>
              <a:rPr lang="tr-TR" sz="4400" dirty="0">
                <a:latin typeface="Times New Roman" panose="02020603050405020304" pitchFamily="18" charset="0"/>
                <a:ea typeface="Calibri" panose="020F0502020204030204" pitchFamily="34" charset="0"/>
                <a:cs typeface="Times New Roman" panose="02020603050405020304" pitchFamily="18" charset="0"/>
              </a:rPr>
              <a:t>Harcama yetkililerinin, harcama talimatlarının ve buna konu olan harcamaların bütçe ilke ve esaslarına, kanun, tüzük ve yönetmelikler ile diğer mevzuata uygunluğundan sorumlu olduklarına çoğunlukla,</a:t>
            </a:r>
          </a:p>
          <a:p>
            <a:pPr algn="just">
              <a:lnSpc>
                <a:spcPct val="120000"/>
              </a:lnSpc>
              <a:spcAft>
                <a:spcPts val="800"/>
              </a:spcAft>
            </a:pPr>
            <a:r>
              <a:rPr lang="tr-TR" sz="4400" b="1" dirty="0">
                <a:latin typeface="Times New Roman" panose="02020603050405020304" pitchFamily="18" charset="0"/>
                <a:ea typeface="Calibri" panose="020F0502020204030204" pitchFamily="34" charset="0"/>
                <a:cs typeface="Times New Roman" panose="02020603050405020304" pitchFamily="18" charset="0"/>
              </a:rPr>
              <a:t>b) Kurul, Komite veya Komisyon Üyelerinin Harcama Yetkisinden Doğan Sorumluluğu</a:t>
            </a:r>
            <a:endParaRPr lang="tr-TR" sz="44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20000"/>
              </a:lnSpc>
              <a:spcAft>
                <a:spcPts val="800"/>
              </a:spcAft>
            </a:pPr>
            <a:r>
              <a:rPr lang="tr-TR" sz="4400" b="1" dirty="0">
                <a:latin typeface="Times New Roman" panose="02020603050405020304" pitchFamily="18" charset="0"/>
                <a:ea typeface="Calibri" panose="020F0502020204030204" pitchFamily="34" charset="0"/>
                <a:cs typeface="Times New Roman" panose="02020603050405020304" pitchFamily="18" charset="0"/>
              </a:rPr>
              <a:t>c) Harcama Yetkisinin Devri Halinde Sorumluluk</a:t>
            </a:r>
            <a:endParaRPr lang="tr-TR" sz="44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20000"/>
              </a:lnSpc>
              <a:spcAft>
                <a:spcPts val="800"/>
              </a:spcAft>
            </a:pPr>
            <a:r>
              <a:rPr lang="tr-TR" sz="4400" dirty="0">
                <a:latin typeface="Times New Roman" panose="02020603050405020304" pitchFamily="18" charset="0"/>
                <a:ea typeface="Calibri" panose="020F0502020204030204" pitchFamily="34" charset="0"/>
                <a:cs typeface="Times New Roman" panose="02020603050405020304" pitchFamily="18" charset="0"/>
              </a:rPr>
              <a:t>Harcama talimatının kullanılmasından doğan sorumluluğun, harcama yetkisinin devredildiği görevliye ait olması gerektiğine çoğunlukla,</a:t>
            </a:r>
          </a:p>
        </p:txBody>
      </p:sp>
      <p:sp>
        <p:nvSpPr>
          <p:cNvPr id="5" name="Veri Yer Tutucusu 4"/>
          <p:cNvSpPr>
            <a:spLocks noGrp="1"/>
          </p:cNvSpPr>
          <p:nvPr>
            <p:ph type="dt" sz="half" idx="6"/>
          </p:nvPr>
        </p:nvSpPr>
        <p:spPr/>
        <p:txBody>
          <a:bodyPr/>
          <a:lstStyle/>
          <a:p>
            <a:fld id="{DB4D93F5-616B-406B-A564-221B2A94C8E7}" type="datetime1">
              <a:rPr lang="en-US" smtClean="0"/>
              <a:t>3/7/2024</a:t>
            </a:fld>
            <a:endParaRPr lang="en-US"/>
          </a:p>
        </p:txBody>
      </p:sp>
      <p:sp>
        <p:nvSpPr>
          <p:cNvPr id="6" name="Slayt Numarası Yer Tutucusu 5"/>
          <p:cNvSpPr>
            <a:spLocks noGrp="1"/>
          </p:cNvSpPr>
          <p:nvPr>
            <p:ph type="sldNum" sz="quarter" idx="7"/>
          </p:nvPr>
        </p:nvSpPr>
        <p:spPr/>
        <p:txBody>
          <a:bodyPr/>
          <a:lstStyle/>
          <a:p>
            <a:fld id="{B6F15528-21DE-4FAA-801E-634DDDAF4B2B}" type="slidenum">
              <a:rPr lang="en-US" smtClean="0"/>
              <a:t>47</a:t>
            </a:fld>
            <a:endParaRPr lang="en-US"/>
          </a:p>
        </p:txBody>
      </p:sp>
    </p:spTree>
    <p:extLst>
      <p:ext uri="{BB962C8B-B14F-4D97-AF65-F5344CB8AC3E}">
        <p14:creationId xmlns:p14="http://schemas.microsoft.com/office/powerpoint/2010/main" val="73880224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2897"/>
            <a:ext cx="20113792" cy="15078353"/>
          </a:xfrm>
          <a:prstGeom prst="rect">
            <a:avLst/>
          </a:prstGeom>
        </p:spPr>
      </p:pic>
      <p:sp>
        <p:nvSpPr>
          <p:cNvPr id="3" name="Unvan 2"/>
          <p:cNvSpPr>
            <a:spLocks noGrp="1"/>
          </p:cNvSpPr>
          <p:nvPr>
            <p:ph type="title"/>
          </p:nvPr>
        </p:nvSpPr>
        <p:spPr>
          <a:xfrm>
            <a:off x="222250" y="2892425"/>
            <a:ext cx="19881850" cy="1897226"/>
          </a:xfrm>
        </p:spPr>
        <p:txBody>
          <a:bodyPr/>
          <a:lstStyle/>
          <a:p>
            <a:pPr algn="l"/>
            <a:r>
              <a:rPr lang="tr-TR" sz="2800" dirty="0">
                <a:solidFill>
                  <a:srgbClr val="000000"/>
                </a:solidFill>
                <a:latin typeface="Calibri" panose="020F0502020204030204" pitchFamily="34" charset="0"/>
              </a:rPr>
              <a:t/>
            </a:r>
            <a:br>
              <a:rPr lang="tr-TR" sz="2800" dirty="0">
                <a:solidFill>
                  <a:srgbClr val="000000"/>
                </a:solidFill>
                <a:latin typeface="Calibri" panose="020F0502020204030204" pitchFamily="34" charset="0"/>
              </a:rPr>
            </a:br>
            <a:r>
              <a:rPr lang="tr-TR" sz="2800" dirty="0">
                <a:latin typeface="Calibri" panose="020F0502020204030204" pitchFamily="34" charset="0"/>
              </a:rPr>
              <a:t/>
            </a:r>
            <a:br>
              <a:rPr lang="tr-TR" sz="2800" dirty="0">
                <a:latin typeface="Calibri" panose="020F0502020204030204" pitchFamily="34" charset="0"/>
              </a:rPr>
            </a:br>
            <a:r>
              <a:rPr lang="tr-TR" sz="5400" b="1" dirty="0">
                <a:solidFill>
                  <a:srgbClr val="C00000"/>
                </a:solidFill>
                <a:latin typeface="Calibri" panose="020F0502020204030204" pitchFamily="34" charset="0"/>
              </a:rPr>
              <a:t>Sayıştay Genel Kurulunun 14.06.2007 tarihli ve 5189/1 sayılı Kararı </a:t>
            </a:r>
            <a:r>
              <a:rPr lang="tr-TR" sz="6000" b="1" dirty="0">
                <a:solidFill>
                  <a:srgbClr val="C00000"/>
                </a:solidFill>
                <a:latin typeface="Calibri" panose="020F0502020204030204" pitchFamily="34" charset="0"/>
              </a:rPr>
              <a:t/>
            </a:r>
            <a:br>
              <a:rPr lang="tr-TR" sz="6000" b="1" dirty="0">
                <a:solidFill>
                  <a:srgbClr val="C00000"/>
                </a:solidFill>
                <a:latin typeface="Calibri" panose="020F0502020204030204" pitchFamily="34" charset="0"/>
              </a:rPr>
            </a:br>
            <a:r>
              <a:rPr lang="tr-TR" sz="6000" b="1" dirty="0">
                <a:solidFill>
                  <a:srgbClr val="C00000"/>
                </a:solidFill>
              </a:rPr>
              <a:t/>
            </a:r>
            <a:br>
              <a:rPr lang="tr-TR" sz="6000" b="1" dirty="0">
                <a:solidFill>
                  <a:srgbClr val="C00000"/>
                </a:solidFill>
              </a:rPr>
            </a:br>
            <a:endParaRPr lang="tr-TR" sz="6000" b="1" dirty="0">
              <a:solidFill>
                <a:srgbClr val="C00000"/>
              </a:solidFill>
            </a:endParaRPr>
          </a:p>
        </p:txBody>
      </p:sp>
      <p:sp>
        <p:nvSpPr>
          <p:cNvPr id="4" name="Metin Yer Tutucusu 3"/>
          <p:cNvSpPr>
            <a:spLocks noGrp="1"/>
          </p:cNvSpPr>
          <p:nvPr>
            <p:ph type="body" idx="1"/>
          </p:nvPr>
        </p:nvSpPr>
        <p:spPr>
          <a:xfrm>
            <a:off x="527050" y="4789651"/>
            <a:ext cx="18584545" cy="9260164"/>
          </a:xfrm>
        </p:spPr>
        <p:txBody>
          <a:bodyPr/>
          <a:lstStyle/>
          <a:p>
            <a:pPr>
              <a:lnSpc>
                <a:spcPct val="107000"/>
              </a:lnSpc>
              <a:spcAft>
                <a:spcPts val="800"/>
              </a:spcAft>
            </a:pPr>
            <a:r>
              <a:rPr lang="tr-TR" sz="4400"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Harcama Yetkililerinin Sorumluluğu / 2</a:t>
            </a:r>
          </a:p>
          <a:p>
            <a:pPr algn="just">
              <a:lnSpc>
                <a:spcPct val="120000"/>
              </a:lnSpc>
              <a:spcAft>
                <a:spcPts val="800"/>
              </a:spcAft>
            </a:pPr>
            <a:r>
              <a:rPr lang="tr-TR" sz="4400" b="1" dirty="0">
                <a:latin typeface="Times New Roman" panose="02020603050405020304" pitchFamily="18" charset="0"/>
                <a:ea typeface="Calibri" panose="020F0502020204030204" pitchFamily="34" charset="0"/>
                <a:cs typeface="Times New Roman" panose="02020603050405020304" pitchFamily="18" charset="0"/>
              </a:rPr>
              <a:t>d) Görev Ayrılığı Nedeniyle Yetki Devrinde Harcama Yetkisinden Doğan Sorumluluk</a:t>
            </a:r>
            <a:endParaRPr lang="tr-TR" sz="44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20000"/>
              </a:lnSpc>
              <a:spcAft>
                <a:spcPts val="800"/>
              </a:spcAft>
            </a:pPr>
            <a:r>
              <a:rPr lang="tr-TR" sz="4400" dirty="0">
                <a:latin typeface="Times New Roman" panose="02020603050405020304" pitchFamily="18" charset="0"/>
                <a:ea typeface="Calibri" panose="020F0502020204030204" pitchFamily="34" charset="0"/>
                <a:cs typeface="Times New Roman" panose="02020603050405020304" pitchFamily="18" charset="0"/>
              </a:rPr>
              <a:t>Ödenek aktarmalarında, harcama yetkisinden doğan sorumluluğun, ödenek aktarılan birimin en üst yöneticisine ait olduğuna oybirliğiyle, </a:t>
            </a:r>
          </a:p>
          <a:p>
            <a:pPr algn="just">
              <a:lnSpc>
                <a:spcPct val="120000"/>
              </a:lnSpc>
              <a:spcAft>
                <a:spcPts val="800"/>
              </a:spcAft>
            </a:pPr>
            <a:r>
              <a:rPr lang="tr-TR" sz="4400" b="1" dirty="0">
                <a:latin typeface="Times New Roman" panose="02020603050405020304" pitchFamily="18" charset="0"/>
                <a:ea typeface="Calibri" panose="020F0502020204030204" pitchFamily="34" charset="0"/>
                <a:cs typeface="Times New Roman" panose="02020603050405020304" pitchFamily="18" charset="0"/>
              </a:rPr>
              <a:t>e) Vekâlet Görevi Nedeniyle Yetki Devrinde Harcama Yetkisinden Doğan Sorumluluk</a:t>
            </a:r>
            <a:endParaRPr lang="tr-TR" sz="44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20000"/>
              </a:lnSpc>
            </a:pPr>
            <a:r>
              <a:rPr lang="tr-TR" sz="4400" dirty="0">
                <a:latin typeface="Times New Roman" panose="02020603050405020304" pitchFamily="18" charset="0"/>
                <a:ea typeface="Calibri" panose="020F0502020204030204" pitchFamily="34" charset="0"/>
                <a:cs typeface="Times New Roman" panose="02020603050405020304" pitchFamily="18" charset="0"/>
              </a:rPr>
              <a:t>Harcama yetkilisinin yerine, mevzuatında öngörülen usullere uygun olarak vekâleten atanan görevlinin, vekâlet ettiği göreve ait harcama yetkisini kullanmasından doğan sorumluluğun bu görevi vekâleten yürüten görevliye ait olduğuna oybirliğiyle,</a:t>
            </a:r>
            <a:endParaRPr lang="tr-TR" sz="4400" dirty="0">
              <a:latin typeface="Times New Roman" panose="02020603050405020304" pitchFamily="18" charset="0"/>
              <a:cs typeface="Times New Roman" panose="02020603050405020304" pitchFamily="18" charset="0"/>
            </a:endParaRPr>
          </a:p>
        </p:txBody>
      </p:sp>
      <p:sp>
        <p:nvSpPr>
          <p:cNvPr id="5" name="Veri Yer Tutucusu 4"/>
          <p:cNvSpPr>
            <a:spLocks noGrp="1"/>
          </p:cNvSpPr>
          <p:nvPr>
            <p:ph type="dt" sz="half" idx="6"/>
          </p:nvPr>
        </p:nvSpPr>
        <p:spPr/>
        <p:txBody>
          <a:bodyPr/>
          <a:lstStyle/>
          <a:p>
            <a:fld id="{DB4D93F5-616B-406B-A564-221B2A94C8E7}" type="datetime1">
              <a:rPr lang="en-US" smtClean="0"/>
              <a:t>3/7/2024</a:t>
            </a:fld>
            <a:endParaRPr lang="en-US"/>
          </a:p>
        </p:txBody>
      </p:sp>
      <p:sp>
        <p:nvSpPr>
          <p:cNvPr id="6" name="Slayt Numarası Yer Tutucusu 5"/>
          <p:cNvSpPr>
            <a:spLocks noGrp="1"/>
          </p:cNvSpPr>
          <p:nvPr>
            <p:ph type="sldNum" sz="quarter" idx="7"/>
          </p:nvPr>
        </p:nvSpPr>
        <p:spPr/>
        <p:txBody>
          <a:bodyPr/>
          <a:lstStyle/>
          <a:p>
            <a:fld id="{B6F15528-21DE-4FAA-801E-634DDDAF4B2B}" type="slidenum">
              <a:rPr lang="en-US" smtClean="0"/>
              <a:t>48</a:t>
            </a:fld>
            <a:endParaRPr lang="en-US"/>
          </a:p>
        </p:txBody>
      </p:sp>
    </p:spTree>
    <p:extLst>
      <p:ext uri="{BB962C8B-B14F-4D97-AF65-F5344CB8AC3E}">
        <p14:creationId xmlns:p14="http://schemas.microsoft.com/office/powerpoint/2010/main" val="58055684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34925"/>
            <a:ext cx="20078700" cy="15078353"/>
          </a:xfrm>
          <a:prstGeom prst="rect">
            <a:avLst/>
          </a:prstGeom>
        </p:spPr>
      </p:pic>
      <p:sp>
        <p:nvSpPr>
          <p:cNvPr id="3" name="Unvan 2"/>
          <p:cNvSpPr>
            <a:spLocks noGrp="1"/>
          </p:cNvSpPr>
          <p:nvPr>
            <p:ph type="title"/>
          </p:nvPr>
        </p:nvSpPr>
        <p:spPr>
          <a:xfrm>
            <a:off x="527050" y="4187826"/>
            <a:ext cx="19050000" cy="1661993"/>
          </a:xfrm>
        </p:spPr>
        <p:txBody>
          <a:bodyPr/>
          <a:lstStyle/>
          <a:p>
            <a:r>
              <a:rPr lang="tr-TR" sz="5400" b="1" dirty="0">
                <a:solidFill>
                  <a:srgbClr val="C00000"/>
                </a:solidFill>
                <a:latin typeface="Calibri" panose="020F0502020204030204" pitchFamily="34" charset="0"/>
              </a:rPr>
              <a:t>Sayıştay Genel Kurulunun 14.06.2007 tarihli ve 5189/1 sayılı Kararı</a:t>
            </a:r>
            <a:endParaRPr lang="tr-TR" sz="5400" dirty="0"/>
          </a:p>
        </p:txBody>
      </p:sp>
      <p:sp>
        <p:nvSpPr>
          <p:cNvPr id="4" name="Metin Yer Tutucusu 3"/>
          <p:cNvSpPr>
            <a:spLocks noGrp="1"/>
          </p:cNvSpPr>
          <p:nvPr>
            <p:ph type="body" idx="1"/>
          </p:nvPr>
        </p:nvSpPr>
        <p:spPr>
          <a:xfrm>
            <a:off x="450850" y="5407025"/>
            <a:ext cx="19278600" cy="6487930"/>
          </a:xfrm>
        </p:spPr>
        <p:txBody>
          <a:bodyPr/>
          <a:lstStyle/>
          <a:p>
            <a:pPr algn="just">
              <a:lnSpc>
                <a:spcPct val="120000"/>
              </a:lnSpc>
              <a:spcAft>
                <a:spcPts val="800"/>
              </a:spcAft>
            </a:pPr>
            <a:r>
              <a:rPr lang="tr-TR" sz="4400"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Gerçekleştirme Görevlilerinin Sorumluluğu (1)</a:t>
            </a:r>
            <a:endParaRPr lang="tr-TR" sz="4400" dirty="0">
              <a:solidFill>
                <a:srgbClr val="C00000"/>
              </a:solidFill>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20000"/>
              </a:lnSpc>
              <a:spcAft>
                <a:spcPts val="800"/>
              </a:spcAft>
            </a:pPr>
            <a:r>
              <a:rPr lang="tr-TR" sz="4400" b="1" dirty="0">
                <a:latin typeface="Times New Roman" panose="02020603050405020304" pitchFamily="18" charset="0"/>
                <a:ea typeface="Calibri" panose="020F0502020204030204" pitchFamily="34" charset="0"/>
                <a:cs typeface="Times New Roman" panose="02020603050405020304" pitchFamily="18" charset="0"/>
              </a:rPr>
              <a:t>  a) Ödeme Emri Belgesini Düzenlemekle Görevlendirilen Gerçekleştirme Görevlisinin Sorumluluğu</a:t>
            </a:r>
            <a:endParaRPr lang="tr-TR" sz="4400" dirty="0">
              <a:latin typeface="Times New Roman" panose="02020603050405020304" pitchFamily="18" charset="0"/>
              <a:ea typeface="Calibri" panose="020F0502020204030204" pitchFamily="34" charset="0"/>
              <a:cs typeface="Times New Roman" panose="02020603050405020304" pitchFamily="18" charset="0"/>
            </a:endParaRPr>
          </a:p>
          <a:p>
            <a:pPr lvl="1" algn="just">
              <a:lnSpc>
                <a:spcPct val="120000"/>
              </a:lnSpc>
              <a:spcAft>
                <a:spcPts val="800"/>
              </a:spcAft>
            </a:pPr>
            <a:r>
              <a:rPr lang="tr-TR" sz="4400" dirty="0">
                <a:latin typeface="Times New Roman" panose="02020603050405020304" pitchFamily="18" charset="0"/>
                <a:ea typeface="Calibri" panose="020F0502020204030204" pitchFamily="34" charset="0"/>
                <a:cs typeface="Times New Roman" panose="02020603050405020304" pitchFamily="18" charset="0"/>
              </a:rPr>
              <a:t>Ödeme emri belgesini düzenleyen sıfatıyla imzalayan gerçekleştirme görevlisinin, düzenlediği belge ile birlikte harcama sürecindeki diğer belgelerin doğruluğundan ve mevzuata uygunluğundan harcama yetkilisi ile birlikte sorumlu tutulması gerektiğine çoğunlukla,</a:t>
            </a:r>
          </a:p>
          <a:p>
            <a:pPr algn="l"/>
            <a:endParaRPr lang="tr-TR" sz="3200" dirty="0"/>
          </a:p>
        </p:txBody>
      </p:sp>
      <p:sp>
        <p:nvSpPr>
          <p:cNvPr id="5" name="Veri Yer Tutucusu 4"/>
          <p:cNvSpPr>
            <a:spLocks noGrp="1"/>
          </p:cNvSpPr>
          <p:nvPr>
            <p:ph type="dt" sz="half" idx="6"/>
          </p:nvPr>
        </p:nvSpPr>
        <p:spPr/>
        <p:txBody>
          <a:bodyPr/>
          <a:lstStyle/>
          <a:p>
            <a:fld id="{DB4D93F5-616B-406B-A564-221B2A94C8E7}" type="datetime1">
              <a:rPr lang="en-US" smtClean="0"/>
              <a:t>3/7/2024</a:t>
            </a:fld>
            <a:endParaRPr lang="en-US"/>
          </a:p>
        </p:txBody>
      </p:sp>
      <p:sp>
        <p:nvSpPr>
          <p:cNvPr id="6" name="Slayt Numarası Yer Tutucusu 5"/>
          <p:cNvSpPr>
            <a:spLocks noGrp="1"/>
          </p:cNvSpPr>
          <p:nvPr>
            <p:ph type="sldNum" sz="quarter" idx="7"/>
          </p:nvPr>
        </p:nvSpPr>
        <p:spPr/>
        <p:txBody>
          <a:bodyPr/>
          <a:lstStyle/>
          <a:p>
            <a:fld id="{B6F15528-21DE-4FAA-801E-634DDDAF4B2B}" type="slidenum">
              <a:rPr lang="en-US" smtClean="0"/>
              <a:t>49</a:t>
            </a:fld>
            <a:endParaRPr lang="en-US"/>
          </a:p>
        </p:txBody>
      </p:sp>
    </p:spTree>
    <p:extLst>
      <p:ext uri="{BB962C8B-B14F-4D97-AF65-F5344CB8AC3E}">
        <p14:creationId xmlns:p14="http://schemas.microsoft.com/office/powerpoint/2010/main" val="285913563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34925"/>
            <a:ext cx="20078700" cy="15078353"/>
          </a:xfrm>
          <a:prstGeom prst="rect">
            <a:avLst/>
          </a:prstGeom>
        </p:spPr>
      </p:pic>
      <p:sp>
        <p:nvSpPr>
          <p:cNvPr id="3" name="Unvan 2"/>
          <p:cNvSpPr>
            <a:spLocks noGrp="1"/>
          </p:cNvSpPr>
          <p:nvPr>
            <p:ph type="title"/>
          </p:nvPr>
        </p:nvSpPr>
        <p:spPr>
          <a:xfrm>
            <a:off x="450850" y="4187826"/>
            <a:ext cx="19354799" cy="1661993"/>
          </a:xfrm>
        </p:spPr>
        <p:txBody>
          <a:bodyPr/>
          <a:lstStyle/>
          <a:p>
            <a:r>
              <a:rPr lang="tr-TR" sz="5400" b="1" dirty="0">
                <a:solidFill>
                  <a:srgbClr val="C00000"/>
                </a:solidFill>
                <a:latin typeface="Calibri" panose="020F0502020204030204" pitchFamily="34" charset="0"/>
              </a:rPr>
              <a:t>Sayıştay Genel Kurulunun 14.06.2007 tarihli ve 5189/1 sayılı Kararı</a:t>
            </a:r>
            <a:endParaRPr lang="tr-TR" sz="5400" dirty="0"/>
          </a:p>
        </p:txBody>
      </p:sp>
      <p:sp>
        <p:nvSpPr>
          <p:cNvPr id="4" name="Metin Yer Tutucusu 3"/>
          <p:cNvSpPr>
            <a:spLocks noGrp="1"/>
          </p:cNvSpPr>
          <p:nvPr>
            <p:ph type="body" idx="1"/>
          </p:nvPr>
        </p:nvSpPr>
        <p:spPr>
          <a:xfrm>
            <a:off x="1017905" y="5407025"/>
            <a:ext cx="18093690" cy="7929991"/>
          </a:xfrm>
        </p:spPr>
        <p:txBody>
          <a:bodyPr/>
          <a:lstStyle/>
          <a:p>
            <a:pPr algn="just">
              <a:lnSpc>
                <a:spcPct val="120000"/>
              </a:lnSpc>
              <a:spcAft>
                <a:spcPts val="800"/>
              </a:spcAft>
            </a:pPr>
            <a:r>
              <a:rPr lang="tr-TR" sz="4400"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Gerçekleştirme Görevlilerinin Sorumluluğu (2)</a:t>
            </a:r>
          </a:p>
          <a:p>
            <a:pPr algn="just">
              <a:lnSpc>
                <a:spcPct val="120000"/>
              </a:lnSpc>
              <a:spcAft>
                <a:spcPts val="800"/>
              </a:spcAft>
            </a:pPr>
            <a:r>
              <a:rPr lang="tr-TR" sz="4400" b="1" dirty="0">
                <a:latin typeface="Times New Roman" panose="02020603050405020304" pitchFamily="18" charset="0"/>
                <a:ea typeface="Calibri" panose="020F0502020204030204" pitchFamily="34" charset="0"/>
                <a:cs typeface="Times New Roman" panose="02020603050405020304" pitchFamily="18" charset="0"/>
              </a:rPr>
              <a:t>b) Ödeme Emri Belgesine Eklenmesi Gereken Taahhüt ve Tahakkuk Belgelerine İlişkin Sorumluluk</a:t>
            </a:r>
            <a:endParaRPr lang="tr-TR" sz="44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20000"/>
              </a:lnSpc>
              <a:spcAft>
                <a:spcPts val="800"/>
              </a:spcAft>
            </a:pPr>
            <a:r>
              <a:rPr lang="tr-TR" sz="4400" dirty="0">
                <a:latin typeface="Times New Roman" panose="02020603050405020304" pitchFamily="18" charset="0"/>
                <a:ea typeface="Calibri" panose="020F0502020204030204" pitchFamily="34" charset="0"/>
                <a:cs typeface="Times New Roman" panose="02020603050405020304" pitchFamily="18" charset="0"/>
              </a:rPr>
              <a:t>Ödeme emri belgesine eklenmesi gereken taahhüt ve tahakkuk işlemlerine ilişkin fatura, beyanname, tutanak gibi gerçekleştirme belgelerini düzenleyen veya bu belgeleri kabul eden gerçekleştirme görevlilerinin, bu görevleriyle ilgili olarak yapmaları gereken iş ve işlemlerle sınırlı olarak harcama yetkilisiyle birlikte sorumlu tutulmaları gerektiğine çoğunlukla,</a:t>
            </a:r>
          </a:p>
          <a:p>
            <a:pPr algn="just">
              <a:lnSpc>
                <a:spcPct val="107000"/>
              </a:lnSpc>
              <a:spcAft>
                <a:spcPts val="800"/>
              </a:spcAft>
            </a:pPr>
            <a:endParaRPr lang="tr-TR" sz="3200" dirty="0">
              <a:latin typeface="Calibri" panose="020F0502020204030204" pitchFamily="34" charset="0"/>
              <a:ea typeface="Calibri" panose="020F0502020204030204" pitchFamily="34" charset="0"/>
              <a:cs typeface="Times New Roman" panose="02020603050405020304" pitchFamily="18" charset="0"/>
            </a:endParaRPr>
          </a:p>
          <a:p>
            <a:pPr algn="l"/>
            <a:endParaRPr lang="tr-TR" sz="3200" dirty="0"/>
          </a:p>
        </p:txBody>
      </p:sp>
      <p:sp>
        <p:nvSpPr>
          <p:cNvPr id="5" name="Veri Yer Tutucusu 4"/>
          <p:cNvSpPr>
            <a:spLocks noGrp="1"/>
          </p:cNvSpPr>
          <p:nvPr>
            <p:ph type="dt" sz="half" idx="6"/>
          </p:nvPr>
        </p:nvSpPr>
        <p:spPr/>
        <p:txBody>
          <a:bodyPr/>
          <a:lstStyle/>
          <a:p>
            <a:fld id="{DB4D93F5-616B-406B-A564-221B2A94C8E7}" type="datetime1">
              <a:rPr lang="en-US" smtClean="0"/>
              <a:t>3/7/2024</a:t>
            </a:fld>
            <a:endParaRPr lang="en-US"/>
          </a:p>
        </p:txBody>
      </p:sp>
      <p:sp>
        <p:nvSpPr>
          <p:cNvPr id="6" name="Slayt Numarası Yer Tutucusu 5"/>
          <p:cNvSpPr>
            <a:spLocks noGrp="1"/>
          </p:cNvSpPr>
          <p:nvPr>
            <p:ph type="sldNum" sz="quarter" idx="7"/>
          </p:nvPr>
        </p:nvSpPr>
        <p:spPr/>
        <p:txBody>
          <a:bodyPr/>
          <a:lstStyle/>
          <a:p>
            <a:fld id="{B6F15528-21DE-4FAA-801E-634DDDAF4B2B}" type="slidenum">
              <a:rPr lang="en-US" smtClean="0"/>
              <a:t>50</a:t>
            </a:fld>
            <a:endParaRPr lang="en-US"/>
          </a:p>
        </p:txBody>
      </p:sp>
    </p:spTree>
    <p:extLst>
      <p:ext uri="{BB962C8B-B14F-4D97-AF65-F5344CB8AC3E}">
        <p14:creationId xmlns:p14="http://schemas.microsoft.com/office/powerpoint/2010/main" val="173873647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34925"/>
            <a:ext cx="20078700" cy="15078353"/>
          </a:xfrm>
          <a:prstGeom prst="rect">
            <a:avLst/>
          </a:prstGeom>
        </p:spPr>
      </p:pic>
      <p:sp>
        <p:nvSpPr>
          <p:cNvPr id="3" name="Unvan 2"/>
          <p:cNvSpPr>
            <a:spLocks noGrp="1"/>
          </p:cNvSpPr>
          <p:nvPr>
            <p:ph type="title"/>
          </p:nvPr>
        </p:nvSpPr>
        <p:spPr>
          <a:xfrm>
            <a:off x="450850" y="4187826"/>
            <a:ext cx="19354799" cy="1661993"/>
          </a:xfrm>
        </p:spPr>
        <p:txBody>
          <a:bodyPr/>
          <a:lstStyle/>
          <a:p>
            <a:r>
              <a:rPr lang="tr-TR" sz="5400" b="1" dirty="0">
                <a:solidFill>
                  <a:srgbClr val="C00000"/>
                </a:solidFill>
                <a:latin typeface="Calibri" panose="020F0502020204030204" pitchFamily="34" charset="0"/>
              </a:rPr>
              <a:t>Sayıştay Genel Kurulunun 14.06.2007 tarihli ve 5189/1 sayılı Kararı</a:t>
            </a:r>
            <a:endParaRPr lang="tr-TR" sz="5400" dirty="0"/>
          </a:p>
        </p:txBody>
      </p:sp>
      <p:sp>
        <p:nvSpPr>
          <p:cNvPr id="4" name="Metin Yer Tutucusu 3"/>
          <p:cNvSpPr>
            <a:spLocks noGrp="1"/>
          </p:cNvSpPr>
          <p:nvPr>
            <p:ph type="body" idx="1"/>
          </p:nvPr>
        </p:nvSpPr>
        <p:spPr>
          <a:xfrm>
            <a:off x="1017905" y="5407025"/>
            <a:ext cx="18093690" cy="7929991"/>
          </a:xfrm>
        </p:spPr>
        <p:txBody>
          <a:bodyPr/>
          <a:lstStyle/>
          <a:p>
            <a:pPr algn="just">
              <a:lnSpc>
                <a:spcPct val="120000"/>
              </a:lnSpc>
              <a:spcAft>
                <a:spcPts val="800"/>
              </a:spcAft>
            </a:pPr>
            <a:r>
              <a:rPr lang="tr-TR" sz="4400"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Gerçekleştirme Görevlilerinin Sorumluluğu (3)</a:t>
            </a:r>
          </a:p>
          <a:p>
            <a:pPr algn="just">
              <a:lnSpc>
                <a:spcPct val="120000"/>
              </a:lnSpc>
              <a:spcAft>
                <a:spcPts val="800"/>
              </a:spcAft>
            </a:pPr>
            <a:r>
              <a:rPr lang="tr-TR" sz="4400" b="1" dirty="0">
                <a:latin typeface="Times New Roman" panose="02020603050405020304" pitchFamily="18" charset="0"/>
                <a:ea typeface="Calibri" panose="020F0502020204030204" pitchFamily="34" charset="0"/>
                <a:cs typeface="Times New Roman" panose="02020603050405020304" pitchFamily="18" charset="0"/>
              </a:rPr>
              <a:t>c) Kurul, Komisyon veya Benzeri Bir Organca Düzenlenen Gerçekleştirme Belgelerinde Sorumluluk</a:t>
            </a:r>
            <a:endParaRPr lang="tr-TR" sz="44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20000"/>
              </a:lnSpc>
              <a:spcAft>
                <a:spcPts val="800"/>
              </a:spcAft>
            </a:pPr>
            <a:r>
              <a:rPr lang="tr-TR" sz="4400" dirty="0">
                <a:latin typeface="Times New Roman" panose="02020603050405020304" pitchFamily="18" charset="0"/>
                <a:ea typeface="Calibri" panose="020F0502020204030204" pitchFamily="34" charset="0"/>
                <a:cs typeface="Times New Roman" panose="02020603050405020304" pitchFamily="18" charset="0"/>
              </a:rPr>
              <a:t>Mevzuatına göre oluşturulan kurul, komisyon veya benzeri bir organ tarafından düzenlenen keşif, rapor, tutanak, karar veya ödemeye esas benzeri belgelerden doğacak sorumluluğa, işlemi gerçekleştiren ve bu belgeyi düzenleyip imzalayan kurul üyelerinin de dahil edilmeleri ve bu işlem nedeniyle harcama yetkilisiyle birlikte sorumlu tutulmaları gerektiğine çoğunlukla,</a:t>
            </a:r>
          </a:p>
          <a:p>
            <a:pPr algn="just">
              <a:lnSpc>
                <a:spcPct val="107000"/>
              </a:lnSpc>
              <a:spcAft>
                <a:spcPts val="800"/>
              </a:spcAft>
            </a:pPr>
            <a:endParaRPr lang="tr-TR" sz="3200" dirty="0">
              <a:latin typeface="Calibri" panose="020F0502020204030204" pitchFamily="34" charset="0"/>
              <a:ea typeface="Calibri" panose="020F0502020204030204" pitchFamily="34" charset="0"/>
              <a:cs typeface="Times New Roman" panose="02020603050405020304" pitchFamily="18" charset="0"/>
            </a:endParaRPr>
          </a:p>
          <a:p>
            <a:pPr algn="l"/>
            <a:endParaRPr lang="tr-TR" sz="3200" dirty="0"/>
          </a:p>
        </p:txBody>
      </p:sp>
      <p:sp>
        <p:nvSpPr>
          <p:cNvPr id="5" name="Veri Yer Tutucusu 4"/>
          <p:cNvSpPr>
            <a:spLocks noGrp="1"/>
          </p:cNvSpPr>
          <p:nvPr>
            <p:ph type="dt" sz="half" idx="6"/>
          </p:nvPr>
        </p:nvSpPr>
        <p:spPr/>
        <p:txBody>
          <a:bodyPr/>
          <a:lstStyle/>
          <a:p>
            <a:fld id="{DB4D93F5-616B-406B-A564-221B2A94C8E7}" type="datetime1">
              <a:rPr lang="en-US" smtClean="0"/>
              <a:t>3/7/2024</a:t>
            </a:fld>
            <a:endParaRPr lang="en-US"/>
          </a:p>
        </p:txBody>
      </p:sp>
      <p:sp>
        <p:nvSpPr>
          <p:cNvPr id="6" name="Slayt Numarası Yer Tutucusu 5"/>
          <p:cNvSpPr>
            <a:spLocks noGrp="1"/>
          </p:cNvSpPr>
          <p:nvPr>
            <p:ph type="sldNum" sz="quarter" idx="7"/>
          </p:nvPr>
        </p:nvSpPr>
        <p:spPr/>
        <p:txBody>
          <a:bodyPr/>
          <a:lstStyle/>
          <a:p>
            <a:fld id="{B6F15528-21DE-4FAA-801E-634DDDAF4B2B}" type="slidenum">
              <a:rPr lang="en-US" smtClean="0"/>
              <a:t>51</a:t>
            </a:fld>
            <a:endParaRPr lang="en-US"/>
          </a:p>
        </p:txBody>
      </p:sp>
    </p:spTree>
    <p:extLst>
      <p:ext uri="{BB962C8B-B14F-4D97-AF65-F5344CB8AC3E}">
        <p14:creationId xmlns:p14="http://schemas.microsoft.com/office/powerpoint/2010/main" val="714390206"/>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34925"/>
            <a:ext cx="20078700" cy="15078353"/>
          </a:xfrm>
          <a:prstGeom prst="rect">
            <a:avLst/>
          </a:prstGeom>
        </p:spPr>
      </p:pic>
      <p:sp>
        <p:nvSpPr>
          <p:cNvPr id="3" name="Unvan 2"/>
          <p:cNvSpPr>
            <a:spLocks noGrp="1"/>
          </p:cNvSpPr>
          <p:nvPr>
            <p:ph type="title"/>
          </p:nvPr>
        </p:nvSpPr>
        <p:spPr>
          <a:xfrm>
            <a:off x="450850" y="4187826"/>
            <a:ext cx="19354799" cy="1661993"/>
          </a:xfrm>
        </p:spPr>
        <p:txBody>
          <a:bodyPr/>
          <a:lstStyle/>
          <a:p>
            <a:r>
              <a:rPr lang="tr-TR" sz="5400" b="1" dirty="0">
                <a:solidFill>
                  <a:srgbClr val="C00000"/>
                </a:solidFill>
                <a:latin typeface="Calibri" panose="020F0502020204030204" pitchFamily="34" charset="0"/>
              </a:rPr>
              <a:t>Sayıştay Genel Kurulunun 14.06.2007 tarihli ve 5189/1 sayılı Kararı</a:t>
            </a:r>
            <a:endParaRPr lang="tr-TR" sz="5400" dirty="0"/>
          </a:p>
        </p:txBody>
      </p:sp>
      <p:sp>
        <p:nvSpPr>
          <p:cNvPr id="4" name="Metin Yer Tutucusu 3"/>
          <p:cNvSpPr>
            <a:spLocks noGrp="1"/>
          </p:cNvSpPr>
          <p:nvPr>
            <p:ph type="body" idx="1"/>
          </p:nvPr>
        </p:nvSpPr>
        <p:spPr>
          <a:xfrm>
            <a:off x="1017905" y="5407025"/>
            <a:ext cx="18093690" cy="8654485"/>
          </a:xfrm>
        </p:spPr>
        <p:txBody>
          <a:bodyPr/>
          <a:lstStyle/>
          <a:p>
            <a:pPr algn="just">
              <a:lnSpc>
                <a:spcPct val="107000"/>
              </a:lnSpc>
              <a:spcAft>
                <a:spcPts val="800"/>
              </a:spcAft>
            </a:pPr>
            <a:r>
              <a:rPr lang="tr-TR" sz="4400"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Gerçekleştirme Görevlilerinin Sorumluluğu (4)</a:t>
            </a:r>
          </a:p>
          <a:p>
            <a:pPr algn="just">
              <a:lnSpc>
                <a:spcPct val="120000"/>
              </a:lnSpc>
              <a:spcAft>
                <a:spcPts val="800"/>
              </a:spcAft>
            </a:pPr>
            <a:r>
              <a:rPr lang="tr-TR" sz="4400" b="1" dirty="0">
                <a:latin typeface="Times New Roman" panose="02020603050405020304" pitchFamily="18" charset="0"/>
                <a:ea typeface="Calibri" panose="020F0502020204030204" pitchFamily="34" charset="0"/>
                <a:cs typeface="Times New Roman" panose="02020603050405020304" pitchFamily="18" charset="0"/>
              </a:rPr>
              <a:t>d) Elektronik Ortamda Oluşturulan Ortak Veri Tabanına Bilgi Girişine Esas Olacak Belgelere İlişkin Sorumluluk</a:t>
            </a:r>
            <a:endParaRPr lang="tr-TR" sz="44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20000"/>
              </a:lnSpc>
              <a:spcAft>
                <a:spcPts val="800"/>
              </a:spcAft>
            </a:pPr>
            <a:r>
              <a:rPr lang="tr-TR" sz="4400" dirty="0">
                <a:latin typeface="Times New Roman" panose="02020603050405020304" pitchFamily="18" charset="0"/>
                <a:ea typeface="Calibri" panose="020F0502020204030204" pitchFamily="34" charset="0"/>
                <a:cs typeface="Times New Roman" panose="02020603050405020304" pitchFamily="18" charset="0"/>
              </a:rPr>
              <a:t>Elektronik ortamda oluşturulan veri tabanından yararlanılarak yapılacak harcamalarda, sisteme girilecek verilerin bulunduğu belgeleri düzenleyen ve </a:t>
            </a:r>
            <a:r>
              <a:rPr lang="tr-TR" sz="4400">
                <a:latin typeface="Times New Roman" panose="02020603050405020304" pitchFamily="18" charset="0"/>
                <a:ea typeface="Calibri" panose="020F0502020204030204" pitchFamily="34" charset="0"/>
                <a:cs typeface="Times New Roman" panose="02020603050405020304" pitchFamily="18" charset="0"/>
              </a:rPr>
              <a:t>imzalayan görevlilerin</a:t>
            </a:r>
            <a:r>
              <a:rPr lang="tr-TR" sz="4400" dirty="0">
                <a:latin typeface="Times New Roman" panose="02020603050405020304" pitchFamily="18" charset="0"/>
                <a:ea typeface="Calibri" panose="020F0502020204030204" pitchFamily="34" charset="0"/>
                <a:cs typeface="Times New Roman" panose="02020603050405020304" pitchFamily="18" charset="0"/>
              </a:rPr>
              <a:t>, bu işlemle ilgili gerçekleştirme görevlisi olarak kabul edilmesi ve yaptığı işlemlerden harcama yetkilisi ve sorumluluğu bulunan diğer gerçekleştirme görevlileriyle birlikte sorumlu tutulmaları gerektiğine çoğunlukla,</a:t>
            </a:r>
          </a:p>
          <a:p>
            <a:pPr algn="just">
              <a:lnSpc>
                <a:spcPct val="107000"/>
              </a:lnSpc>
              <a:spcAft>
                <a:spcPts val="800"/>
              </a:spcAft>
            </a:pPr>
            <a:endParaRPr lang="tr-TR" sz="3200" dirty="0">
              <a:latin typeface="Calibri" panose="020F0502020204030204" pitchFamily="34" charset="0"/>
              <a:ea typeface="Calibri" panose="020F0502020204030204" pitchFamily="34" charset="0"/>
              <a:cs typeface="Times New Roman" panose="02020603050405020304" pitchFamily="18" charset="0"/>
            </a:endParaRPr>
          </a:p>
          <a:p>
            <a:pPr algn="l"/>
            <a:endParaRPr lang="tr-TR" sz="3200" dirty="0"/>
          </a:p>
        </p:txBody>
      </p:sp>
      <p:sp>
        <p:nvSpPr>
          <p:cNvPr id="5" name="Veri Yer Tutucusu 4"/>
          <p:cNvSpPr>
            <a:spLocks noGrp="1"/>
          </p:cNvSpPr>
          <p:nvPr>
            <p:ph type="dt" sz="half" idx="6"/>
          </p:nvPr>
        </p:nvSpPr>
        <p:spPr/>
        <p:txBody>
          <a:bodyPr/>
          <a:lstStyle/>
          <a:p>
            <a:fld id="{DB4D93F5-616B-406B-A564-221B2A94C8E7}" type="datetime1">
              <a:rPr lang="en-US" smtClean="0"/>
              <a:t>3/7/2024</a:t>
            </a:fld>
            <a:endParaRPr lang="en-US"/>
          </a:p>
        </p:txBody>
      </p:sp>
      <p:sp>
        <p:nvSpPr>
          <p:cNvPr id="6" name="Slayt Numarası Yer Tutucusu 5"/>
          <p:cNvSpPr>
            <a:spLocks noGrp="1"/>
          </p:cNvSpPr>
          <p:nvPr>
            <p:ph type="sldNum" sz="quarter" idx="7"/>
          </p:nvPr>
        </p:nvSpPr>
        <p:spPr/>
        <p:txBody>
          <a:bodyPr/>
          <a:lstStyle/>
          <a:p>
            <a:fld id="{B6F15528-21DE-4FAA-801E-634DDDAF4B2B}" type="slidenum">
              <a:rPr lang="en-US" smtClean="0"/>
              <a:t>52</a:t>
            </a:fld>
            <a:endParaRPr lang="en-US"/>
          </a:p>
        </p:txBody>
      </p:sp>
    </p:spTree>
    <p:extLst>
      <p:ext uri="{BB962C8B-B14F-4D97-AF65-F5344CB8AC3E}">
        <p14:creationId xmlns:p14="http://schemas.microsoft.com/office/powerpoint/2010/main" val="2326242318"/>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20104100" cy="15078353"/>
          </a:xfrm>
          <a:prstGeom prst="rect">
            <a:avLst/>
          </a:prstGeom>
        </p:spPr>
      </p:pic>
      <p:sp>
        <p:nvSpPr>
          <p:cNvPr id="3" name="Unvan 2"/>
          <p:cNvSpPr>
            <a:spLocks noGrp="1"/>
          </p:cNvSpPr>
          <p:nvPr>
            <p:ph type="title"/>
          </p:nvPr>
        </p:nvSpPr>
        <p:spPr>
          <a:xfrm>
            <a:off x="1005205" y="4187825"/>
            <a:ext cx="18093690" cy="923330"/>
          </a:xfrm>
        </p:spPr>
        <p:txBody>
          <a:bodyPr/>
          <a:lstStyle/>
          <a:p>
            <a:endParaRPr lang="tr-TR" sz="6000" dirty="0"/>
          </a:p>
        </p:txBody>
      </p:sp>
      <p:sp>
        <p:nvSpPr>
          <p:cNvPr id="4" name="Metin Yer Tutucusu 3"/>
          <p:cNvSpPr>
            <a:spLocks noGrp="1"/>
          </p:cNvSpPr>
          <p:nvPr>
            <p:ph type="body" idx="1"/>
          </p:nvPr>
        </p:nvSpPr>
        <p:spPr>
          <a:xfrm>
            <a:off x="1005205" y="4645025"/>
            <a:ext cx="18093690" cy="9233297"/>
          </a:xfrm>
        </p:spPr>
        <p:txBody>
          <a:bodyPr/>
          <a:lstStyle/>
          <a:p>
            <a:endParaRPr lang="tr-TR" sz="8000"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endParaRPr lang="tr-TR" sz="8000"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r>
              <a:rPr lang="tr-TR" sz="8000" dirty="0">
                <a:solidFill>
                  <a:srgbClr val="000000"/>
                </a:solidFill>
                <a:latin typeface="Calibri" panose="020F0502020204030204" pitchFamily="34" charset="0"/>
                <a:ea typeface="Calibri" panose="020F0502020204030204" pitchFamily="34" charset="0"/>
                <a:cs typeface="Times New Roman" panose="02020603050405020304" pitchFamily="18" charset="0"/>
              </a:rPr>
              <a:t>                   </a:t>
            </a:r>
            <a:r>
              <a:rPr lang="tr-TR" sz="8000" dirty="0">
                <a:solidFill>
                  <a:srgbClr val="002060"/>
                </a:solidFill>
                <a:latin typeface="Calibri" panose="020F0502020204030204" pitchFamily="34" charset="0"/>
                <a:ea typeface="Calibri" panose="020F0502020204030204" pitchFamily="34" charset="0"/>
                <a:cs typeface="Times New Roman" panose="02020603050405020304" pitchFamily="18" charset="0"/>
              </a:rPr>
              <a:t>TEŞEKKÜRLER..</a:t>
            </a:r>
          </a:p>
          <a:p>
            <a:endParaRPr lang="tr-TR" sz="8000"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algn="l"/>
            <a:endParaRPr lang="tr-TR" sz="800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algn="l"/>
            <a:endParaRPr lang="tr-TR" sz="8000"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algn="l"/>
            <a:r>
              <a:rPr lang="en-US" sz="4000" dirty="0">
                <a:latin typeface="Times New Roman" panose="02020603050405020304" pitchFamily="18" charset="0"/>
                <a:cs typeface="Times New Roman" panose="02020603050405020304" pitchFamily="18" charset="0"/>
              </a:rPr>
              <a:t>İstanbul </a:t>
            </a:r>
            <a:r>
              <a:rPr lang="en-US" sz="4000" dirty="0" err="1">
                <a:latin typeface="Times New Roman" panose="02020603050405020304" pitchFamily="18" charset="0"/>
                <a:cs typeface="Times New Roman" panose="02020603050405020304" pitchFamily="18" charset="0"/>
              </a:rPr>
              <a:t>Üniversitesi</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İç</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Denetim</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Birimi</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Başkanlığı</a:t>
            </a:r>
            <a:r>
              <a:rPr lang="en-US" sz="4000" dirty="0">
                <a:latin typeface="Times New Roman" panose="02020603050405020304" pitchFamily="18" charset="0"/>
                <a:cs typeface="Times New Roman" panose="02020603050405020304" pitchFamily="18" charset="0"/>
              </a:rPr>
              <a:t> </a:t>
            </a:r>
            <a:endParaRPr lang="tr-TR" sz="4000" dirty="0">
              <a:latin typeface="Times New Roman" panose="02020603050405020304" pitchFamily="18" charset="0"/>
              <a:cs typeface="Times New Roman" panose="02020603050405020304" pitchFamily="18" charset="0"/>
            </a:endParaRPr>
          </a:p>
          <a:p>
            <a:pPr algn="l"/>
            <a:r>
              <a:rPr lang="en-US" sz="4000" dirty="0">
                <a:latin typeface="Times New Roman" panose="02020603050405020304" pitchFamily="18" charset="0"/>
                <a:cs typeface="Times New Roman" panose="02020603050405020304" pitchFamily="18" charset="0"/>
              </a:rPr>
              <a:t>icdenetim@istanbul.edu.tr </a:t>
            </a:r>
            <a:endParaRPr lang="tr-TR" sz="4000" dirty="0">
              <a:latin typeface="Times New Roman" panose="02020603050405020304" pitchFamily="18" charset="0"/>
              <a:cs typeface="Times New Roman" panose="02020603050405020304" pitchFamily="18" charset="0"/>
            </a:endParaRPr>
          </a:p>
          <a:p>
            <a:pPr algn="l"/>
            <a:r>
              <a:rPr lang="en-US" sz="4000" dirty="0">
                <a:latin typeface="Times New Roman" panose="02020603050405020304" pitchFamily="18" charset="0"/>
                <a:cs typeface="Times New Roman" panose="02020603050405020304" pitchFamily="18" charset="0"/>
              </a:rPr>
              <a:t>Web : http://icdenetim.istanbul.edu.tr</a:t>
            </a:r>
            <a:endParaRPr lang="tr-TR" sz="4000" dirty="0">
              <a:latin typeface="Times New Roman" panose="02020603050405020304" pitchFamily="18" charset="0"/>
              <a:cs typeface="Times New Roman" panose="02020603050405020304" pitchFamily="18" charset="0"/>
            </a:endParaRPr>
          </a:p>
        </p:txBody>
      </p:sp>
      <p:sp>
        <p:nvSpPr>
          <p:cNvPr id="5" name="Veri Yer Tutucusu 4"/>
          <p:cNvSpPr>
            <a:spLocks noGrp="1"/>
          </p:cNvSpPr>
          <p:nvPr>
            <p:ph type="dt" sz="half" idx="6"/>
          </p:nvPr>
        </p:nvSpPr>
        <p:spPr/>
        <p:txBody>
          <a:bodyPr/>
          <a:lstStyle/>
          <a:p>
            <a:fld id="{FA901436-07E1-4B75-9D55-EC74832E22DF}" type="datetime1">
              <a:rPr lang="en-US" smtClean="0"/>
              <a:t>3/7/2024</a:t>
            </a:fld>
            <a:endParaRPr lang="en-US"/>
          </a:p>
        </p:txBody>
      </p:sp>
      <p:sp>
        <p:nvSpPr>
          <p:cNvPr id="6" name="Slayt Numarası Yer Tutucusu 5"/>
          <p:cNvSpPr>
            <a:spLocks noGrp="1"/>
          </p:cNvSpPr>
          <p:nvPr>
            <p:ph type="sldNum" sz="quarter" idx="7"/>
          </p:nvPr>
        </p:nvSpPr>
        <p:spPr/>
        <p:txBody>
          <a:bodyPr/>
          <a:lstStyle/>
          <a:p>
            <a:fld id="{B6F15528-21DE-4FAA-801E-634DDDAF4B2B}" type="slidenum">
              <a:rPr lang="en-US" smtClean="0"/>
              <a:t>53</a:t>
            </a:fld>
            <a:endParaRPr lang="en-US"/>
          </a:p>
        </p:txBody>
      </p:sp>
    </p:spTree>
    <p:extLst>
      <p:ext uri="{BB962C8B-B14F-4D97-AF65-F5344CB8AC3E}">
        <p14:creationId xmlns:p14="http://schemas.microsoft.com/office/powerpoint/2010/main" val="391096557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1072</TotalTime>
  <Words>3457</Words>
  <Application>Microsoft Office PowerPoint</Application>
  <PresentationFormat>Özel</PresentationFormat>
  <Paragraphs>413</Paragraphs>
  <Slides>53</Slides>
  <Notes>4</Notes>
  <HiddenSlides>0</HiddenSlides>
  <MMClips>0</MMClips>
  <ScaleCrop>false</ScaleCrop>
  <HeadingPairs>
    <vt:vector size="6" baseType="variant">
      <vt:variant>
        <vt:lpstr>Kullanılan Yazı Tipleri</vt:lpstr>
      </vt:variant>
      <vt:variant>
        <vt:i4>9</vt:i4>
      </vt:variant>
      <vt:variant>
        <vt:lpstr>Tema</vt:lpstr>
      </vt:variant>
      <vt:variant>
        <vt:i4>1</vt:i4>
      </vt:variant>
      <vt:variant>
        <vt:lpstr>Slayt Başlıkları</vt:lpstr>
      </vt:variant>
      <vt:variant>
        <vt:i4>53</vt:i4>
      </vt:variant>
    </vt:vector>
  </HeadingPairs>
  <TitlesOfParts>
    <vt:vector size="63" baseType="lpstr">
      <vt:lpstr>Aptos</vt:lpstr>
      <vt:lpstr>Arial</vt:lpstr>
      <vt:lpstr>Calibri</vt:lpstr>
      <vt:lpstr>Celibre</vt:lpstr>
      <vt:lpstr>Times New Roman</vt:lpstr>
      <vt:lpstr>TimesNewRomanBold</vt:lpstr>
      <vt:lpstr>Verdana</vt:lpstr>
      <vt:lpstr>Wingdings</vt:lpstr>
      <vt:lpstr>ヒラギノ明朝 Pro W3</vt:lpstr>
      <vt:lpstr>Office Theme</vt:lpstr>
      <vt:lpstr>HARCAMA SÜRECİ VE  ÖN MALİ KONTROL</vt:lpstr>
      <vt:lpstr>SUNUM PLANI </vt:lpstr>
      <vt:lpstr>HARCAMA NEDİR?  </vt:lpstr>
      <vt:lpstr>TÜRK MALİ SİSTEMİ İÇERİSİNDE HARCAMALAR / 1 </vt:lpstr>
      <vt:lpstr>TÜRK MALİ SİSTEMİ İÇERİSİNDE HARCAMALAR / 2 </vt:lpstr>
      <vt:lpstr>TÜRK MALİ SİSTEMİ İÇERİSİNDE HARCAMALAR / 3 </vt:lpstr>
      <vt:lpstr>İLGİLİ MEVZUAT</vt:lpstr>
      <vt:lpstr>HARCAMA BİRİMİ VE HARCAMA YETKİLİSİ </vt:lpstr>
      <vt:lpstr>ÜST YÖNETİCİNİN HESAP VERME SORUMLULUĞU VE HARCAMA YETKİLİSİ </vt:lpstr>
      <vt:lpstr>HARCAMA YETKİLİSİ KİMLERDİR? </vt:lpstr>
      <vt:lpstr>ÖZEL BÜTÇELİ İDARELERDE HARCAMA YETKİLİLERİ </vt:lpstr>
      <vt:lpstr>HARCAMA YETKİSİNİN DEVRİ VE BİRLEŞTİRİLMESİ / 1</vt:lpstr>
      <vt:lpstr>HARCAMA YETKİSİNİN DEVRİ VE BİRLEŞTİRİLMESİ / 2 </vt:lpstr>
      <vt:lpstr>HARCAMA YETKİSİNİN DEVRİ VE BİRLEŞTİRİLMESİ / 3 </vt:lpstr>
      <vt:lpstr>DESTEK BİRİMLERİNE YAPTIRILABİLECEK MALİ İŞLER / 1</vt:lpstr>
      <vt:lpstr>DESTEK BİRİMLERİNE YAPTIRILABİLECEK MALİ İŞLER / 2</vt:lpstr>
      <vt:lpstr>DESTEK BİRİMLERİNE YAPTIRILABİLECEK MALİ İŞLER / 3</vt:lpstr>
      <vt:lpstr>HARCAMA YETKİLİSİ VE İHALE YETKİLİSİ </vt:lpstr>
      <vt:lpstr>HARCAMA YETKİLİSİNE VEKALET </vt:lpstr>
      <vt:lpstr>GERÇEKLEŞTİRME GÖREVLİSİ / 1  </vt:lpstr>
      <vt:lpstr>GERÇEKLEŞTİRME GÖREVLİSİ / 2  </vt:lpstr>
      <vt:lpstr>MUHASEBE YETKİLİSİ / 1 </vt:lpstr>
      <vt:lpstr>MUHASEBE YETKİLİSİ / 2</vt:lpstr>
      <vt:lpstr>MUHASEBE YETKİLİSİ / 3</vt:lpstr>
      <vt:lpstr>BİRLEŞEMEYECEK GÖREVLER </vt:lpstr>
      <vt:lpstr>PowerPoint Sunusu</vt:lpstr>
      <vt:lpstr>ÖN MALİ KONTROL / 1 </vt:lpstr>
      <vt:lpstr>ÖN MALİ KONTROL / 2</vt:lpstr>
      <vt:lpstr>ÖN MALİ KONTROL / 3</vt:lpstr>
      <vt:lpstr>Mali Hizmetler Biriminde Ön Mali Kontrol / 1</vt:lpstr>
      <vt:lpstr>Mali Hizmetler Biriminde Ön Mali Kontrol / 2</vt:lpstr>
      <vt:lpstr>Mali Hizmetler Biriminde Ön Mali Kontrol / 3</vt:lpstr>
      <vt:lpstr>Mali Hizmetler Biriminde Ön Mali Kontrol / 4</vt:lpstr>
      <vt:lpstr>Mali Hizmetler Biriminde Ön Mali Kontrol / 5 </vt:lpstr>
      <vt:lpstr>Ödemelerde Kullanılan Önemli Belgeler / 1</vt:lpstr>
      <vt:lpstr>Ödemelerde Kullanılan Önemli Belgeler / 2</vt:lpstr>
      <vt:lpstr>Ödemelerde Kullanılan Önemli Belgeler / 3</vt:lpstr>
      <vt:lpstr>Merkezi Yönetim Harcama Belgeleri  Yönetmeliğinde Yer Alan Belgeler / 4</vt:lpstr>
      <vt:lpstr>Ödeme Belgeleri ve Bağlanacak Kanıtlayıcı Belgeler / 1</vt:lpstr>
      <vt:lpstr>Ödeme Belgeleri ve Bağlanacak Kanıtlayıcı Belgeler / 2</vt:lpstr>
      <vt:lpstr>DOĞRUDAN TEMİN SÜRECİ / 1 (Mal Alımı) </vt:lpstr>
      <vt:lpstr>DOĞRUDAN TEMİN SÜRECİ / 2 (Mal Alımı) </vt:lpstr>
      <vt:lpstr>Kamu Görevlilerinin Hangi Sorumlulukları Vardır?  </vt:lpstr>
      <vt:lpstr>Kamu Görevlilerinin Hangi Sorumlulukları Vardır?  </vt:lpstr>
      <vt:lpstr>Kamu Görevlilerinin Hangi Sorumlulukları Vardır?  </vt:lpstr>
      <vt:lpstr>Kamu Görevlilerinin Hangi Sorumlulukları Vardır?  </vt:lpstr>
      <vt:lpstr>  Sayıştay Genel Kurulunun 14.06.2007 tarihli ve 5189/1 sayılı Kararı   </vt:lpstr>
      <vt:lpstr>  Sayıştay Genel Kurulunun 14.06.2007 tarihli ve 5189/1 sayılı Kararı   </vt:lpstr>
      <vt:lpstr>Sayıştay Genel Kurulunun 14.06.2007 tarihli ve 5189/1 sayılı Kararı</vt:lpstr>
      <vt:lpstr>Sayıştay Genel Kurulunun 14.06.2007 tarihli ve 5189/1 sayılı Kararı</vt:lpstr>
      <vt:lpstr>Sayıştay Genel Kurulunun 14.06.2007 tarihli ve 5189/1 sayılı Kararı</vt:lpstr>
      <vt:lpstr>Sayıştay Genel Kurulunun 14.06.2007 tarihli ve 5189/1 sayılı Kararı</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iu_ornek_sunum_tr-1 yeni 2</dc:title>
  <dc:creator>İÇ DENETİM</dc:creator>
  <cp:lastModifiedBy>User</cp:lastModifiedBy>
  <cp:revision>123</cp:revision>
  <cp:lastPrinted>2024-03-04T07:10:06Z</cp:lastPrinted>
  <dcterms:created xsi:type="dcterms:W3CDTF">2023-11-06T08:54:07Z</dcterms:created>
  <dcterms:modified xsi:type="dcterms:W3CDTF">2024-03-07T05:34:39Z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2023-11-06T00:00:00Z</vt:filetime>
  </property>
  <property fmtid="{D5CDD505-2E9C-101B-9397-08002B2CF9AE}" pid="3" name="Creator">
    <vt:lpwstr>Adobe Illustrator 28.0 (Windows)</vt:lpwstr>
  </property>
  <property fmtid="{D5CDD505-2E9C-101B-9397-08002B2CF9AE}" pid="4" name="LastSaved">
    <vt:filetime>2023-11-06T00:00:00Z</vt:filetime>
  </property>
  <property fmtid="{D5CDD505-2E9C-101B-9397-08002B2CF9AE}" pid="5" name="Producer">
    <vt:lpwstr>3-Heights(TM) PDF Analysis &amp; Repair Shell 4.12.26.3 (http://www.pdf-tools.com)</vt:lpwstr>
  </property>
</Properties>
</file>